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7" r:id="rId2"/>
    <p:sldId id="28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2" r:id="rId12"/>
    <p:sldId id="266" r:id="rId13"/>
    <p:sldId id="267" r:id="rId14"/>
    <p:sldId id="268" r:id="rId15"/>
    <p:sldId id="269" r:id="rId16"/>
    <p:sldId id="283" r:id="rId17"/>
    <p:sldId id="270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99" r:id="rId27"/>
    <p:sldId id="284" r:id="rId28"/>
    <p:sldId id="286" r:id="rId29"/>
    <p:sldId id="291" r:id="rId30"/>
    <p:sldId id="292" r:id="rId31"/>
    <p:sldId id="287" r:id="rId32"/>
    <p:sldId id="288" r:id="rId33"/>
    <p:sldId id="289" r:id="rId34"/>
    <p:sldId id="290" r:id="rId35"/>
    <p:sldId id="293" r:id="rId36"/>
    <p:sldId id="294" r:id="rId37"/>
    <p:sldId id="295" r:id="rId38"/>
    <p:sldId id="296" r:id="rId39"/>
    <p:sldId id="297" r:id="rId40"/>
    <p:sldId id="298" r:id="rId41"/>
    <p:sldId id="300" r:id="rId42"/>
    <p:sldId id="301" r:id="rId43"/>
    <p:sldId id="302" r:id="rId44"/>
    <p:sldId id="303" r:id="rId45"/>
  </p:sldIdLst>
  <p:sldSz cx="12133263" cy="7126288"/>
  <p:notesSz cx="9144000" cy="6858000"/>
  <p:defaultTextStyle>
    <a:defPPr>
      <a:defRPr lang="pt-BR"/>
    </a:defPPr>
    <a:lvl1pPr marL="0" algn="l" defTabSz="11004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0240" algn="l" defTabSz="11004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0480" algn="l" defTabSz="11004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0721" algn="l" defTabSz="11004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0961" algn="l" defTabSz="11004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1201" algn="l" defTabSz="11004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1441" algn="l" defTabSz="11004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1681" algn="l" defTabSz="11004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1922" algn="l" defTabSz="11004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66"/>
    <a:srgbClr val="000000"/>
    <a:srgbClr val="FF6569"/>
    <a:srgbClr val="FF7C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6" autoAdjust="0"/>
    <p:restoredTop sz="94671" autoAdjust="0"/>
  </p:normalViewPr>
  <p:slideViewPr>
    <p:cSldViewPr>
      <p:cViewPr varScale="1">
        <p:scale>
          <a:sx n="83" d="100"/>
          <a:sy n="83" d="100"/>
        </p:scale>
        <p:origin x="-654" y="-90"/>
      </p:cViewPr>
      <p:guideLst>
        <p:guide orient="horz" pos="2245"/>
        <p:guide pos="38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09995" y="2213769"/>
            <a:ext cx="10313274" cy="152753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19990" y="4038230"/>
            <a:ext cx="8493284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0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0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1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1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1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502F-958F-4685-8CFF-758181E14AA4}" type="datetimeFigureOut">
              <a:rPr lang="pt-BR" smtClean="0"/>
              <a:pPr/>
              <a:t>25/02/2016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93E5-F40A-4E8B-B3B4-17A20F82F97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5710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502F-958F-4685-8CFF-758181E14AA4}" type="datetimeFigureOut">
              <a:rPr lang="pt-BR" smtClean="0"/>
              <a:pPr/>
              <a:t>25/02/2016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93E5-F40A-4E8B-B3B4-17A20F82F97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13243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96616" y="285383"/>
            <a:ext cx="2729984" cy="6080439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6663" y="285383"/>
            <a:ext cx="7987731" cy="608043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502F-958F-4685-8CFF-758181E14AA4}" type="datetimeFigureOut">
              <a:rPr lang="pt-BR" smtClean="0"/>
              <a:pPr/>
              <a:t>25/02/2016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93E5-F40A-4E8B-B3B4-17A20F82F97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8476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502F-958F-4685-8CFF-758181E14AA4}" type="datetimeFigureOut">
              <a:rPr lang="pt-BR" smtClean="0"/>
              <a:pPr/>
              <a:t>25/02/2016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93E5-F40A-4E8B-B3B4-17A20F82F97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8625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8444" y="4579300"/>
            <a:ext cx="10313274" cy="141536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58444" y="3020425"/>
            <a:ext cx="10313274" cy="155887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2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072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096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120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14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168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19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502F-958F-4685-8CFF-758181E14AA4}" type="datetimeFigureOut">
              <a:rPr lang="pt-BR" smtClean="0"/>
              <a:pPr/>
              <a:t>25/02/2016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93E5-F40A-4E8B-B3B4-17A20F82F97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3587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6663" y="1662801"/>
            <a:ext cx="5358858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67742" y="1662801"/>
            <a:ext cx="5358858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502F-958F-4685-8CFF-758181E14AA4}" type="datetimeFigureOut">
              <a:rPr lang="pt-BR" smtClean="0"/>
              <a:pPr/>
              <a:t>25/02/2016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93E5-F40A-4E8B-B3B4-17A20F82F97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7261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6663" y="1595167"/>
            <a:ext cx="5360965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240" indent="0">
              <a:buNone/>
              <a:defRPr sz="2400" b="1"/>
            </a:lvl2pPr>
            <a:lvl3pPr marL="1100480" indent="0">
              <a:buNone/>
              <a:defRPr sz="2200" b="1"/>
            </a:lvl3pPr>
            <a:lvl4pPr marL="1650721" indent="0">
              <a:buNone/>
              <a:defRPr sz="1900" b="1"/>
            </a:lvl4pPr>
            <a:lvl5pPr marL="2200961" indent="0">
              <a:buNone/>
              <a:defRPr sz="1900" b="1"/>
            </a:lvl5pPr>
            <a:lvl6pPr marL="2751201" indent="0">
              <a:buNone/>
              <a:defRPr sz="1900" b="1"/>
            </a:lvl6pPr>
            <a:lvl7pPr marL="3301441" indent="0">
              <a:buNone/>
              <a:defRPr sz="1900" b="1"/>
            </a:lvl7pPr>
            <a:lvl8pPr marL="3851681" indent="0">
              <a:buNone/>
              <a:defRPr sz="1900" b="1"/>
            </a:lvl8pPr>
            <a:lvl9pPr marL="4401922" indent="0">
              <a:buNone/>
              <a:defRPr sz="19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6663" y="2259957"/>
            <a:ext cx="5360965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63530" y="1595167"/>
            <a:ext cx="5363071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240" indent="0">
              <a:buNone/>
              <a:defRPr sz="2400" b="1"/>
            </a:lvl2pPr>
            <a:lvl3pPr marL="1100480" indent="0">
              <a:buNone/>
              <a:defRPr sz="2200" b="1"/>
            </a:lvl3pPr>
            <a:lvl4pPr marL="1650721" indent="0">
              <a:buNone/>
              <a:defRPr sz="1900" b="1"/>
            </a:lvl4pPr>
            <a:lvl5pPr marL="2200961" indent="0">
              <a:buNone/>
              <a:defRPr sz="1900" b="1"/>
            </a:lvl5pPr>
            <a:lvl6pPr marL="2751201" indent="0">
              <a:buNone/>
              <a:defRPr sz="1900" b="1"/>
            </a:lvl6pPr>
            <a:lvl7pPr marL="3301441" indent="0">
              <a:buNone/>
              <a:defRPr sz="1900" b="1"/>
            </a:lvl7pPr>
            <a:lvl8pPr marL="3851681" indent="0">
              <a:buNone/>
              <a:defRPr sz="1900" b="1"/>
            </a:lvl8pPr>
            <a:lvl9pPr marL="4401922" indent="0">
              <a:buNone/>
              <a:defRPr sz="19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63530" y="2259957"/>
            <a:ext cx="5363071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502F-958F-4685-8CFF-758181E14AA4}" type="datetimeFigureOut">
              <a:rPr lang="pt-BR" smtClean="0"/>
              <a:pPr/>
              <a:t>25/02/2016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93E5-F40A-4E8B-B3B4-17A20F82F97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3518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502F-958F-4685-8CFF-758181E14AA4}" type="datetimeFigureOut">
              <a:rPr lang="pt-BR" smtClean="0"/>
              <a:pPr/>
              <a:t>25/02/2016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93E5-F40A-4E8B-B3B4-17A20F82F97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9952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502F-958F-4685-8CFF-758181E14AA4}" type="datetimeFigureOut">
              <a:rPr lang="pt-BR" smtClean="0"/>
              <a:pPr/>
              <a:t>25/02/2016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93E5-F40A-4E8B-B3B4-17A20F82F97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91727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6664" y="283732"/>
            <a:ext cx="3991760" cy="120751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43769" y="283733"/>
            <a:ext cx="6782831" cy="6082089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6664" y="1491242"/>
            <a:ext cx="3991760" cy="4874579"/>
          </a:xfrm>
        </p:spPr>
        <p:txBody>
          <a:bodyPr/>
          <a:lstStyle>
            <a:lvl1pPr marL="0" indent="0">
              <a:buNone/>
              <a:defRPr sz="1700"/>
            </a:lvl1pPr>
            <a:lvl2pPr marL="550240" indent="0">
              <a:buNone/>
              <a:defRPr sz="1400"/>
            </a:lvl2pPr>
            <a:lvl3pPr marL="1100480" indent="0">
              <a:buNone/>
              <a:defRPr sz="1200"/>
            </a:lvl3pPr>
            <a:lvl4pPr marL="1650721" indent="0">
              <a:buNone/>
              <a:defRPr sz="1100"/>
            </a:lvl4pPr>
            <a:lvl5pPr marL="2200961" indent="0">
              <a:buNone/>
              <a:defRPr sz="1100"/>
            </a:lvl5pPr>
            <a:lvl6pPr marL="2751201" indent="0">
              <a:buNone/>
              <a:defRPr sz="1100"/>
            </a:lvl6pPr>
            <a:lvl7pPr marL="3301441" indent="0">
              <a:buNone/>
              <a:defRPr sz="1100"/>
            </a:lvl7pPr>
            <a:lvl8pPr marL="3851681" indent="0">
              <a:buNone/>
              <a:defRPr sz="1100"/>
            </a:lvl8pPr>
            <a:lvl9pPr marL="4401922" indent="0">
              <a:buNone/>
              <a:defRPr sz="11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502F-958F-4685-8CFF-758181E14AA4}" type="datetimeFigureOut">
              <a:rPr lang="pt-BR" smtClean="0"/>
              <a:pPr/>
              <a:t>25/02/2016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93E5-F40A-4E8B-B3B4-17A20F82F97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8336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78204" y="4988402"/>
            <a:ext cx="7279958" cy="58890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78204" y="636747"/>
            <a:ext cx="7279958" cy="4275773"/>
          </a:xfrm>
        </p:spPr>
        <p:txBody>
          <a:bodyPr/>
          <a:lstStyle>
            <a:lvl1pPr marL="0" indent="0">
              <a:buNone/>
              <a:defRPr sz="3900"/>
            </a:lvl1pPr>
            <a:lvl2pPr marL="550240" indent="0">
              <a:buNone/>
              <a:defRPr sz="3400"/>
            </a:lvl2pPr>
            <a:lvl3pPr marL="1100480" indent="0">
              <a:buNone/>
              <a:defRPr sz="2900"/>
            </a:lvl3pPr>
            <a:lvl4pPr marL="1650721" indent="0">
              <a:buNone/>
              <a:defRPr sz="2400"/>
            </a:lvl4pPr>
            <a:lvl5pPr marL="2200961" indent="0">
              <a:buNone/>
              <a:defRPr sz="2400"/>
            </a:lvl5pPr>
            <a:lvl6pPr marL="2751201" indent="0">
              <a:buNone/>
              <a:defRPr sz="2400"/>
            </a:lvl6pPr>
            <a:lvl7pPr marL="3301441" indent="0">
              <a:buNone/>
              <a:defRPr sz="2400"/>
            </a:lvl7pPr>
            <a:lvl8pPr marL="3851681" indent="0">
              <a:buNone/>
              <a:defRPr sz="2400"/>
            </a:lvl8pPr>
            <a:lvl9pPr marL="4401922" indent="0">
              <a:buNone/>
              <a:defRPr sz="24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78204" y="5577310"/>
            <a:ext cx="7279958" cy="836349"/>
          </a:xfrm>
        </p:spPr>
        <p:txBody>
          <a:bodyPr/>
          <a:lstStyle>
            <a:lvl1pPr marL="0" indent="0">
              <a:buNone/>
              <a:defRPr sz="1700"/>
            </a:lvl1pPr>
            <a:lvl2pPr marL="550240" indent="0">
              <a:buNone/>
              <a:defRPr sz="1400"/>
            </a:lvl2pPr>
            <a:lvl3pPr marL="1100480" indent="0">
              <a:buNone/>
              <a:defRPr sz="1200"/>
            </a:lvl3pPr>
            <a:lvl4pPr marL="1650721" indent="0">
              <a:buNone/>
              <a:defRPr sz="1100"/>
            </a:lvl4pPr>
            <a:lvl5pPr marL="2200961" indent="0">
              <a:buNone/>
              <a:defRPr sz="1100"/>
            </a:lvl5pPr>
            <a:lvl6pPr marL="2751201" indent="0">
              <a:buNone/>
              <a:defRPr sz="1100"/>
            </a:lvl6pPr>
            <a:lvl7pPr marL="3301441" indent="0">
              <a:buNone/>
              <a:defRPr sz="1100"/>
            </a:lvl7pPr>
            <a:lvl8pPr marL="3851681" indent="0">
              <a:buNone/>
              <a:defRPr sz="1100"/>
            </a:lvl8pPr>
            <a:lvl9pPr marL="4401922" indent="0">
              <a:buNone/>
              <a:defRPr sz="11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502F-958F-4685-8CFF-758181E14AA4}" type="datetimeFigureOut">
              <a:rPr lang="pt-BR" smtClean="0"/>
              <a:pPr/>
              <a:t>25/02/2016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93E5-F40A-4E8B-B3B4-17A20F82F97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3230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6663" y="285382"/>
            <a:ext cx="10919937" cy="1187715"/>
          </a:xfrm>
          <a:prstGeom prst="rect">
            <a:avLst/>
          </a:prstGeom>
        </p:spPr>
        <p:txBody>
          <a:bodyPr vert="horz" lIns="110048" tIns="55024" rIns="110048" bIns="55024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6663" y="1662801"/>
            <a:ext cx="10919937" cy="4703021"/>
          </a:xfrm>
          <a:prstGeom prst="rect">
            <a:avLst/>
          </a:prstGeom>
        </p:spPr>
        <p:txBody>
          <a:bodyPr vert="horz" lIns="110048" tIns="55024" rIns="110048" bIns="55024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6663" y="6605014"/>
            <a:ext cx="2831095" cy="379409"/>
          </a:xfrm>
          <a:prstGeom prst="rect">
            <a:avLst/>
          </a:prstGeom>
        </p:spPr>
        <p:txBody>
          <a:bodyPr vert="horz" lIns="110048" tIns="55024" rIns="110048" bIns="5502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C502F-958F-4685-8CFF-758181E14AA4}" type="datetimeFigureOut">
              <a:rPr lang="pt-BR" smtClean="0"/>
              <a:pPr/>
              <a:t>25/02/2016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45532" y="6605014"/>
            <a:ext cx="3842200" cy="379409"/>
          </a:xfrm>
          <a:prstGeom prst="rect">
            <a:avLst/>
          </a:prstGeom>
        </p:spPr>
        <p:txBody>
          <a:bodyPr vert="horz" lIns="110048" tIns="55024" rIns="110048" bIns="5502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95505" y="6605014"/>
            <a:ext cx="2831095" cy="379409"/>
          </a:xfrm>
          <a:prstGeom prst="rect">
            <a:avLst/>
          </a:prstGeom>
        </p:spPr>
        <p:txBody>
          <a:bodyPr vert="horz" lIns="110048" tIns="55024" rIns="110048" bIns="5502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193E5-F40A-4E8B-B3B4-17A20F82F97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7232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1100480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680" indent="-412680" algn="l" defTabSz="1100480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140" indent="-343900" algn="l" defTabSz="110048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5601" indent="-275120" algn="l" defTabSz="110048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5841" indent="-275120" algn="l" defTabSz="11004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6081" indent="-275120" algn="l" defTabSz="110048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6321" indent="-275120" algn="l" defTabSz="11004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6561" indent="-275120" algn="l" defTabSz="11004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6802" indent="-275120" algn="l" defTabSz="11004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7042" indent="-275120" algn="l" defTabSz="11004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1004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240" algn="l" defTabSz="11004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0480" algn="l" defTabSz="11004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0721" algn="l" defTabSz="11004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0961" algn="l" defTabSz="11004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1201" algn="l" defTabSz="11004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441" algn="l" defTabSz="11004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1681" algn="l" defTabSz="11004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1922" algn="l" defTabSz="11004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gnificados.com.br/cores-2/" TargetMode="External"/><Relationship Id="rId2" Type="http://schemas.openxmlformats.org/officeDocument/2006/relationships/hyperlink" Target="http://www.opovo.com.br/app/opovo/economia/2012/11/03/noticiasjornaleconomia,2947558/lojas-para-quem-quer-se-vestir-de-criatividade.s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ogo.empregos.com.br/102554_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255" y="209293"/>
            <a:ext cx="2293155" cy="959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155669" y="270845"/>
            <a:ext cx="5159598" cy="1219118"/>
          </a:xfrm>
          <a:prstGeom prst="rect">
            <a:avLst/>
          </a:prstGeom>
        </p:spPr>
        <p:txBody>
          <a:bodyPr wrap="square" lIns="110048" tIns="55024" rIns="110048" bIns="55024">
            <a:spAutoFit/>
          </a:bodyPr>
          <a:lstStyle/>
          <a:p>
            <a:pPr algn="ctr"/>
            <a:r>
              <a:rPr lang="pt-BR" sz="2400" b="1" dirty="0">
                <a:latin typeface="Arial Narrow" pitchFamily="34" charset="0"/>
                <a:cs typeface="Arial" pitchFamily="34" charset="0"/>
              </a:rPr>
              <a:t>ANGLOSCHOOL SÃO CARLOS</a:t>
            </a:r>
          </a:p>
          <a:p>
            <a:pPr algn="ctr"/>
            <a:r>
              <a:rPr lang="pt-BR" sz="2400" dirty="0">
                <a:latin typeface="Arial Narrow" pitchFamily="34" charset="0"/>
                <a:cs typeface="Arial" pitchFamily="34" charset="0"/>
              </a:rPr>
              <a:t>Curso Técnico em Administração</a:t>
            </a:r>
          </a:p>
          <a:p>
            <a:pPr algn="ctr"/>
            <a:r>
              <a:rPr lang="pt-BR" sz="2400" dirty="0">
                <a:latin typeface="Arial Narrow" pitchFamily="34" charset="0"/>
                <a:cs typeface="Arial" pitchFamily="34" charset="0"/>
              </a:rPr>
              <a:t>Módulo de Marketing</a:t>
            </a:r>
            <a:endParaRPr lang="pt-BR" sz="2400" dirty="0">
              <a:latin typeface="Arial Narrow" pitchFamily="34" charset="0"/>
            </a:endParaRPr>
          </a:p>
        </p:txBody>
      </p:sp>
      <p:pic>
        <p:nvPicPr>
          <p:cNvPr id="7" name="Picture 4" descr="http://cristianethiel.com.br/blog/wp-content/uploads/2014/12/marketing-de-conte%C3%BAdo-0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77" y="1393219"/>
            <a:ext cx="4586310" cy="2391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0" y="3637969"/>
            <a:ext cx="12133263" cy="114648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048" tIns="55024" rIns="110048" bIns="55024" rtlCol="0" anchor="ctr"/>
          <a:lstStyle/>
          <a:p>
            <a:pPr algn="ctr"/>
            <a:r>
              <a:rPr lang="pt-BR" sz="3900" b="1" dirty="0">
                <a:solidFill>
                  <a:srgbClr val="FFFFFF"/>
                </a:solidFill>
                <a:latin typeface="Arial Narrow" pitchFamily="34" charset="0"/>
                <a:cs typeface="Arial" panose="020B0604020202020204" pitchFamily="34" charset="0"/>
              </a:rPr>
              <a:t>Projeto Experimental</a:t>
            </a:r>
          </a:p>
          <a:p>
            <a:pPr algn="ctr"/>
            <a:r>
              <a:rPr lang="pt-BR" sz="3900" dirty="0">
                <a:solidFill>
                  <a:srgbClr val="FFFFFF"/>
                </a:solidFill>
                <a:latin typeface="Arial Narrow" pitchFamily="34" charset="0"/>
                <a:cs typeface="Arial" panose="020B0604020202020204" pitchFamily="34" charset="0"/>
              </a:rPr>
              <a:t>Plano de Marketing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24841" y="5059644"/>
            <a:ext cx="3344184" cy="1434562"/>
          </a:xfrm>
          <a:prstGeom prst="rect">
            <a:avLst/>
          </a:prstGeom>
          <a:noFill/>
        </p:spPr>
        <p:txBody>
          <a:bodyPr wrap="square" lIns="110048" tIns="55024" rIns="110048" bIns="55024" rtlCol="0">
            <a:spAutoFit/>
          </a:bodyPr>
          <a:lstStyle/>
          <a:p>
            <a:r>
              <a:rPr lang="pt-BR" sz="4300" b="1" i="1" dirty="0">
                <a:latin typeface="+mj-lt"/>
              </a:rPr>
              <a:t>Empresa:</a:t>
            </a:r>
          </a:p>
          <a:p>
            <a:endParaRPr lang="pt-BR" sz="4300" i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24841" y="5683286"/>
            <a:ext cx="4633459" cy="772842"/>
          </a:xfrm>
          <a:prstGeom prst="rect">
            <a:avLst/>
          </a:prstGeom>
          <a:noFill/>
        </p:spPr>
        <p:txBody>
          <a:bodyPr wrap="square" lIns="110048" tIns="55024" rIns="110048" bIns="55024" rtlCol="0">
            <a:spAutoFit/>
          </a:bodyPr>
          <a:lstStyle/>
          <a:p>
            <a:r>
              <a:rPr lang="pt-BR" sz="4300" b="1" i="1" dirty="0" err="1">
                <a:latin typeface="+mj-lt"/>
              </a:rPr>
              <a:t>UniFantasy</a:t>
            </a:r>
            <a:endParaRPr lang="pt-BR" sz="4300" b="1" i="1" dirty="0">
              <a:latin typeface="+mj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9028623" y="5226075"/>
            <a:ext cx="3057540" cy="1957782"/>
          </a:xfrm>
          <a:prstGeom prst="rect">
            <a:avLst/>
          </a:prstGeom>
          <a:noFill/>
        </p:spPr>
        <p:txBody>
          <a:bodyPr wrap="square" lIns="110048" tIns="55024" rIns="110048" bIns="55024" rtlCol="0">
            <a:spAutoFit/>
          </a:bodyPr>
          <a:lstStyle/>
          <a:p>
            <a:r>
              <a:rPr lang="pt-BR" sz="2400" dirty="0" smtClean="0">
                <a:latin typeface="+mj-lt"/>
              </a:rPr>
              <a:t>Aline </a:t>
            </a:r>
            <a:r>
              <a:rPr lang="pt-BR" sz="2400" dirty="0" err="1" smtClean="0">
                <a:latin typeface="+mj-lt"/>
              </a:rPr>
              <a:t>Mangino</a:t>
            </a:r>
            <a:endParaRPr lang="pt-BR" sz="2400" dirty="0">
              <a:latin typeface="+mj-lt"/>
            </a:endParaRPr>
          </a:p>
          <a:p>
            <a:r>
              <a:rPr lang="pt-BR" sz="2400" dirty="0">
                <a:latin typeface="+mj-lt"/>
              </a:rPr>
              <a:t>Débora </a:t>
            </a:r>
            <a:r>
              <a:rPr lang="pt-BR" sz="2400" dirty="0" err="1">
                <a:latin typeface="+mj-lt"/>
              </a:rPr>
              <a:t>Millan</a:t>
            </a:r>
            <a:endParaRPr lang="pt-BR" sz="2400" dirty="0">
              <a:latin typeface="+mj-lt"/>
            </a:endParaRPr>
          </a:p>
          <a:p>
            <a:r>
              <a:rPr lang="pt-BR" sz="2400" dirty="0">
                <a:latin typeface="+mj-lt"/>
              </a:rPr>
              <a:t>Gustavo Nunes</a:t>
            </a:r>
          </a:p>
          <a:p>
            <a:r>
              <a:rPr lang="pt-BR" sz="2400" dirty="0">
                <a:latin typeface="+mj-lt"/>
              </a:rPr>
              <a:t>Jéssica </a:t>
            </a:r>
            <a:r>
              <a:rPr lang="pt-BR" sz="2400" dirty="0" err="1">
                <a:latin typeface="+mj-lt"/>
              </a:rPr>
              <a:t>Huss</a:t>
            </a:r>
            <a:endParaRPr lang="pt-BR" sz="2400" dirty="0">
              <a:latin typeface="+mj-lt"/>
            </a:endParaRPr>
          </a:p>
          <a:p>
            <a:r>
              <a:rPr lang="pt-BR" sz="2400" dirty="0" err="1">
                <a:latin typeface="+mj-lt"/>
              </a:rPr>
              <a:t>Rayane</a:t>
            </a:r>
            <a:r>
              <a:rPr lang="pt-BR" sz="2400" dirty="0">
                <a:latin typeface="+mj-lt"/>
              </a:rPr>
              <a:t> Vieira</a:t>
            </a:r>
          </a:p>
        </p:txBody>
      </p:sp>
    </p:spTree>
    <p:extLst>
      <p:ext uri="{BB962C8B-B14F-4D97-AF65-F5344CB8AC3E}">
        <p14:creationId xmlns="" xmlns:p14="http://schemas.microsoft.com/office/powerpoint/2010/main" val="20575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PLANEJAMENTO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6663" y="1668435"/>
            <a:ext cx="10919937" cy="4703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b="1" i="1" dirty="0" smtClean="0"/>
              <a:t>Análise SWOT</a:t>
            </a:r>
          </a:p>
          <a:p>
            <a:pPr marL="0" indent="0">
              <a:buNone/>
            </a:pPr>
            <a:endParaRPr lang="pt-BR" sz="3600" b="1" i="1" dirty="0" smtClean="0"/>
          </a:p>
          <a:p>
            <a:pPr marL="0" indent="0">
              <a:buNone/>
            </a:pPr>
            <a:r>
              <a:rPr lang="pt-BR" sz="3300" b="1" i="1" dirty="0" smtClean="0"/>
              <a:t>Ameaças:</a:t>
            </a:r>
            <a:endParaRPr lang="pt-BR" sz="3300" b="1" i="1" dirty="0"/>
          </a:p>
          <a:p>
            <a:pPr>
              <a:buFont typeface="Wingdings" pitchFamily="2" charset="2"/>
              <a:buChar char="§"/>
            </a:pPr>
            <a:r>
              <a:rPr lang="pt-BR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Momentos de crise </a:t>
            </a:r>
            <a:r>
              <a:rPr lang="pt-BR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financeira</a:t>
            </a:r>
          </a:p>
          <a:p>
            <a:pPr marL="0" indent="0">
              <a:buNone/>
            </a:pPr>
            <a:endParaRPr lang="pt-BR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Investimento </a:t>
            </a:r>
            <a:r>
              <a:rPr lang="pt-BR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limitado</a:t>
            </a:r>
          </a:p>
          <a:p>
            <a:pPr marL="0" indent="0">
              <a:buNone/>
            </a:pPr>
            <a:endParaRPr lang="pt-BR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Concorrentes consolidados</a:t>
            </a: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3263" cy="128087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53" y="128746"/>
            <a:ext cx="3130783" cy="230425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114303" y="178772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 smtClean="0">
                <a:solidFill>
                  <a:schemeClr val="bg1"/>
                </a:solidFill>
              </a:rPr>
              <a:t>PLANEJAMENTO</a:t>
            </a:r>
          </a:p>
        </p:txBody>
      </p:sp>
    </p:spTree>
    <p:extLst>
      <p:ext uri="{BB962C8B-B14F-4D97-AF65-F5344CB8AC3E}">
        <p14:creationId xmlns="" xmlns:p14="http://schemas.microsoft.com/office/powerpoint/2010/main" val="302824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84" y="1"/>
            <a:ext cx="12167247" cy="712628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02135" y="3444337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i="1" dirty="0" smtClean="0">
                <a:solidFill>
                  <a:schemeClr val="bg1"/>
                </a:solidFill>
              </a:rPr>
              <a:t>PESQUISA</a:t>
            </a:r>
            <a:endParaRPr lang="pt-BR" sz="6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543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b="1" i="1" dirty="0" smtClean="0"/>
              <a:t>Metodologia:</a:t>
            </a:r>
            <a:endParaRPr lang="pt-BR" dirty="0"/>
          </a:p>
          <a:p>
            <a:pPr lvl="0">
              <a:buFont typeface="Wingdings" pitchFamily="2" charset="2"/>
              <a:buChar char="§"/>
            </a:pPr>
            <a:r>
              <a:rPr lang="pt-BR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Pesquisas bibliográficas realizadas na internet</a:t>
            </a:r>
          </a:p>
          <a:p>
            <a:pPr marL="0" indent="0">
              <a:buNone/>
            </a:pPr>
            <a:r>
              <a:rPr lang="pt-BR" b="1" i="1" dirty="0"/>
              <a:t> </a:t>
            </a:r>
            <a:endParaRPr lang="pt-BR" dirty="0"/>
          </a:p>
          <a:p>
            <a:pPr marL="0" lvl="0" indent="0">
              <a:buNone/>
            </a:pPr>
            <a:r>
              <a:rPr lang="pt-BR" b="1" i="1" dirty="0" smtClean="0"/>
              <a:t>Mercado:</a:t>
            </a:r>
            <a:endParaRPr lang="pt-BR" dirty="0"/>
          </a:p>
          <a:p>
            <a:pPr lvl="0">
              <a:buFont typeface="Wingdings" pitchFamily="2" charset="2"/>
              <a:buChar char="§"/>
            </a:pPr>
            <a:r>
              <a:rPr lang="pt-BR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Estimativa da </a:t>
            </a:r>
            <a:r>
              <a:rPr lang="pt-BR" sz="2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Abrafesta</a:t>
            </a:r>
            <a:r>
              <a:rPr lang="pt-BR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 indica que o setor como um todo faturou cerca de R$ 16 bilhões ano passado (2014) no Brasil. Número 17% maior do que o analisado no ano anterior, segundo a entidade</a:t>
            </a: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3263" cy="128087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53" y="128746"/>
            <a:ext cx="3130783" cy="230425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114303" y="178772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 smtClean="0">
                <a:solidFill>
                  <a:schemeClr val="bg1"/>
                </a:solidFill>
              </a:rPr>
              <a:t>PESQUISA</a:t>
            </a:r>
          </a:p>
        </p:txBody>
      </p:sp>
    </p:spTree>
    <p:extLst>
      <p:ext uri="{BB962C8B-B14F-4D97-AF65-F5344CB8AC3E}">
        <p14:creationId xmlns="" xmlns:p14="http://schemas.microsoft.com/office/powerpoint/2010/main" val="40168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PESQUISA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§"/>
            </a:pPr>
            <a:r>
              <a:rPr lang="pt-BR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A demanda por esse tipo de serviço é constante e tem sido impulsionada por festividades fora de época</a:t>
            </a:r>
            <a:r>
              <a:rPr lang="pt-BR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lvl="0" indent="0">
              <a:buNone/>
            </a:pPr>
            <a:r>
              <a:rPr lang="pt-BR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pPr lvl="0">
              <a:buFont typeface="Wingdings" pitchFamily="2" charset="2"/>
              <a:buChar char="§"/>
            </a:pPr>
            <a:r>
              <a:rPr lang="pt-BR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Atualmente, um dos nichos mais promissores desse mercado é o de aluguel de fantasias de super-heróis</a:t>
            </a:r>
            <a:r>
              <a:rPr lang="pt-BR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lvl="0" indent="0">
              <a:buNone/>
            </a:pPr>
            <a:endParaRPr lang="pt-BR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26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3263" cy="128087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53" y="-50026"/>
            <a:ext cx="3130783" cy="230425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114303" y="178772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 smtClean="0">
                <a:solidFill>
                  <a:schemeClr val="bg1"/>
                </a:solidFill>
              </a:rPr>
              <a:t>PESQUISA</a:t>
            </a:r>
          </a:p>
        </p:txBody>
      </p:sp>
    </p:spTree>
    <p:extLst>
      <p:ext uri="{BB962C8B-B14F-4D97-AF65-F5344CB8AC3E}">
        <p14:creationId xmlns="" xmlns:p14="http://schemas.microsoft.com/office/powerpoint/2010/main" val="28309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PESQUISA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pt-BR" sz="3600" b="1" i="1" dirty="0"/>
              <a:t>Análise da Concorrência</a:t>
            </a:r>
            <a:r>
              <a:rPr lang="pt-BR" sz="3600" b="1" dirty="0"/>
              <a:t>:</a:t>
            </a:r>
            <a:endParaRPr lang="pt-BR" sz="3600" dirty="0"/>
          </a:p>
          <a:p>
            <a:pPr lvl="0">
              <a:buFont typeface="Wingdings" pitchFamily="2" charset="2"/>
              <a:buChar char="§"/>
            </a:pPr>
            <a:r>
              <a:rPr lang="pt-BR" sz="3600" b="1" i="1" dirty="0">
                <a:latin typeface="+mj-lt"/>
                <a:ea typeface="Verdana" pitchFamily="34" charset="0"/>
                <a:cs typeface="Verdana" pitchFamily="34" charset="0"/>
              </a:rPr>
              <a:t>Concorrentes diretos: </a:t>
            </a:r>
            <a:r>
              <a:rPr lang="pt-BR" sz="2600" i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Fantasias-Festas</a:t>
            </a:r>
            <a:r>
              <a:rPr lang="pt-BR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pt-BR" sz="2600" i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Soraya Fantasias</a:t>
            </a:r>
            <a:r>
              <a:rPr lang="pt-BR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lvl="0">
              <a:buFont typeface="Wingdings" pitchFamily="2" charset="2"/>
              <a:buChar char="§"/>
            </a:pPr>
            <a:endParaRPr lang="pt-BR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pt-BR" sz="3600" b="1" i="1" dirty="0" smtClean="0">
                <a:latin typeface="+mj-lt"/>
                <a:ea typeface="Verdana" pitchFamily="34" charset="0"/>
                <a:cs typeface="Verdana" pitchFamily="34" charset="0"/>
              </a:rPr>
              <a:t>Concorrentes </a:t>
            </a:r>
            <a:r>
              <a:rPr lang="pt-BR" sz="3600" b="1" i="1" dirty="0">
                <a:latin typeface="+mj-lt"/>
                <a:ea typeface="Verdana" pitchFamily="34" charset="0"/>
                <a:cs typeface="Verdana" pitchFamily="34" charset="0"/>
              </a:rPr>
              <a:t>indiretos: </a:t>
            </a:r>
            <a:r>
              <a:rPr lang="pt-BR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Costureiras.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3263" cy="128087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53" y="128746"/>
            <a:ext cx="3130783" cy="230425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114303" y="178772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 smtClean="0">
                <a:solidFill>
                  <a:schemeClr val="bg1"/>
                </a:solidFill>
              </a:rPr>
              <a:t>PESQUISA</a:t>
            </a:r>
          </a:p>
        </p:txBody>
      </p:sp>
    </p:spTree>
    <p:extLst>
      <p:ext uri="{BB962C8B-B14F-4D97-AF65-F5344CB8AC3E}">
        <p14:creationId xmlns="" xmlns:p14="http://schemas.microsoft.com/office/powerpoint/2010/main" val="396419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PESQUISA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sz="4600" b="1" i="1" dirty="0"/>
              <a:t>Fantasias-Festas: </a:t>
            </a:r>
          </a:p>
          <a:p>
            <a:pPr marL="0" indent="0">
              <a:buNone/>
            </a:pPr>
            <a:r>
              <a:rPr lang="pt-BR" sz="4600" b="1" i="1" dirty="0"/>
              <a:t>Pontos fortes: </a:t>
            </a: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Popular na região, variedade de produtos, bom atendimento. </a:t>
            </a:r>
          </a:p>
          <a:p>
            <a:pPr marL="0" indent="0">
              <a:buNone/>
            </a:pPr>
            <a:r>
              <a:rPr lang="pt-BR" sz="4600" b="1" i="1" dirty="0"/>
              <a:t>Pontos fracos: </a:t>
            </a: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Espaço pequeno, falta de estrutura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sz="4600" b="1" i="1" dirty="0"/>
              <a:t>Soraya Fantasias:</a:t>
            </a:r>
          </a:p>
          <a:p>
            <a:pPr marL="0" indent="0">
              <a:buNone/>
            </a:pPr>
            <a:r>
              <a:rPr lang="pt-BR" sz="4600" b="1" i="1" dirty="0"/>
              <a:t>Pontos fortes: </a:t>
            </a: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Popular na região, fácil localização</a:t>
            </a:r>
          </a:p>
          <a:p>
            <a:pPr marL="0" indent="0">
              <a:buNone/>
            </a:pPr>
            <a:r>
              <a:rPr lang="pt-BR" sz="4600" b="1" i="1" dirty="0"/>
              <a:t>Pontos fracos: </a:t>
            </a: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Produto de péssima qualidade, falta de organização.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sz="4600" b="1" i="1" dirty="0"/>
              <a:t>Costureiras:</a:t>
            </a:r>
          </a:p>
          <a:p>
            <a:pPr marL="0" indent="0">
              <a:buNone/>
            </a:pPr>
            <a:r>
              <a:rPr lang="pt-BR" sz="4600" b="1" i="1" dirty="0"/>
              <a:t>Pontos fortes: </a:t>
            </a: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Atendimento com exclusividade, roupas sob medida</a:t>
            </a:r>
          </a:p>
          <a:p>
            <a:pPr marL="0" indent="0">
              <a:buNone/>
            </a:pPr>
            <a:r>
              <a:rPr lang="pt-BR" sz="4600" b="1" i="1" dirty="0"/>
              <a:t>Pontos fracos: </a:t>
            </a: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A fantasia não pode sair como o esperado, demora na confecção, falta de qualidade.</a:t>
            </a:r>
          </a:p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3263" cy="128087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53" y="128746"/>
            <a:ext cx="3130783" cy="230425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114303" y="178772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 smtClean="0">
                <a:solidFill>
                  <a:schemeClr val="bg1"/>
                </a:solidFill>
              </a:rPr>
              <a:t>PESQUISA</a:t>
            </a:r>
          </a:p>
        </p:txBody>
      </p:sp>
    </p:spTree>
    <p:extLst>
      <p:ext uri="{BB962C8B-B14F-4D97-AF65-F5344CB8AC3E}">
        <p14:creationId xmlns="" xmlns:p14="http://schemas.microsoft.com/office/powerpoint/2010/main" val="292548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84" y="1"/>
            <a:ext cx="12167247" cy="712628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034183" y="3444337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i="1" dirty="0" smtClean="0">
                <a:solidFill>
                  <a:schemeClr val="bg1"/>
                </a:solidFill>
              </a:rPr>
              <a:t>IDENTIDADE VISUAL</a:t>
            </a:r>
            <a:endParaRPr lang="pt-BR" sz="6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088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4023" y="1618928"/>
            <a:ext cx="8712968" cy="453650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pt-BR" sz="4600" b="1" i="1" dirty="0" smtClean="0"/>
              <a:t>Defesa do nome: </a:t>
            </a:r>
            <a:r>
              <a:rPr lang="pt-BR" sz="3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</a:t>
            </a:r>
            <a:r>
              <a:rPr lang="pt-BR" sz="3100" dirty="0">
                <a:latin typeface="Verdana" pitchFamily="34" charset="0"/>
                <a:ea typeface="Verdana" pitchFamily="34" charset="0"/>
                <a:cs typeface="Verdana" pitchFamily="34" charset="0"/>
              </a:rPr>
              <a:t>, da Língua Inglesa, significa universal, representa a variedade de elementos em nossa </a:t>
            </a:r>
            <a:r>
              <a:rPr lang="pt-BR" sz="3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loja. </a:t>
            </a:r>
            <a:r>
              <a:rPr lang="pt-BR" sz="31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Fantasy</a:t>
            </a:r>
            <a:r>
              <a:rPr lang="pt-BR" sz="3100" dirty="0">
                <a:latin typeface="Verdana" pitchFamily="34" charset="0"/>
                <a:ea typeface="Verdana" pitchFamily="34" charset="0"/>
                <a:cs typeface="Verdana" pitchFamily="34" charset="0"/>
              </a:rPr>
              <a:t>, da Língua Inglesa, vem declarar os produtos oferecidos em nossa loja</a:t>
            </a:r>
          </a:p>
          <a:p>
            <a:pPr>
              <a:buFont typeface="Wingdings" pitchFamily="2" charset="2"/>
              <a:buChar char="§"/>
            </a:pPr>
            <a:r>
              <a:rPr lang="pt-BR" sz="4600" b="1" i="1" dirty="0" smtClean="0"/>
              <a:t>Slogan:</a:t>
            </a:r>
            <a:r>
              <a:rPr lang="pt-BR" sz="4600" dirty="0" smtClean="0"/>
              <a:t> </a:t>
            </a:r>
            <a:r>
              <a:rPr lang="pt-BR" sz="2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pt-BR" sz="31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UniFantasy</a:t>
            </a:r>
            <a:r>
              <a:rPr lang="pt-BR" sz="31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: transforme-se para um mundo de fantasias.”</a:t>
            </a:r>
          </a:p>
          <a:p>
            <a:pPr>
              <a:buFont typeface="Wingdings" pitchFamily="2" charset="2"/>
              <a:buChar char="§"/>
            </a:pPr>
            <a:r>
              <a:rPr lang="pt-BR" sz="4600" b="1" i="1" dirty="0" smtClean="0"/>
              <a:t>Posicionamento:</a:t>
            </a:r>
            <a:r>
              <a:rPr lang="pt-BR" sz="4800" b="1" i="1" dirty="0" smtClean="0"/>
              <a:t> </a:t>
            </a:r>
            <a:r>
              <a:rPr lang="pt-BR" sz="3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Empresa responsável, com grande variedade de fantasias, preços justos, onde o cliente sai da loja pronto para sua festa, caracterizado com seu personagem de escolha, sem preocupações. </a:t>
            </a:r>
          </a:p>
          <a:p>
            <a:pPr>
              <a:buFont typeface="Wingdings" pitchFamily="2" charset="2"/>
              <a:buChar char="§"/>
            </a:pP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3263" cy="128087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53" y="128746"/>
            <a:ext cx="3130783" cy="230425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538239" y="178772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 smtClean="0">
                <a:solidFill>
                  <a:schemeClr val="bg1"/>
                </a:solidFill>
              </a:rPr>
              <a:t>IDENTIDADE VISUAL</a:t>
            </a:r>
          </a:p>
        </p:txBody>
      </p:sp>
    </p:spTree>
    <p:extLst>
      <p:ext uri="{BB962C8B-B14F-4D97-AF65-F5344CB8AC3E}">
        <p14:creationId xmlns="" xmlns:p14="http://schemas.microsoft.com/office/powerpoint/2010/main" val="283129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IDENTIDADE VISUAL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527" y="1834952"/>
            <a:ext cx="6871334" cy="3960440"/>
          </a:xfrm>
        </p:spPr>
      </p:pic>
      <p:sp>
        <p:nvSpPr>
          <p:cNvPr id="5" name="Espaço Reservado para Texto 4"/>
          <p:cNvSpPr>
            <a:spLocks noGrp="1"/>
          </p:cNvSpPr>
          <p:nvPr>
            <p:ph type="body" sz="half" idx="4294967295"/>
          </p:nvPr>
        </p:nvSpPr>
        <p:spPr>
          <a:xfrm>
            <a:off x="1" y="1468147"/>
            <a:ext cx="5542121" cy="5311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b="1" i="1" dirty="0" smtClean="0"/>
              <a:t>      Defesa </a:t>
            </a:r>
            <a:r>
              <a:rPr lang="pt-BR" sz="3600" b="1" i="1" dirty="0"/>
              <a:t>do logotipo</a:t>
            </a:r>
          </a:p>
          <a:p>
            <a:pPr marL="0" indent="0" algn="ctr">
              <a:buNone/>
            </a:pPr>
            <a:r>
              <a:rPr lang="pt-BR" sz="2300" dirty="0">
                <a:latin typeface="Verdana" pitchFamily="34" charset="0"/>
                <a:ea typeface="Verdana" pitchFamily="34" charset="0"/>
                <a:cs typeface="Verdana" pitchFamily="34" charset="0"/>
              </a:rPr>
              <a:t>O palhaço além de estar caracterizado, mostrando o que a loja proporciona aos clientes, traz o significado de diversão; o que as pessoas procuram quando vão às festas, sem preocupações. A </a:t>
            </a:r>
            <a:r>
              <a:rPr lang="pt-BR" sz="23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UniFantasy</a:t>
            </a:r>
            <a:r>
              <a:rPr lang="pt-BR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300" dirty="0">
                <a:latin typeface="Verdana" pitchFamily="34" charset="0"/>
                <a:ea typeface="Verdana" pitchFamily="34" charset="0"/>
                <a:cs typeface="Verdana" pitchFamily="34" charset="0"/>
              </a:rPr>
              <a:t>proporciona aos clientes fantasias de </a:t>
            </a:r>
            <a:r>
              <a:rPr lang="pt-BR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qualidade; </a:t>
            </a:r>
            <a:r>
              <a:rPr lang="pt-BR" sz="2300" dirty="0">
                <a:latin typeface="Verdana" pitchFamily="34" charset="0"/>
                <a:ea typeface="Verdana" pitchFamily="34" charset="0"/>
                <a:cs typeface="Verdana" pitchFamily="34" charset="0"/>
              </a:rPr>
              <a:t>sem a preocupação com os detalhes, prontos para a diversão.</a:t>
            </a:r>
          </a:p>
          <a:p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3263" cy="128087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53" y="128746"/>
            <a:ext cx="3130783" cy="230425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538239" y="178772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 smtClean="0">
                <a:solidFill>
                  <a:schemeClr val="bg1"/>
                </a:solidFill>
              </a:rPr>
              <a:t>IDENTIDADE VISUAL</a:t>
            </a:r>
          </a:p>
        </p:txBody>
      </p:sp>
    </p:spTree>
    <p:extLst>
      <p:ext uri="{BB962C8B-B14F-4D97-AF65-F5344CB8AC3E}">
        <p14:creationId xmlns="" xmlns:p14="http://schemas.microsoft.com/office/powerpoint/2010/main" val="202368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IDENTIDADE VISUAL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3600" b="1" i="1" dirty="0" smtClean="0"/>
              <a:t>Defesa das cores</a:t>
            </a:r>
          </a:p>
          <a:p>
            <a:pPr marL="0" indent="0">
              <a:buNone/>
            </a:pPr>
            <a:endParaRPr lang="pt-BR" dirty="0" smtClean="0"/>
          </a:p>
          <a:p>
            <a:pPr>
              <a:buFont typeface="Wingdings" pitchFamily="2" charset="2"/>
              <a:buChar char="§"/>
            </a:pPr>
            <a:r>
              <a:rPr lang="pt-BR" sz="3600" b="1" i="1" dirty="0" smtClean="0"/>
              <a:t>Rosa:</a:t>
            </a:r>
            <a:r>
              <a:rPr lang="pt-BR" dirty="0"/>
              <a:t> </a:t>
            </a:r>
            <a:r>
              <a:rPr lang="pt-BR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cor </a:t>
            </a:r>
            <a:r>
              <a:rPr lang="pt-BR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emocionalmente descontraída que significa romance, sensualidade e beleza.</a:t>
            </a:r>
          </a:p>
          <a:p>
            <a:pPr>
              <a:buFont typeface="Wingdings" pitchFamily="2" charset="2"/>
              <a:buChar char="§"/>
            </a:pPr>
            <a:r>
              <a:rPr lang="pt-BR" sz="3600" b="1" i="1" dirty="0" smtClean="0"/>
              <a:t>Preto:</a:t>
            </a:r>
            <a:r>
              <a:rPr lang="pt-BR" dirty="0"/>
              <a:t> </a:t>
            </a:r>
            <a:r>
              <a:rPr lang="pt-BR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está </a:t>
            </a:r>
            <a:r>
              <a:rPr lang="pt-BR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associado ao mistério.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3263" cy="128087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53" y="128746"/>
            <a:ext cx="3130783" cy="230425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538239" y="178772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 smtClean="0">
                <a:solidFill>
                  <a:schemeClr val="bg1"/>
                </a:solidFill>
              </a:rPr>
              <a:t>IDENTIDADE VISUAL</a:t>
            </a:r>
          </a:p>
        </p:txBody>
      </p:sp>
    </p:spTree>
    <p:extLst>
      <p:ext uri="{BB962C8B-B14F-4D97-AF65-F5344CB8AC3E}">
        <p14:creationId xmlns="" xmlns:p14="http://schemas.microsoft.com/office/powerpoint/2010/main" val="27797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84" y="1"/>
            <a:ext cx="12167247" cy="7126287"/>
          </a:xfrm>
        </p:spPr>
      </p:pic>
      <p:sp>
        <p:nvSpPr>
          <p:cNvPr id="8" name="CaixaDeTexto 7"/>
          <p:cNvSpPr txBox="1"/>
          <p:nvPr/>
        </p:nvSpPr>
        <p:spPr>
          <a:xfrm>
            <a:off x="2034183" y="3444337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i="1" dirty="0" smtClean="0">
                <a:solidFill>
                  <a:schemeClr val="bg1"/>
                </a:solidFill>
              </a:rPr>
              <a:t>PLANEJAMENTO</a:t>
            </a:r>
            <a:endParaRPr lang="pt-BR" sz="6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799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IDENTIDADE VISUAL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8196" y="1249045"/>
            <a:ext cx="10919937" cy="5606398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                  </a:t>
            </a:r>
            <a:r>
              <a:rPr lang="pt-BR" sz="2400" b="1" i="1" dirty="0" smtClean="0">
                <a:latin typeface="+mj-lt"/>
                <a:ea typeface="Verdana" pitchFamily="34" charset="0"/>
                <a:cs typeface="Verdana" pitchFamily="34" charset="0"/>
              </a:rPr>
              <a:t>RGB</a:t>
            </a:r>
          </a:p>
          <a:p>
            <a:pPr marL="0" indent="0" algn="just">
              <a:buNone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</a:t>
            </a:r>
            <a:r>
              <a:rPr lang="pt-BR" sz="2400" i="1" dirty="0" smtClean="0">
                <a:latin typeface="+mj-lt"/>
                <a:ea typeface="Verdana" pitchFamily="34" charset="0"/>
                <a:cs typeface="Verdana" pitchFamily="34" charset="0"/>
              </a:rPr>
              <a:t>Vermelho:</a:t>
            </a: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400" dirty="0" smtClean="0">
                <a:latin typeface="+mj-lt"/>
                <a:ea typeface="Verdana" pitchFamily="34" charset="0"/>
                <a:cs typeface="Verdana" pitchFamily="34" charset="0"/>
              </a:rPr>
              <a:t>255</a:t>
            </a:r>
          </a:p>
          <a:p>
            <a:pPr marL="0" indent="0" algn="just">
              <a:buNone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</a:t>
            </a:r>
            <a:r>
              <a:rPr lang="pt-BR" sz="2400" i="1" dirty="0" smtClean="0">
                <a:latin typeface="+mj-lt"/>
                <a:ea typeface="Verdana" pitchFamily="34" charset="0"/>
                <a:cs typeface="Verdana" pitchFamily="34" charset="0"/>
              </a:rPr>
              <a:t>Verde:</a:t>
            </a: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400" dirty="0" smtClean="0">
                <a:latin typeface="+mj-lt"/>
                <a:ea typeface="Verdana" pitchFamily="34" charset="0"/>
                <a:cs typeface="Verdana" pitchFamily="34" charset="0"/>
              </a:rPr>
              <a:t>101</a:t>
            </a:r>
          </a:p>
          <a:p>
            <a:pPr marL="0" indent="0" algn="just">
              <a:buNone/>
            </a:pP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</a:t>
            </a:r>
            <a:r>
              <a:rPr lang="pt-BR" sz="2400" i="1" dirty="0" smtClean="0">
                <a:latin typeface="+mj-lt"/>
                <a:ea typeface="Verdana" pitchFamily="34" charset="0"/>
                <a:cs typeface="Verdana" pitchFamily="34" charset="0"/>
              </a:rPr>
              <a:t>Azul:</a:t>
            </a:r>
            <a:r>
              <a:rPr lang="pt-B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400" dirty="0" smtClean="0">
                <a:latin typeface="+mj-lt"/>
                <a:ea typeface="Verdana" pitchFamily="34" charset="0"/>
                <a:cs typeface="Verdana" pitchFamily="34" charset="0"/>
              </a:rPr>
              <a:t>105</a:t>
            </a:r>
          </a:p>
          <a:p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                             </a:t>
            </a:r>
            <a:r>
              <a:rPr lang="pt-BR" sz="2400" b="1" i="1" dirty="0" smtClean="0"/>
              <a:t>RGB</a:t>
            </a:r>
          </a:p>
          <a:p>
            <a:pPr marL="0" indent="0">
              <a:buNone/>
            </a:pPr>
            <a:r>
              <a:rPr lang="pt-BR" sz="2400" dirty="0"/>
              <a:t> </a:t>
            </a:r>
            <a:r>
              <a:rPr lang="pt-BR" sz="2400" dirty="0" smtClean="0"/>
              <a:t>                           </a:t>
            </a:r>
            <a:r>
              <a:rPr lang="pt-BR" sz="2400" i="1" dirty="0" smtClean="0"/>
              <a:t>Vermelho:</a:t>
            </a:r>
            <a:r>
              <a:rPr lang="pt-BR" sz="2400" dirty="0" smtClean="0"/>
              <a:t> 0</a:t>
            </a:r>
          </a:p>
          <a:p>
            <a:pPr marL="0" indent="0">
              <a:buNone/>
            </a:pPr>
            <a:r>
              <a:rPr lang="pt-BR" sz="2400" dirty="0"/>
              <a:t> </a:t>
            </a:r>
            <a:r>
              <a:rPr lang="pt-BR" sz="2400" dirty="0" smtClean="0"/>
              <a:t>                           </a:t>
            </a:r>
            <a:r>
              <a:rPr lang="pt-BR" sz="2400" i="1" dirty="0" smtClean="0"/>
              <a:t>Verde:</a:t>
            </a:r>
            <a:r>
              <a:rPr lang="pt-BR" sz="2400" dirty="0" smtClean="0"/>
              <a:t> 0</a:t>
            </a:r>
          </a:p>
          <a:p>
            <a:pPr marL="0" indent="0">
              <a:buNone/>
            </a:pPr>
            <a:r>
              <a:rPr lang="pt-BR" sz="2400" dirty="0"/>
              <a:t> </a:t>
            </a:r>
            <a:r>
              <a:rPr lang="pt-BR" sz="2400" dirty="0" smtClean="0"/>
              <a:t>                           </a:t>
            </a:r>
            <a:r>
              <a:rPr lang="pt-BR" sz="2400" i="1" dirty="0" smtClean="0"/>
              <a:t>Azul:</a:t>
            </a:r>
            <a:r>
              <a:rPr lang="pt-BR" sz="2400" dirty="0" smtClean="0"/>
              <a:t> 0</a:t>
            </a:r>
            <a:endParaRPr lang="pt-BR" sz="2400" dirty="0"/>
          </a:p>
        </p:txBody>
      </p:sp>
      <p:sp>
        <p:nvSpPr>
          <p:cNvPr id="9" name="CustomShape 3"/>
          <p:cNvSpPr/>
          <p:nvPr/>
        </p:nvSpPr>
        <p:spPr>
          <a:xfrm>
            <a:off x="450007" y="2527548"/>
            <a:ext cx="1266120" cy="1266120"/>
          </a:xfrm>
          <a:prstGeom prst="ellipse">
            <a:avLst/>
          </a:prstGeom>
          <a:solidFill>
            <a:srgbClr val="FF6666"/>
          </a:solidFill>
          <a:ln w="12600">
            <a:solidFill>
              <a:srgbClr val="FF6666"/>
            </a:solidFill>
            <a:miter/>
          </a:ln>
        </p:spPr>
      </p:sp>
      <p:sp>
        <p:nvSpPr>
          <p:cNvPr id="10" name="CustomShape 3"/>
          <p:cNvSpPr/>
          <p:nvPr/>
        </p:nvSpPr>
        <p:spPr>
          <a:xfrm>
            <a:off x="450007" y="4499248"/>
            <a:ext cx="1266120" cy="1266120"/>
          </a:xfrm>
          <a:prstGeom prst="ellipse">
            <a:avLst/>
          </a:prstGeom>
          <a:solidFill>
            <a:srgbClr val="000000"/>
          </a:solidFill>
          <a:ln w="12600">
            <a:solidFill>
              <a:srgbClr val="000000"/>
            </a:solidFill>
            <a:miter/>
          </a:ln>
        </p:spPr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3263" cy="128087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53" y="128746"/>
            <a:ext cx="3130783" cy="2304256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538239" y="178772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 smtClean="0">
                <a:solidFill>
                  <a:schemeClr val="bg1"/>
                </a:solidFill>
              </a:rPr>
              <a:t>IDENTIDADE VISUAL</a:t>
            </a:r>
          </a:p>
        </p:txBody>
      </p:sp>
    </p:spTree>
    <p:extLst>
      <p:ext uri="{BB962C8B-B14F-4D97-AF65-F5344CB8AC3E}">
        <p14:creationId xmlns="" xmlns:p14="http://schemas.microsoft.com/office/powerpoint/2010/main" val="282253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IDENTIDADE VISUAL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pt-BR" sz="3600" b="1" i="1" dirty="0" smtClean="0"/>
              <a:t>Tipografia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26" y="2555032"/>
            <a:ext cx="5159598" cy="75273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0" y="3541168"/>
            <a:ext cx="11280643" cy="34322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0" y="3917109"/>
            <a:ext cx="4352250" cy="33350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9" y="4595865"/>
            <a:ext cx="11064620" cy="49971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9" y="5120439"/>
            <a:ext cx="5111288" cy="47700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8" y="6200159"/>
            <a:ext cx="7536229" cy="40447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3263" cy="1280874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53" y="128746"/>
            <a:ext cx="3130783" cy="2304256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538239" y="178772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 smtClean="0">
                <a:solidFill>
                  <a:schemeClr val="bg1"/>
                </a:solidFill>
              </a:rPr>
              <a:t>IDENTIDADE VISUAL</a:t>
            </a:r>
          </a:p>
        </p:txBody>
      </p:sp>
    </p:spTree>
    <p:extLst>
      <p:ext uri="{BB962C8B-B14F-4D97-AF65-F5344CB8AC3E}">
        <p14:creationId xmlns="" xmlns:p14="http://schemas.microsoft.com/office/powerpoint/2010/main" val="251650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IDENTIDADE VISUAL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pt-BR" sz="3600" b="1" i="1" dirty="0" smtClean="0"/>
              <a:t>Fachada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31" y="1906960"/>
            <a:ext cx="8708636" cy="5114885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3263" cy="1280874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53" y="128746"/>
            <a:ext cx="3130783" cy="2304256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538239" y="178772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 smtClean="0">
                <a:solidFill>
                  <a:schemeClr val="bg1"/>
                </a:solidFill>
              </a:rPr>
              <a:t>IDENTIDADE VISUAL</a:t>
            </a:r>
          </a:p>
        </p:txBody>
      </p:sp>
    </p:spTree>
    <p:extLst>
      <p:ext uri="{BB962C8B-B14F-4D97-AF65-F5344CB8AC3E}">
        <p14:creationId xmlns="" xmlns:p14="http://schemas.microsoft.com/office/powerpoint/2010/main" val="16770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IDENTIDADE VISUAL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pt-BR" sz="3600" b="1" i="1" dirty="0" smtClean="0"/>
              <a:t>Frota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3263" cy="128087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53" y="128746"/>
            <a:ext cx="3130783" cy="230425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538239" y="178772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 smtClean="0">
                <a:solidFill>
                  <a:schemeClr val="bg1"/>
                </a:solidFill>
              </a:rPr>
              <a:t>IDENTIDADE VISUAL</a:t>
            </a:r>
          </a:p>
        </p:txBody>
      </p:sp>
      <p:pic>
        <p:nvPicPr>
          <p:cNvPr id="10" name="Imagem 9" descr="C:\Users\Guh\Desktop\Trabalho\12735726_986112281480003_1891650635_n (1)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223" y="1995010"/>
            <a:ext cx="8786427" cy="4448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68111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IDENTIDADE VISUAL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pt-BR" sz="3600" b="1" i="1" dirty="0" smtClean="0"/>
              <a:t>Uniforme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09" y="1978968"/>
            <a:ext cx="8511990" cy="475252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3263" cy="128087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53" y="128746"/>
            <a:ext cx="3130783" cy="230425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538239" y="178772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 smtClean="0">
                <a:solidFill>
                  <a:schemeClr val="bg1"/>
                </a:solidFill>
              </a:rPr>
              <a:t>IDENTIDADE VISUAL</a:t>
            </a:r>
          </a:p>
        </p:txBody>
      </p:sp>
    </p:spTree>
    <p:extLst>
      <p:ext uri="{BB962C8B-B14F-4D97-AF65-F5344CB8AC3E}">
        <p14:creationId xmlns="" xmlns:p14="http://schemas.microsoft.com/office/powerpoint/2010/main" val="317770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IDENTIDADE VISUAL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3600" b="1" i="1" dirty="0" smtClean="0"/>
              <a:t>Crachá </a:t>
            </a:r>
            <a:endParaRPr lang="pt-BR" sz="3600" b="1" i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3263" cy="128087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53" y="128746"/>
            <a:ext cx="3130783" cy="230425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538239" y="178772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 smtClean="0">
                <a:solidFill>
                  <a:schemeClr val="bg1"/>
                </a:solidFill>
              </a:rPr>
              <a:t>IDENTIDADE VISUAL</a:t>
            </a:r>
          </a:p>
        </p:txBody>
      </p:sp>
      <p:pic>
        <p:nvPicPr>
          <p:cNvPr id="10" name="Imagem 9" descr="C:\Users\Guh\Desktop\Trabalho\12736423_793098140796586_2140180302_n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578" y="1546920"/>
            <a:ext cx="3964146" cy="5093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024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3600" b="1" i="1" dirty="0" smtClean="0"/>
              <a:t>Cartão de visita </a:t>
            </a:r>
            <a:endParaRPr lang="pt-BR" sz="3600" b="1" i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3263" cy="128087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53" y="128746"/>
            <a:ext cx="3130783" cy="230425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538239" y="178772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 smtClean="0">
                <a:solidFill>
                  <a:schemeClr val="bg1"/>
                </a:solidFill>
              </a:rPr>
              <a:t>IDENTIDADE VISUAL</a:t>
            </a:r>
          </a:p>
        </p:txBody>
      </p:sp>
      <p:pic>
        <p:nvPicPr>
          <p:cNvPr id="7" name="Imagem 6" descr="C:\Users\Guh\Desktop\Trabalho\wVT4K1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59" y="2180296"/>
            <a:ext cx="5244240" cy="3281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C:\Users\Guh\Desktop\5snb61.pn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49" y="2250792"/>
            <a:ext cx="5361940" cy="321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24143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84" y="1"/>
            <a:ext cx="12167247" cy="7126287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890167" y="3444337"/>
            <a:ext cx="8928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i="1" dirty="0" smtClean="0">
                <a:solidFill>
                  <a:schemeClr val="bg1"/>
                </a:solidFill>
              </a:rPr>
              <a:t>ANÁLISE DO COMPOSTO DE MARKETING</a:t>
            </a:r>
            <a:endParaRPr lang="pt-BR" sz="6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525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6662" y="1690936"/>
            <a:ext cx="10919937" cy="470302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11200" b="1" i="1" dirty="0"/>
              <a:t>PRODUTO/SERVIÇO: Aluguel de fantasias</a:t>
            </a:r>
          </a:p>
          <a:p>
            <a:pPr>
              <a:buFont typeface="Wingdings" pitchFamily="2" charset="2"/>
              <a:buChar char="§"/>
            </a:pPr>
            <a:r>
              <a:rPr lang="pt-BR" sz="8800" dirty="0">
                <a:latin typeface="Verdana" pitchFamily="34" charset="0"/>
                <a:ea typeface="Verdana" pitchFamily="34" charset="0"/>
                <a:cs typeface="Verdana" pitchFamily="34" charset="0"/>
              </a:rPr>
              <a:t>Na cidade de São Carlos é muito difícil achar um serviço de aluguel de fantasias de qualidade, a maioria dos lugares tem apenas fantasias muito velhas e sucateadas, além de não estarem limpas adequadamente. A </a:t>
            </a:r>
            <a:r>
              <a:rPr lang="pt-BR" sz="8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UniFantasy</a:t>
            </a:r>
            <a:r>
              <a:rPr lang="pt-BR" sz="8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8800" dirty="0">
                <a:latin typeface="Verdana" pitchFamily="34" charset="0"/>
                <a:ea typeface="Verdana" pitchFamily="34" charset="0"/>
                <a:cs typeface="Verdana" pitchFamily="34" charset="0"/>
              </a:rPr>
              <a:t>proporciona aos clientes grande variedade de fantasias de boa qualidade</a:t>
            </a:r>
            <a:r>
              <a:rPr lang="pt-BR" sz="8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>
              <a:buNone/>
            </a:pPr>
            <a:r>
              <a:rPr lang="pt-BR" sz="8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pt-BR" sz="8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8800" dirty="0">
                <a:latin typeface="Verdana" pitchFamily="34" charset="0"/>
                <a:ea typeface="Verdana" pitchFamily="34" charset="0"/>
                <a:cs typeface="Verdana" pitchFamily="34" charset="0"/>
              </a:rPr>
              <a:t>A prática de aluguel de fantasias vem crescendo, principalmente no grupo infantil, com festas na cidade e a vontade de se transformar em um personagem</a:t>
            </a:r>
            <a:r>
              <a:rPr lang="pt-BR" sz="8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>
              <a:buNone/>
            </a:pPr>
            <a:endParaRPr lang="pt-BR" sz="8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8800" dirty="0">
                <a:latin typeface="Verdana" pitchFamily="34" charset="0"/>
                <a:ea typeface="Verdana" pitchFamily="34" charset="0"/>
                <a:cs typeface="Verdana" pitchFamily="34" charset="0"/>
              </a:rPr>
              <a:t>Algumas fantasias são bem comuns entra as crianças como os </a:t>
            </a:r>
            <a:r>
              <a:rPr lang="pt-BR" sz="8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super</a:t>
            </a:r>
            <a:r>
              <a:rPr lang="pt-BR" sz="8800" dirty="0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pt-BR" sz="8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heróis </a:t>
            </a:r>
            <a:r>
              <a:rPr lang="pt-BR" sz="8800" dirty="0">
                <a:latin typeface="Verdana" pitchFamily="34" charset="0"/>
                <a:ea typeface="Verdana" pitchFamily="34" charset="0"/>
                <a:cs typeface="Verdana" pitchFamily="34" charset="0"/>
              </a:rPr>
              <a:t>e as princesas</a:t>
            </a:r>
            <a:r>
              <a:rPr lang="pt-BR" sz="8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>
              <a:buNone/>
            </a:pPr>
            <a:endParaRPr lang="pt-BR" sz="8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8800" dirty="0">
                <a:latin typeface="Verdana" pitchFamily="34" charset="0"/>
                <a:ea typeface="Verdana" pitchFamily="34" charset="0"/>
                <a:cs typeface="Verdana" pitchFamily="34" charset="0"/>
              </a:rPr>
              <a:t>Entre os adultos as mais comuns são de piratas, Cleópatra, personagens de desenhos e filmes.</a:t>
            </a:r>
          </a:p>
          <a:p>
            <a:pPr>
              <a:buFont typeface="Wingdings" pitchFamily="2" charset="2"/>
              <a:buChar char="§"/>
            </a:pPr>
            <a:endParaRPr lang="pt-BR" sz="3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3263" cy="128087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53" y="128746"/>
            <a:ext cx="3130783" cy="230425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530127" y="186094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 smtClean="0">
                <a:solidFill>
                  <a:schemeClr val="bg1"/>
                </a:solidFill>
              </a:rPr>
              <a:t>COMPOSTO DE MARKETING</a:t>
            </a:r>
          </a:p>
        </p:txBody>
      </p:sp>
    </p:spTree>
    <p:extLst>
      <p:ext uri="{BB962C8B-B14F-4D97-AF65-F5344CB8AC3E}">
        <p14:creationId xmlns="" xmlns:p14="http://schemas.microsoft.com/office/powerpoint/2010/main" val="25728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3263" cy="128087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53" y="128746"/>
            <a:ext cx="3130783" cy="230425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530127" y="186094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 smtClean="0">
                <a:solidFill>
                  <a:schemeClr val="bg1"/>
                </a:solidFill>
              </a:rPr>
              <a:t>CAMPANHA DE MARKETING</a:t>
            </a:r>
          </a:p>
        </p:txBody>
      </p:sp>
      <p:pic>
        <p:nvPicPr>
          <p:cNvPr id="7" name="Espaço Reservado para Conteúdo 6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65" y="2122984"/>
            <a:ext cx="3457143" cy="3448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C:\Users\User.HP\Documents\gestão\fantasia-infantil-hulk-bebe-tp_8011304656578075155vb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367" y="2107382"/>
            <a:ext cx="3888432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C:\Users\User.HP\Documents\gestão\Superman-musculoso---Fantasia-p-..._2014-08-27_14-35-39_0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569" y="2230996"/>
            <a:ext cx="2106695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C:\Users\User.HP\Documents\gestão\Fantasias-Infantil-de-Carnaval-20102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398" y="2263391"/>
            <a:ext cx="2232248" cy="32903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36034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6662" y="1690936"/>
            <a:ext cx="10919937" cy="4703021"/>
          </a:xfrm>
        </p:spPr>
        <p:txBody>
          <a:bodyPr>
            <a:normAutofit fontScale="85000" lnSpcReduction="10000"/>
          </a:bodyPr>
          <a:lstStyle/>
          <a:p>
            <a:pPr lvl="0">
              <a:buFont typeface="Wingdings" pitchFamily="2" charset="2"/>
              <a:buChar char="§"/>
            </a:pPr>
            <a:r>
              <a:rPr lang="pt-BR" sz="4200" b="1" i="1" dirty="0">
                <a:latin typeface="+mj-lt"/>
                <a:ea typeface="Verdana" pitchFamily="34" charset="0"/>
                <a:cs typeface="Verdana" pitchFamily="34" charset="0"/>
              </a:rPr>
              <a:t>Nome fantasia</a:t>
            </a:r>
            <a:r>
              <a:rPr lang="pt-BR" sz="4200" dirty="0">
                <a:latin typeface="+mj-lt"/>
              </a:rPr>
              <a:t>: </a:t>
            </a:r>
            <a:r>
              <a:rPr lang="pt-BR" sz="31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UniFantasy</a:t>
            </a:r>
            <a:endParaRPr lang="pt-BR" sz="3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pt-BR" sz="3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4200" b="1" i="1" dirty="0">
                <a:latin typeface="+mj-lt"/>
                <a:ea typeface="Verdana" pitchFamily="34" charset="0"/>
                <a:cs typeface="Verdana" pitchFamily="34" charset="0"/>
              </a:rPr>
              <a:t>Sócios proprietários</a:t>
            </a:r>
            <a:r>
              <a:rPr lang="pt-BR" sz="4200" dirty="0">
                <a:latin typeface="+mj-lt"/>
              </a:rPr>
              <a:t>: </a:t>
            </a:r>
            <a:r>
              <a:rPr lang="pt-BR" sz="3100" dirty="0">
                <a:latin typeface="Verdana" pitchFamily="34" charset="0"/>
                <a:ea typeface="Verdana" pitchFamily="34" charset="0"/>
                <a:cs typeface="Verdana" pitchFamily="34" charset="0"/>
              </a:rPr>
              <a:t>Gustavo Nunes, Debora </a:t>
            </a:r>
            <a:r>
              <a:rPr lang="pt-BR" sz="31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Millan</a:t>
            </a:r>
            <a:r>
              <a:rPr lang="pt-BR" sz="3100" dirty="0">
                <a:latin typeface="Verdana" pitchFamily="34" charset="0"/>
                <a:ea typeface="Verdana" pitchFamily="34" charset="0"/>
                <a:cs typeface="Verdana" pitchFamily="34" charset="0"/>
              </a:rPr>
              <a:t>, Jessica </a:t>
            </a:r>
            <a:r>
              <a:rPr lang="pt-BR" sz="31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Huss</a:t>
            </a:r>
            <a:r>
              <a:rPr lang="pt-BR" sz="31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pt-BR" sz="31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Rayane</a:t>
            </a:r>
            <a:r>
              <a:rPr lang="pt-BR" sz="31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3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Vieira, Aline </a:t>
            </a:r>
            <a:r>
              <a:rPr lang="pt-BR" sz="310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Mangino</a:t>
            </a:r>
            <a:endParaRPr lang="pt-BR" sz="3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Font typeface="Wingdings" pitchFamily="2" charset="2"/>
              <a:buChar char="§"/>
            </a:pPr>
            <a:endParaRPr lang="pt-BR" sz="3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pt-BR" sz="4200" b="1" i="1" dirty="0">
                <a:latin typeface="+mj-lt"/>
                <a:ea typeface="Verdana" pitchFamily="34" charset="0"/>
                <a:cs typeface="Verdana" pitchFamily="34" charset="0"/>
              </a:rPr>
              <a:t>Localização/sede</a:t>
            </a:r>
            <a:r>
              <a:rPr lang="pt-BR" sz="4200" dirty="0">
                <a:latin typeface="+mj-lt"/>
              </a:rPr>
              <a:t>: </a:t>
            </a:r>
            <a:r>
              <a:rPr lang="pt-BR" sz="3100" dirty="0">
                <a:latin typeface="Verdana" pitchFamily="34" charset="0"/>
                <a:ea typeface="Verdana" pitchFamily="34" charset="0"/>
                <a:cs typeface="Verdana" pitchFamily="34" charset="0"/>
              </a:rPr>
              <a:t>R. XV de Novembro, São Carlos – SP</a:t>
            </a:r>
          </a:p>
          <a:p>
            <a:pPr lvl="0">
              <a:buFont typeface="Wingdings" pitchFamily="2" charset="2"/>
              <a:buChar char="§"/>
            </a:pPr>
            <a:endParaRPr lang="pt-BR" sz="3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pt-BR" sz="4200" b="1" i="1" dirty="0">
                <a:latin typeface="+mj-lt"/>
                <a:ea typeface="Verdana" pitchFamily="34" charset="0"/>
                <a:cs typeface="Verdana" pitchFamily="34" charset="0"/>
              </a:rPr>
              <a:t>Segmento:</a:t>
            </a:r>
            <a:r>
              <a:rPr lang="pt-BR" dirty="0"/>
              <a:t> </a:t>
            </a:r>
            <a:r>
              <a:rPr lang="pt-BR" sz="3100" dirty="0">
                <a:latin typeface="Verdana" pitchFamily="34" charset="0"/>
                <a:ea typeface="Verdana" pitchFamily="34" charset="0"/>
                <a:cs typeface="Verdana" pitchFamily="34" charset="0"/>
              </a:rPr>
              <a:t>Aluguel de fantasias, caracterização de personagens</a:t>
            </a:r>
            <a:r>
              <a:rPr lang="pt-BR" sz="3100" dirty="0"/>
              <a:t>.</a:t>
            </a:r>
          </a:p>
          <a:p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PLANEJAMENTO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3263" cy="128087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53" y="128746"/>
            <a:ext cx="3130783" cy="230425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114303" y="178772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 smtClean="0">
                <a:solidFill>
                  <a:schemeClr val="bg1"/>
                </a:solidFill>
              </a:rPr>
              <a:t>PLANEJAMENTO</a:t>
            </a:r>
          </a:p>
        </p:txBody>
      </p:sp>
    </p:spTree>
    <p:extLst>
      <p:ext uri="{BB962C8B-B14F-4D97-AF65-F5344CB8AC3E}">
        <p14:creationId xmlns="" xmlns:p14="http://schemas.microsoft.com/office/powerpoint/2010/main" val="177385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Espaço Reservado para Conteúdo 3" descr="C:\Users\User.HP\Documents\gestão\ad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83" y="2122984"/>
            <a:ext cx="2592288" cy="3104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C:\Users\User.HP\Documents\gestão\ad4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278" y="1906960"/>
            <a:ext cx="3096344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C:\Users\User.HP\Documents\gestão\ad8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551" y="2019139"/>
            <a:ext cx="3315643" cy="323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C:\Users\User.HP\Documents\gestão\ad 1.pn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941" y="1996107"/>
            <a:ext cx="1890391" cy="3278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3263" cy="128087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53" y="128746"/>
            <a:ext cx="3130783" cy="230425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530127" y="186094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 smtClean="0">
                <a:solidFill>
                  <a:schemeClr val="bg1"/>
                </a:solidFill>
              </a:rPr>
              <a:t>CAMPANHA DE MARKETING</a:t>
            </a:r>
          </a:p>
        </p:txBody>
      </p:sp>
    </p:spTree>
    <p:extLst>
      <p:ext uri="{BB962C8B-B14F-4D97-AF65-F5344CB8AC3E}">
        <p14:creationId xmlns="" xmlns:p14="http://schemas.microsoft.com/office/powerpoint/2010/main" val="20240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3600" b="1" i="1" dirty="0"/>
              <a:t>PREÇO</a:t>
            </a:r>
          </a:p>
          <a:p>
            <a:pPr>
              <a:buFont typeface="Wingdings" pitchFamily="2" charset="2"/>
              <a:buChar char="§"/>
            </a:pPr>
            <a:r>
              <a:rPr lang="pt-BR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A prática de preços aplicada pela </a:t>
            </a:r>
            <a:r>
              <a:rPr lang="pt-BR" sz="2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UniFantasy</a:t>
            </a:r>
            <a:r>
              <a:rPr lang="pt-BR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terá a política de acessibilidade e ajustes de acordo com o mercado </a:t>
            </a:r>
            <a:r>
              <a:rPr lang="pt-BR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decorrente (podendo </a:t>
            </a:r>
            <a:r>
              <a:rPr lang="pt-BR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variar de acordo com a concorrência e ajustes tributários).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3263" cy="128087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53" y="128746"/>
            <a:ext cx="3130783" cy="230425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530127" y="186094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 smtClean="0">
                <a:solidFill>
                  <a:schemeClr val="bg1"/>
                </a:solidFill>
              </a:rPr>
              <a:t>COMPOSTO DE MARKETING</a:t>
            </a:r>
          </a:p>
        </p:txBody>
      </p:sp>
    </p:spTree>
    <p:extLst>
      <p:ext uri="{BB962C8B-B14F-4D97-AF65-F5344CB8AC3E}">
        <p14:creationId xmlns="" xmlns:p14="http://schemas.microsoft.com/office/powerpoint/2010/main" val="404899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sz="5100" b="1" i="1" dirty="0"/>
              <a:t>PRAÇA/PONTO DE DISTRIBUIÇÃO</a:t>
            </a:r>
          </a:p>
          <a:p>
            <a:pPr lvl="0">
              <a:buFont typeface="Wingdings" pitchFamily="2" charset="2"/>
              <a:buChar char="§"/>
            </a:pP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01 unidade situada na RUA XV de novembro com fácil acesso aos clientes </a:t>
            </a:r>
          </a:p>
          <a:p>
            <a:pPr lvl="0">
              <a:buFont typeface="Wingdings" pitchFamily="2" charset="2"/>
              <a:buChar char="§"/>
            </a:pP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stacionamento </a:t>
            </a: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próprio. </a:t>
            </a:r>
          </a:p>
          <a:p>
            <a:pPr lvl="0">
              <a:buFont typeface="Wingdings" pitchFamily="2" charset="2"/>
              <a:buChar char="§"/>
            </a:pP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Q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uatro </a:t>
            </a: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provadores com espelhos e ventiladores, </a:t>
            </a:r>
          </a:p>
          <a:p>
            <a:pPr lvl="0">
              <a:buFont typeface="Wingdings" pitchFamily="2" charset="2"/>
              <a:buChar char="§"/>
            </a:pP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01 sofá na frente dos provadores, </a:t>
            </a:r>
          </a:p>
          <a:p>
            <a:pPr lvl="0">
              <a:buFont typeface="Wingdings" pitchFamily="2" charset="2"/>
              <a:buChar char="§"/>
            </a:pP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01 sala de caracterização com conforto para os clientes</a:t>
            </a:r>
          </a:p>
          <a:p>
            <a:pPr lvl="0">
              <a:buFont typeface="Wingdings" pitchFamily="2" charset="2"/>
              <a:buChar char="§"/>
            </a:pP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ariedade </a:t>
            </a: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de fantasias dispostas em araras organizadas por cores, </a:t>
            </a:r>
          </a:p>
          <a:p>
            <a:pPr lvl="0">
              <a:buFont typeface="Wingdings" pitchFamily="2" charset="2"/>
              <a:buChar char="§"/>
            </a:pP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02 nichos para acomodação dos acessórios que compõe as fantasias. </a:t>
            </a:r>
          </a:p>
          <a:p>
            <a:pPr lvl="0">
              <a:buFont typeface="Wingdings" pitchFamily="2" charset="2"/>
              <a:buChar char="§"/>
            </a:pP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01 catálogo com fotos das opções de fantasias que a loja oferece </a:t>
            </a:r>
          </a:p>
          <a:p>
            <a:pPr lvl="0">
              <a:buFont typeface="Wingdings" pitchFamily="2" charset="2"/>
              <a:buChar char="§"/>
            </a:pP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01 van para transporte de crianças caracterizadas da unidade ao local da festa. 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3263" cy="128087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53" y="128746"/>
            <a:ext cx="3130783" cy="230425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530127" y="186094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 smtClean="0">
                <a:solidFill>
                  <a:schemeClr val="bg1"/>
                </a:solidFill>
              </a:rPr>
              <a:t>COMPOSTO DE MARKETING</a:t>
            </a:r>
          </a:p>
        </p:txBody>
      </p:sp>
    </p:spTree>
    <p:extLst>
      <p:ext uri="{BB962C8B-B14F-4D97-AF65-F5344CB8AC3E}">
        <p14:creationId xmlns="" xmlns:p14="http://schemas.microsoft.com/office/powerpoint/2010/main" val="264533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b="1" i="1" dirty="0" smtClean="0"/>
              <a:t>PROMOÇÃO</a:t>
            </a:r>
          </a:p>
          <a:p>
            <a:pPr marL="0" indent="0">
              <a:buNone/>
            </a:pPr>
            <a:endParaRPr lang="pt-BR" b="1" i="1" dirty="0"/>
          </a:p>
          <a:p>
            <a:pPr lvl="0">
              <a:buFont typeface="Wingdings" pitchFamily="2" charset="2"/>
              <a:buChar char="§"/>
            </a:pPr>
            <a:r>
              <a:rPr lang="pt-BR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arcerias </a:t>
            </a:r>
            <a:r>
              <a:rPr lang="pt-BR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com algumas casas de eventos em épocas de festas à fantasia, onde serão distribuídos panfletos com descontos aos frequentadores das casas </a:t>
            </a:r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pt-BR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eventos</a:t>
            </a:r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lvl="0" indent="0">
              <a:buNone/>
            </a:pPr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pt-BR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pt-BR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ídia </a:t>
            </a:r>
            <a:r>
              <a:rPr lang="pt-BR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rádio em épocas de festas </a:t>
            </a:r>
            <a:endParaRPr lang="pt-BR" sz="2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buNone/>
            </a:pPr>
            <a:endParaRPr lang="pt-BR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pt-BR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utdoors </a:t>
            </a:r>
            <a:r>
              <a:rPr lang="pt-BR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pela cidade</a:t>
            </a:r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lvl="0" indent="0">
              <a:buNone/>
            </a:pPr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pt-BR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ágina </a:t>
            </a:r>
            <a:r>
              <a:rPr lang="pt-BR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no </a:t>
            </a:r>
            <a:r>
              <a:rPr lang="pt-BR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facebook</a:t>
            </a:r>
            <a:r>
              <a:rPr lang="pt-BR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para divulgar o trabalho e fotos das fantasias </a:t>
            </a:r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oferecidas</a:t>
            </a:r>
            <a:r>
              <a:rPr lang="pt-BR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3263" cy="128087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53" y="128746"/>
            <a:ext cx="3130783" cy="230425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530127" y="186094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 smtClean="0">
                <a:solidFill>
                  <a:schemeClr val="bg1"/>
                </a:solidFill>
              </a:rPr>
              <a:t>COMPOSTO DE MARKETING</a:t>
            </a:r>
          </a:p>
        </p:txBody>
      </p:sp>
    </p:spTree>
    <p:extLst>
      <p:ext uri="{BB962C8B-B14F-4D97-AF65-F5344CB8AC3E}">
        <p14:creationId xmlns="" xmlns:p14="http://schemas.microsoft.com/office/powerpoint/2010/main" val="157291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84" y="1"/>
            <a:ext cx="12167247" cy="712628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70087" y="3444337"/>
            <a:ext cx="9649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i="1" dirty="0" smtClean="0">
                <a:solidFill>
                  <a:schemeClr val="bg1"/>
                </a:solidFill>
              </a:rPr>
              <a:t>CAMPANHA DE MARKETING</a:t>
            </a:r>
            <a:endParaRPr lang="pt-BR" sz="6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614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i="1" dirty="0" smtClean="0"/>
              <a:t>Conceitos</a:t>
            </a:r>
          </a:p>
          <a:p>
            <a:pPr marL="0" indent="0">
              <a:buNone/>
            </a:pPr>
            <a:endParaRPr lang="pt-BR" b="1" i="1" dirty="0"/>
          </a:p>
          <a:p>
            <a:pPr>
              <a:buFont typeface="Wingdings" pitchFamily="2" charset="2"/>
              <a:buChar char="§"/>
            </a:pPr>
            <a:r>
              <a:rPr lang="pt-BR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A campanha abordará que em nossa loja as pessoas podem se transformar em seus personagens preferidos. A pessoa sai transformada da loja, já que contamos com o serviço de caracterização de personagens. E para as crianças a diversão é maior ainda, pois levamos o grupo de amigos fantasiados até a festa, trazendo maior comodidade e tranquilidade para os pais. 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3263" cy="128087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53" y="128746"/>
            <a:ext cx="3130783" cy="230425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530127" y="186094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 smtClean="0">
                <a:solidFill>
                  <a:schemeClr val="bg1"/>
                </a:solidFill>
              </a:rPr>
              <a:t>CAMPANHA DE MARKETING</a:t>
            </a:r>
          </a:p>
        </p:txBody>
      </p:sp>
    </p:spTree>
    <p:extLst>
      <p:ext uri="{BB962C8B-B14F-4D97-AF65-F5344CB8AC3E}">
        <p14:creationId xmlns="" xmlns:p14="http://schemas.microsoft.com/office/powerpoint/2010/main" val="31831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6662" y="1690936"/>
            <a:ext cx="10919937" cy="4703021"/>
          </a:xfrm>
        </p:spPr>
        <p:txBody>
          <a:bodyPr/>
          <a:lstStyle/>
          <a:p>
            <a:pPr marL="0" indent="0">
              <a:buNone/>
            </a:pPr>
            <a:r>
              <a:rPr lang="pt-BR" b="1" i="1" dirty="0" smtClean="0"/>
              <a:t>Objetivos</a:t>
            </a:r>
          </a:p>
          <a:p>
            <a:pPr marL="0" indent="0">
              <a:buNone/>
            </a:pPr>
            <a:endParaRPr lang="pt-BR" b="1" i="1" dirty="0"/>
          </a:p>
          <a:p>
            <a:pPr lvl="0">
              <a:buFont typeface="Wingdings" pitchFamily="2" charset="2"/>
              <a:buChar char="§"/>
            </a:pPr>
            <a:r>
              <a:rPr lang="pt-BR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Divulgar a loja e os serviços oferecidos de forma que chame a atenção dos consumidores, </a:t>
            </a:r>
          </a:p>
          <a:p>
            <a:pPr lvl="0">
              <a:buFont typeface="Wingdings" pitchFamily="2" charset="2"/>
              <a:buChar char="§"/>
            </a:pPr>
            <a:r>
              <a:rPr lang="pt-BR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Atingir o </a:t>
            </a:r>
            <a:r>
              <a:rPr lang="pt-BR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público alvo </a:t>
            </a:r>
          </a:p>
          <a:p>
            <a:pPr lvl="0">
              <a:buFont typeface="Wingdings" pitchFamily="2" charset="2"/>
              <a:buChar char="§"/>
            </a:pPr>
            <a:r>
              <a:rPr lang="pt-BR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Mostrar as diferenças entre a loja e seus concorrentes</a:t>
            </a:r>
          </a:p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3263" cy="128087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53" y="128746"/>
            <a:ext cx="3130783" cy="230425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530127" y="186094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 smtClean="0">
                <a:solidFill>
                  <a:schemeClr val="bg1"/>
                </a:solidFill>
              </a:rPr>
              <a:t>CAMPANHA DE MARKETING</a:t>
            </a:r>
          </a:p>
        </p:txBody>
      </p:sp>
    </p:spTree>
    <p:extLst>
      <p:ext uri="{BB962C8B-B14F-4D97-AF65-F5344CB8AC3E}">
        <p14:creationId xmlns="" xmlns:p14="http://schemas.microsoft.com/office/powerpoint/2010/main" val="214861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b="1" i="1" dirty="0"/>
              <a:t>Estratégias de </a:t>
            </a:r>
            <a:r>
              <a:rPr lang="pt-BR" b="1" i="1" dirty="0" smtClean="0"/>
              <a:t>marketing</a:t>
            </a:r>
          </a:p>
          <a:p>
            <a:pPr marL="0" indent="0">
              <a:buNone/>
            </a:pPr>
            <a:endParaRPr lang="pt-BR" sz="3600" b="1" i="1" dirty="0"/>
          </a:p>
          <a:p>
            <a:pPr lvl="0">
              <a:buFont typeface="Wingdings" pitchFamily="2" charset="2"/>
              <a:buChar char="§"/>
            </a:pPr>
            <a:r>
              <a:rPr lang="pt-BR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pt-BR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arcerias </a:t>
            </a:r>
            <a:r>
              <a:rPr lang="pt-BR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com casas de eventos </a:t>
            </a:r>
            <a:endParaRPr lang="pt-BR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buNone/>
            </a:pPr>
            <a:endParaRPr lang="pt-BR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pt-BR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pt-BR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istribuição </a:t>
            </a:r>
            <a:r>
              <a:rPr lang="pt-BR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de panfletos com </a:t>
            </a:r>
            <a:r>
              <a:rPr lang="pt-BR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descontos</a:t>
            </a:r>
          </a:p>
          <a:p>
            <a:pPr marL="0" lvl="0" indent="0">
              <a:buNone/>
            </a:pPr>
            <a:r>
              <a:rPr lang="pt-BR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pt-BR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pt-BR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pt-BR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ídia </a:t>
            </a:r>
            <a:r>
              <a:rPr lang="pt-BR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rádio em épocas de </a:t>
            </a:r>
            <a:r>
              <a:rPr lang="pt-BR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festas</a:t>
            </a:r>
          </a:p>
          <a:p>
            <a:pPr marL="0" lvl="0" indent="0">
              <a:buNone/>
            </a:pPr>
            <a:r>
              <a:rPr lang="pt-BR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pt-BR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pt-BR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pt-BR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utdoors </a:t>
            </a:r>
            <a:r>
              <a:rPr lang="pt-BR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pela cidade</a:t>
            </a:r>
            <a:r>
              <a:rPr lang="pt-BR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lvl="0" indent="0">
              <a:buNone/>
            </a:pPr>
            <a:r>
              <a:rPr lang="pt-BR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pt-BR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pt-BR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pt-BR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ágina </a:t>
            </a:r>
            <a:r>
              <a:rPr lang="pt-BR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no </a:t>
            </a:r>
            <a:r>
              <a:rPr lang="pt-BR" sz="2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facebook</a:t>
            </a:r>
            <a:r>
              <a:rPr lang="pt-BR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 para divulgar o trabalho e fotos das fantasias oferecidas.</a:t>
            </a:r>
          </a:p>
          <a:p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3263" cy="128087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53" y="128746"/>
            <a:ext cx="3130783" cy="230425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530127" y="186094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 smtClean="0">
                <a:solidFill>
                  <a:schemeClr val="bg1"/>
                </a:solidFill>
              </a:rPr>
              <a:t>CAMPANHA DE MARKETING</a:t>
            </a:r>
          </a:p>
        </p:txBody>
      </p:sp>
    </p:spTree>
    <p:extLst>
      <p:ext uri="{BB962C8B-B14F-4D97-AF65-F5344CB8AC3E}">
        <p14:creationId xmlns="" xmlns:p14="http://schemas.microsoft.com/office/powerpoint/2010/main" val="214512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84" y="1"/>
            <a:ext cx="12167247" cy="712628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70087" y="3444337"/>
            <a:ext cx="9649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i="1" dirty="0" smtClean="0">
                <a:solidFill>
                  <a:schemeClr val="bg1"/>
                </a:solidFill>
              </a:rPr>
              <a:t>PEÇAS PUBLICITÁRIAS</a:t>
            </a:r>
            <a:endParaRPr lang="pt-BR" sz="6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39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pt-BR" b="1" i="1" dirty="0" smtClean="0"/>
              <a:t>Outdoor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87" y="1661044"/>
            <a:ext cx="7933771" cy="527350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3263" cy="128087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53" y="128746"/>
            <a:ext cx="3130783" cy="230425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530127" y="186094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 smtClean="0">
                <a:solidFill>
                  <a:schemeClr val="bg1"/>
                </a:solidFill>
              </a:rPr>
              <a:t>PEÇAS PUBLICITÁRIAS</a:t>
            </a:r>
          </a:p>
        </p:txBody>
      </p:sp>
    </p:spTree>
    <p:extLst>
      <p:ext uri="{BB962C8B-B14F-4D97-AF65-F5344CB8AC3E}">
        <p14:creationId xmlns="" xmlns:p14="http://schemas.microsoft.com/office/powerpoint/2010/main" val="410087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PLANEJAMENTO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§"/>
            </a:pPr>
            <a:r>
              <a:rPr lang="pt-BR" sz="3600" b="1" i="1" dirty="0">
                <a:latin typeface="+mj-lt"/>
                <a:ea typeface="Verdana" pitchFamily="34" charset="0"/>
                <a:cs typeface="Verdana" pitchFamily="34" charset="0"/>
              </a:rPr>
              <a:t>Mercado de atuação</a:t>
            </a:r>
            <a:r>
              <a:rPr lang="pt-BR" sz="3600" dirty="0">
                <a:latin typeface="+mj-lt"/>
              </a:rPr>
              <a:t>: </a:t>
            </a:r>
            <a:r>
              <a:rPr lang="pt-BR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São Carlos – SP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lvl="0">
              <a:buFont typeface="Wingdings" pitchFamily="2" charset="2"/>
              <a:buChar char="§"/>
            </a:pPr>
            <a:r>
              <a:rPr lang="pt-BR" sz="3600" b="1" i="1" dirty="0">
                <a:latin typeface="+mj-lt"/>
                <a:ea typeface="Verdana" pitchFamily="34" charset="0"/>
                <a:cs typeface="Verdana" pitchFamily="34" charset="0"/>
              </a:rPr>
              <a:t>Investimento estimado</a:t>
            </a:r>
            <a:r>
              <a:rPr lang="pt-BR" sz="3600" dirty="0">
                <a:latin typeface="+mj-lt"/>
              </a:rPr>
              <a:t>: </a:t>
            </a:r>
            <a:r>
              <a:rPr lang="pt-BR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R$ 150.00,00 (Cento e cinquenta mil)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>
              <a:buFont typeface="Wingdings" pitchFamily="2" charset="2"/>
              <a:buChar char="§"/>
            </a:pPr>
            <a:r>
              <a:rPr lang="pt-BR" sz="3600" b="1" i="1" dirty="0">
                <a:latin typeface="+mj-lt"/>
                <a:ea typeface="Verdana" pitchFamily="34" charset="0"/>
                <a:cs typeface="Verdana" pitchFamily="34" charset="0"/>
              </a:rPr>
              <a:t>Definição do público alvo</a:t>
            </a:r>
            <a:r>
              <a:rPr lang="pt-BR" sz="3600" dirty="0" smtClean="0">
                <a:latin typeface="+mj-lt"/>
              </a:rPr>
              <a:t>: </a:t>
            </a:r>
            <a:r>
              <a:rPr lang="pt-BR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Classes A, B e C, de qualquer faixa etária</a:t>
            </a:r>
            <a:endParaRPr lang="pt-BR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3263" cy="128087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53" y="128746"/>
            <a:ext cx="3130783" cy="230425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114303" y="178772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 smtClean="0">
                <a:solidFill>
                  <a:schemeClr val="bg1"/>
                </a:solidFill>
              </a:rPr>
              <a:t>PLANEJAMENTO</a:t>
            </a:r>
          </a:p>
        </p:txBody>
      </p:sp>
    </p:spTree>
    <p:extLst>
      <p:ext uri="{BB962C8B-B14F-4D97-AF65-F5344CB8AC3E}">
        <p14:creationId xmlns="" xmlns:p14="http://schemas.microsoft.com/office/powerpoint/2010/main" val="11913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pt-BR" sz="4200" b="1" i="1" dirty="0" smtClean="0"/>
              <a:t>Rádio </a:t>
            </a:r>
          </a:p>
          <a:p>
            <a:pPr marL="0" indent="0">
              <a:buNone/>
            </a:pPr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“Você </a:t>
            </a:r>
            <a:r>
              <a:rPr lang="pt-BR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já imaginou viver </a:t>
            </a:r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em um </a:t>
            </a:r>
            <a:r>
              <a:rPr lang="pt-BR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mundo de fantasias onde você pode ser uma linda princesa? </a:t>
            </a:r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pt-BR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Let</a:t>
            </a:r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it go)</a:t>
            </a:r>
            <a:endParaRPr lang="pt-BR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pt-BR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Ou então salvar o mundo dos terríveis vilões sendo um super-herói</a:t>
            </a:r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? (</a:t>
            </a:r>
            <a:r>
              <a:rPr lang="pt-BR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som de combate</a:t>
            </a:r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0" indent="0">
              <a:buNone/>
            </a:pPr>
            <a:endParaRPr lang="pt-BR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pt-BR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UniFantasy</a:t>
            </a:r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pt-BR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Lá você encontra uma enorme variedade de fantasias, com qualidade, além de contar com serviço de </a:t>
            </a:r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caracterização. </a:t>
            </a:r>
            <a:r>
              <a:rPr lang="pt-BR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Você e sua família já saem transformados direto para a diversão. </a:t>
            </a:r>
            <a:r>
              <a:rPr lang="pt-BR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UniFantasy</a:t>
            </a:r>
            <a:r>
              <a:rPr lang="pt-BR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: Transforme-se para um mundo de fantasias</a:t>
            </a:r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.”</a:t>
            </a:r>
            <a:endParaRPr lang="pt-BR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pt-BR" b="1" i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3263" cy="128087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53" y="128746"/>
            <a:ext cx="3130783" cy="230425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530127" y="186094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 smtClean="0">
                <a:solidFill>
                  <a:schemeClr val="bg1"/>
                </a:solidFill>
              </a:rPr>
              <a:t>PEÇAS PUBLICITÁRIAS</a:t>
            </a:r>
          </a:p>
        </p:txBody>
      </p:sp>
    </p:spTree>
    <p:extLst>
      <p:ext uri="{BB962C8B-B14F-4D97-AF65-F5344CB8AC3E}">
        <p14:creationId xmlns="" xmlns:p14="http://schemas.microsoft.com/office/powerpoint/2010/main" val="405328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84" y="1"/>
            <a:ext cx="12167247" cy="712628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70087" y="3444337"/>
            <a:ext cx="9649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i="1" dirty="0" smtClean="0">
                <a:solidFill>
                  <a:schemeClr val="bg1"/>
                </a:solidFill>
              </a:rPr>
              <a:t>AGRADECIMENTOS</a:t>
            </a:r>
            <a:endParaRPr lang="pt-BR" sz="6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725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pt-BR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Agradecemos </a:t>
            </a:r>
            <a:r>
              <a:rPr lang="pt-BR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a equipe da sede </a:t>
            </a:r>
            <a:r>
              <a:rPr lang="pt-BR" sz="2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Angloschool</a:t>
            </a:r>
            <a:r>
              <a:rPr lang="pt-BR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 por nos gerenciar o curso de Marketing.</a:t>
            </a:r>
          </a:p>
          <a:p>
            <a:pPr marL="0" indent="0">
              <a:buNone/>
            </a:pPr>
            <a:r>
              <a:rPr lang="pt-BR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Ao professor Rodrigo Rodrigues pela dedicação em nos transmitir seu </a:t>
            </a:r>
            <a:r>
              <a:rPr lang="pt-BR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conhecimento, por </a:t>
            </a:r>
            <a:r>
              <a:rPr lang="pt-BR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nos propor e auxiliar no desenvolvimento do projeto.</a:t>
            </a:r>
          </a:p>
          <a:p>
            <a:pPr marL="0" indent="0">
              <a:buNone/>
            </a:pPr>
            <a:r>
              <a:rPr lang="pt-BR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E aos integrantes do grupo pelo desempenho e esforço para torná-lo possível.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3263" cy="128087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53" y="128746"/>
            <a:ext cx="3130783" cy="230425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530127" y="186094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 smtClean="0">
                <a:solidFill>
                  <a:schemeClr val="bg1"/>
                </a:solidFill>
              </a:rPr>
              <a:t>AGRADECIMENTOS</a:t>
            </a:r>
          </a:p>
        </p:txBody>
      </p:sp>
    </p:spTree>
    <p:extLst>
      <p:ext uri="{BB962C8B-B14F-4D97-AF65-F5344CB8AC3E}">
        <p14:creationId xmlns="" xmlns:p14="http://schemas.microsoft.com/office/powerpoint/2010/main" val="416192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84" y="1"/>
            <a:ext cx="12167247" cy="712628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70087" y="3444337"/>
            <a:ext cx="9649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i="1" dirty="0" smtClean="0">
                <a:solidFill>
                  <a:schemeClr val="bg1"/>
                </a:solidFill>
              </a:rPr>
              <a:t>BIBLIOGRAFIA</a:t>
            </a:r>
            <a:endParaRPr lang="pt-BR" sz="6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640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http://</a:t>
            </a:r>
            <a:r>
              <a:rPr lang="pt-B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www.portalfestas.com.br/noticias/mercado-de-aluguel-de-roupas-para-festas-e-casamentos-cresce-ate-40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pt-BR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pt-BR" sz="140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1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http://</a:t>
            </a:r>
            <a:r>
              <a:rPr lang="pt-BR" sz="14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www.opovo.com.br/app/opovo/economia/2012/11/03/noticiasjornaleconomia,2947558/lojas-para-quem-quer-se-vestir-de-criatividade.shtml</a:t>
            </a:r>
            <a:endParaRPr lang="pt-BR" sz="1400" u="sng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pt-BR" sz="140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1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http://</a:t>
            </a:r>
            <a:r>
              <a:rPr lang="pt-BR" sz="14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www.opovo.com.br/app/opovo/economia/2012/11/03/noticiasjornaleconomia,2947558/lojas-para-quem-quer-se-vestir-de-criatividade.shtml</a:t>
            </a:r>
            <a:endParaRPr lang="pt-BR" sz="1400" u="sng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pt-BR" sz="1400" u="sng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1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http://www.opovo.com.br/app/opovo/economia/2012/11/03/noticiasjornaleconomia,2947558/lojas-para-quem-quer-se-vestir-de-criatividade.shtml</a:t>
            </a:r>
            <a:endParaRPr lang="pt-BR" sz="1400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pt-B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://mundoeducacao.bol.uol.com.br/artes/significado-das-cores.htm</a:t>
            </a:r>
          </a:p>
          <a:p>
            <a:pPr>
              <a:buFont typeface="Wingdings" pitchFamily="2" charset="2"/>
              <a:buChar char="§"/>
            </a:pPr>
            <a:endParaRPr lang="pt-BR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  <a:hlinkClick r:id="rId3"/>
            </a:endParaRPr>
          </a:p>
          <a:p>
            <a:pPr>
              <a:buFont typeface="Wingdings" pitchFamily="2" charset="2"/>
              <a:buChar char="§"/>
            </a:pPr>
            <a:r>
              <a:rPr lang="pt-B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http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://www.significados.com.br/cores-2</a:t>
            </a:r>
            <a:r>
              <a:rPr lang="pt-BR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/</a:t>
            </a:r>
            <a:endParaRPr lang="pt-BR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pt-BR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3263" cy="128087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53" y="128746"/>
            <a:ext cx="3130783" cy="230425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530127" y="186094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 smtClean="0">
                <a:solidFill>
                  <a:schemeClr val="bg1"/>
                </a:solidFill>
              </a:rPr>
              <a:t>BIBLIOGRAFIA</a:t>
            </a:r>
          </a:p>
        </p:txBody>
      </p:sp>
    </p:spTree>
    <p:extLst>
      <p:ext uri="{BB962C8B-B14F-4D97-AF65-F5344CB8AC3E}">
        <p14:creationId xmlns="" xmlns:p14="http://schemas.microsoft.com/office/powerpoint/2010/main" val="223472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PLANEJAMENTO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6663" y="1662800"/>
            <a:ext cx="10919937" cy="5192643"/>
          </a:xfrm>
        </p:spPr>
        <p:txBody>
          <a:bodyPr>
            <a:normAutofit fontScale="32500" lnSpcReduction="20000"/>
          </a:bodyPr>
          <a:lstStyle/>
          <a:p>
            <a:pPr lvl="0">
              <a:buFont typeface="Wingdings" pitchFamily="2" charset="2"/>
              <a:buChar char="§"/>
            </a:pPr>
            <a:r>
              <a:rPr lang="pt-BR" sz="11100" b="1" i="1" dirty="0">
                <a:latin typeface="+mj-lt"/>
                <a:ea typeface="Verdana" pitchFamily="34" charset="0"/>
                <a:cs typeface="Verdana" pitchFamily="34" charset="0"/>
              </a:rPr>
              <a:t>Missão</a:t>
            </a:r>
            <a:r>
              <a:rPr lang="pt-BR" sz="11100" dirty="0">
                <a:latin typeface="+mj-lt"/>
              </a:rPr>
              <a:t>:</a:t>
            </a:r>
            <a:r>
              <a:rPr lang="pt-BR" sz="7800" dirty="0">
                <a:latin typeface="+mj-lt"/>
              </a:rPr>
              <a:t> </a:t>
            </a:r>
            <a:r>
              <a:rPr lang="pt-BR" sz="8000" dirty="0">
                <a:latin typeface="Verdana" pitchFamily="34" charset="0"/>
                <a:ea typeface="Verdana" pitchFamily="34" charset="0"/>
                <a:cs typeface="Verdana" pitchFamily="34" charset="0"/>
              </a:rPr>
              <a:t>Nossa missão é oferecer um trabalho de construção física de personagens, para adultos e crianças, com qualidade, conforto, higiene, dentro do prazo e com custos justos.</a:t>
            </a:r>
          </a:p>
          <a:p>
            <a:pPr marL="0" indent="0">
              <a:buNone/>
            </a:pPr>
            <a:r>
              <a:rPr lang="pt-BR" sz="4100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pPr lvl="0">
              <a:buFont typeface="Wingdings" pitchFamily="2" charset="2"/>
              <a:buChar char="§"/>
            </a:pPr>
            <a:r>
              <a:rPr lang="pt-BR" sz="11100" b="1" i="1" dirty="0">
                <a:latin typeface="+mj-lt"/>
                <a:ea typeface="Verdana" pitchFamily="34" charset="0"/>
                <a:cs typeface="Verdana" pitchFamily="34" charset="0"/>
              </a:rPr>
              <a:t>Visão</a:t>
            </a:r>
            <a:r>
              <a:rPr lang="pt-BR" sz="11100" dirty="0">
                <a:latin typeface="+mj-lt"/>
              </a:rPr>
              <a:t>:</a:t>
            </a:r>
            <a:r>
              <a:rPr lang="pt-BR" sz="9100" dirty="0">
                <a:latin typeface="+mj-lt"/>
              </a:rPr>
              <a:t> </a:t>
            </a:r>
            <a:r>
              <a:rPr lang="pt-BR" sz="8000" dirty="0">
                <a:latin typeface="Verdana" pitchFamily="34" charset="0"/>
                <a:ea typeface="Verdana" pitchFamily="34" charset="0"/>
                <a:cs typeface="Verdana" pitchFamily="34" charset="0"/>
              </a:rPr>
              <a:t>Queremos ser reconhecidos como o estabelecimento de aluguéis de fantasia de referência da cidade de São Carlos.</a:t>
            </a:r>
          </a:p>
          <a:p>
            <a:pPr marL="0" indent="0">
              <a:buNone/>
            </a:pPr>
            <a:r>
              <a:rPr lang="pt-BR" sz="4100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</a:p>
          <a:p>
            <a:pPr lvl="0">
              <a:buFont typeface="Wingdings" pitchFamily="2" charset="2"/>
              <a:buChar char="§"/>
            </a:pPr>
            <a:r>
              <a:rPr lang="pt-BR" sz="11100" b="1" i="1" dirty="0">
                <a:latin typeface="+mj-lt"/>
                <a:ea typeface="Verdana" pitchFamily="34" charset="0"/>
                <a:cs typeface="Verdana" pitchFamily="34" charset="0"/>
              </a:rPr>
              <a:t>Valores</a:t>
            </a:r>
            <a:r>
              <a:rPr lang="pt-BR" sz="11100" dirty="0">
                <a:latin typeface="+mj-lt"/>
              </a:rPr>
              <a:t>:</a:t>
            </a:r>
            <a:r>
              <a:rPr lang="pt-BR" sz="10800" dirty="0"/>
              <a:t> </a:t>
            </a:r>
            <a:r>
              <a:rPr lang="pt-BR" sz="8000" dirty="0">
                <a:latin typeface="Verdana" pitchFamily="34" charset="0"/>
                <a:ea typeface="Verdana" pitchFamily="34" charset="0"/>
                <a:cs typeface="Verdana" pitchFamily="34" charset="0"/>
              </a:rPr>
              <a:t>Nossa empresa tem como base os valores éticos, de qualidade, de justiça, de comprometimento com os prazos estabelecidos e de profissionalismo, sempre respeitando e valorizando nossos clientes.</a:t>
            </a: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256"/>
            <a:ext cx="12133263" cy="128087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059" y="-87282"/>
            <a:ext cx="3130783" cy="230425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114303" y="141516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 smtClean="0">
                <a:solidFill>
                  <a:schemeClr val="bg1"/>
                </a:solidFill>
              </a:rPr>
              <a:t>PLANEJAMENTO</a:t>
            </a:r>
          </a:p>
        </p:txBody>
      </p:sp>
    </p:spTree>
    <p:extLst>
      <p:ext uri="{BB962C8B-B14F-4D97-AF65-F5344CB8AC3E}">
        <p14:creationId xmlns="" xmlns:p14="http://schemas.microsoft.com/office/powerpoint/2010/main" val="6126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PLANEJAMENTO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4023" y="1330896"/>
            <a:ext cx="10919937" cy="579539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14400" b="1" i="1" dirty="0">
                <a:latin typeface="+mj-lt"/>
                <a:ea typeface="Verdana" pitchFamily="34" charset="0"/>
                <a:cs typeface="Verdana" pitchFamily="34" charset="0"/>
              </a:rPr>
              <a:t>Estrutura Organizacional</a:t>
            </a:r>
            <a:r>
              <a:rPr lang="pt-BR" sz="108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</a:p>
          <a:p>
            <a:pPr>
              <a:buFont typeface="Wingdings" pitchFamily="2" charset="2"/>
              <a:buChar char="§"/>
            </a:pPr>
            <a:endParaRPr lang="pt-BR" sz="7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7200" dirty="0">
                <a:latin typeface="Verdana" pitchFamily="34" charset="0"/>
                <a:ea typeface="Verdana" pitchFamily="34" charset="0"/>
                <a:cs typeface="Verdana" pitchFamily="34" charset="0"/>
              </a:rPr>
              <a:t>01 unidade de funcionamento (São Carlos);</a:t>
            </a:r>
          </a:p>
          <a:p>
            <a:pPr>
              <a:buFont typeface="Wingdings" pitchFamily="2" charset="2"/>
              <a:buChar char="§"/>
            </a:pPr>
            <a:endParaRPr lang="pt-BR" sz="7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7200" dirty="0">
                <a:latin typeface="Verdana" pitchFamily="34" charset="0"/>
                <a:ea typeface="Verdana" pitchFamily="34" charset="0"/>
                <a:cs typeface="Verdana" pitchFamily="34" charset="0"/>
              </a:rPr>
              <a:t>05 sócias e 02 funcionários;</a:t>
            </a:r>
          </a:p>
          <a:p>
            <a:pPr>
              <a:buFont typeface="Wingdings" pitchFamily="2" charset="2"/>
              <a:buChar char="§"/>
            </a:pPr>
            <a:endParaRPr lang="pt-BR" sz="7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7200" dirty="0">
                <a:latin typeface="Verdana" pitchFamily="34" charset="0"/>
                <a:ea typeface="Verdana" pitchFamily="34" charset="0"/>
                <a:cs typeface="Verdana" pitchFamily="34" charset="0"/>
              </a:rPr>
              <a:t>Funcionamento de segunda a sábado;</a:t>
            </a:r>
          </a:p>
          <a:p>
            <a:pPr>
              <a:buFont typeface="Wingdings" pitchFamily="2" charset="2"/>
              <a:buChar char="§"/>
            </a:pPr>
            <a:endParaRPr lang="pt-BR" sz="7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7200" dirty="0">
                <a:latin typeface="Verdana" pitchFamily="34" charset="0"/>
                <a:ea typeface="Verdana" pitchFamily="34" charset="0"/>
                <a:cs typeface="Verdana" pitchFamily="34" charset="0"/>
              </a:rPr>
              <a:t>01 veículo para locomoção de clientes;</a:t>
            </a:r>
          </a:p>
          <a:p>
            <a:pPr>
              <a:buFont typeface="Wingdings" pitchFamily="2" charset="2"/>
              <a:buChar char="§"/>
            </a:pPr>
            <a:endParaRPr lang="pt-BR" sz="7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7200" dirty="0">
                <a:latin typeface="Verdana" pitchFamily="34" charset="0"/>
                <a:ea typeface="Verdana" pitchFamily="34" charset="0"/>
                <a:cs typeface="Verdana" pitchFamily="34" charset="0"/>
              </a:rPr>
              <a:t>Estrutura: Área de Atendimento; Área de caracterização; Escritório; Estacionamento próprio.</a:t>
            </a:r>
          </a:p>
          <a:p>
            <a:pPr>
              <a:buFont typeface="Wingdings" pitchFamily="2" charset="2"/>
              <a:buChar char="§"/>
            </a:pPr>
            <a:endParaRPr lang="pt-BR" sz="7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7200" dirty="0">
                <a:latin typeface="Verdana" pitchFamily="34" charset="0"/>
                <a:ea typeface="Verdana" pitchFamily="34" charset="0"/>
                <a:cs typeface="Verdana" pitchFamily="34" charset="0"/>
              </a:rPr>
              <a:t>Araras para exposição das fantasias</a:t>
            </a:r>
          </a:p>
          <a:p>
            <a:pPr>
              <a:buFont typeface="Wingdings" pitchFamily="2" charset="2"/>
              <a:buChar char="§"/>
            </a:pPr>
            <a:endParaRPr lang="pt-BR" sz="7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7200" dirty="0">
                <a:latin typeface="Verdana" pitchFamily="34" charset="0"/>
                <a:ea typeface="Verdana" pitchFamily="34" charset="0"/>
                <a:cs typeface="Verdana" pitchFamily="34" charset="0"/>
              </a:rPr>
              <a:t>Prateleiras para exposição de acessórios</a:t>
            </a:r>
          </a:p>
          <a:p>
            <a:pPr>
              <a:buFont typeface="Wingdings" pitchFamily="2" charset="2"/>
              <a:buChar char="§"/>
            </a:pPr>
            <a:endParaRPr lang="pt-BR" sz="7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7200" dirty="0">
                <a:latin typeface="Verdana" pitchFamily="34" charset="0"/>
                <a:ea typeface="Verdana" pitchFamily="34" charset="0"/>
                <a:cs typeface="Verdana" pitchFamily="34" charset="0"/>
              </a:rPr>
              <a:t>04 provadores com ventiladores</a:t>
            </a:r>
          </a:p>
          <a:p>
            <a:pPr>
              <a:buFont typeface="Wingdings" pitchFamily="2" charset="2"/>
              <a:buChar char="§"/>
            </a:pPr>
            <a:endParaRPr lang="pt-BR" sz="7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7200" dirty="0">
                <a:latin typeface="Verdana" pitchFamily="34" charset="0"/>
                <a:ea typeface="Verdana" pitchFamily="34" charset="0"/>
                <a:cs typeface="Verdana" pitchFamily="34" charset="0"/>
              </a:rPr>
              <a:t>02 sofás para acomodação dos clientes</a:t>
            </a: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3263" cy="128087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53" y="128746"/>
            <a:ext cx="3130783" cy="230425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114303" y="178772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 smtClean="0">
                <a:solidFill>
                  <a:schemeClr val="bg1"/>
                </a:solidFill>
              </a:rPr>
              <a:t>PLANEJAMENTO</a:t>
            </a:r>
          </a:p>
        </p:txBody>
      </p:sp>
    </p:spTree>
    <p:extLst>
      <p:ext uri="{BB962C8B-B14F-4D97-AF65-F5344CB8AC3E}">
        <p14:creationId xmlns="" xmlns:p14="http://schemas.microsoft.com/office/powerpoint/2010/main" val="379912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PLANEJAMENTO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b="1" i="1" dirty="0" smtClean="0"/>
              <a:t>Mix de Produtos</a:t>
            </a:r>
          </a:p>
          <a:p>
            <a:pPr marL="0" indent="0">
              <a:buNone/>
            </a:pPr>
            <a:endParaRPr lang="pt-BR" dirty="0" smtClean="0"/>
          </a:p>
          <a:p>
            <a:pPr>
              <a:buFont typeface="Wingdings" pitchFamily="2" charset="2"/>
              <a:buChar char="§"/>
            </a:pPr>
            <a:r>
              <a:rPr lang="pt-BR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Fantasias diversas para aluguel </a:t>
            </a:r>
          </a:p>
          <a:p>
            <a:pPr marL="0" indent="0">
              <a:buNone/>
            </a:pPr>
            <a:endParaRPr lang="pt-BR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Caracterização de personagens</a:t>
            </a:r>
          </a:p>
          <a:p>
            <a:pPr marL="0" indent="0">
              <a:buNone/>
            </a:pPr>
            <a:endParaRPr lang="pt-BR" sz="2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Serviço de transporte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" name="Espaço Reservado para Conteúdo 5" descr="C:\Users\User.HP\Documents\gestão\ad2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711" y="1978968"/>
            <a:ext cx="4364322" cy="4070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3263" cy="128087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53" y="128746"/>
            <a:ext cx="3130783" cy="230425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114303" y="178772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 smtClean="0">
                <a:solidFill>
                  <a:schemeClr val="bg1"/>
                </a:solidFill>
              </a:rPr>
              <a:t>PLANEJAMENTO</a:t>
            </a:r>
          </a:p>
        </p:txBody>
      </p:sp>
    </p:spTree>
    <p:extLst>
      <p:ext uri="{BB962C8B-B14F-4D97-AF65-F5344CB8AC3E}">
        <p14:creationId xmlns="" xmlns:p14="http://schemas.microsoft.com/office/powerpoint/2010/main" val="325498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PLANEJAMENTO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3600" i="1" dirty="0" smtClean="0"/>
              <a:t>PONTOS FORTES</a:t>
            </a:r>
            <a:endParaRPr lang="pt-BR" sz="3600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Grande </a:t>
            </a:r>
            <a:r>
              <a:rPr lang="pt-BR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variedade de </a:t>
            </a:r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produtos</a:t>
            </a:r>
          </a:p>
          <a:p>
            <a:pPr marL="0" indent="0">
              <a:buNone/>
            </a:pPr>
            <a:endParaRPr lang="pt-BR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Localização de fácil </a:t>
            </a:r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acesso</a:t>
            </a:r>
          </a:p>
          <a:p>
            <a:pPr marL="0" indent="0">
              <a:buNone/>
            </a:pPr>
            <a:endParaRPr lang="pt-BR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Abrange grande variedade </a:t>
            </a:r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público</a:t>
            </a:r>
          </a:p>
          <a:p>
            <a:pPr marL="0" indent="0">
              <a:buNone/>
            </a:pPr>
            <a:endParaRPr lang="pt-BR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Caracterização de </a:t>
            </a:r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personagens</a:t>
            </a:r>
          </a:p>
          <a:p>
            <a:pPr marL="0" indent="0">
              <a:buNone/>
            </a:pPr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pt-BR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Tecidos de </a:t>
            </a:r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qualidade</a:t>
            </a:r>
          </a:p>
          <a:p>
            <a:pPr marL="0" indent="0">
              <a:buNone/>
            </a:pPr>
            <a:endParaRPr lang="pt-BR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Peças higienizadas com grande frequência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t-BR" sz="3600" i="1" dirty="0" smtClean="0"/>
              <a:t>PONTOS FRACOS</a:t>
            </a:r>
            <a:endParaRPr lang="pt-BR" sz="3600" i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Poucas </a:t>
            </a:r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festas à fantasia na cidade (sazonalidade</a:t>
            </a:r>
            <a:r>
              <a:rPr lang="pt-B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0" indent="0">
              <a:buNone/>
            </a:pPr>
            <a:endParaRPr lang="pt-B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Empresa entrante no mercado (sem experiência)</a:t>
            </a:r>
          </a:p>
          <a:p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3263" cy="128087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53" y="128746"/>
            <a:ext cx="3130783" cy="230425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3114303" y="178772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 smtClean="0">
                <a:solidFill>
                  <a:schemeClr val="bg1"/>
                </a:solidFill>
              </a:rPr>
              <a:t>PLANEJAMENTO</a:t>
            </a:r>
          </a:p>
        </p:txBody>
      </p:sp>
    </p:spTree>
    <p:extLst>
      <p:ext uri="{BB962C8B-B14F-4D97-AF65-F5344CB8AC3E}">
        <p14:creationId xmlns="" xmlns:p14="http://schemas.microsoft.com/office/powerpoint/2010/main" val="28347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PLANEJAMENTO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4300" b="1" i="1" dirty="0"/>
              <a:t>Análise SWOT</a:t>
            </a:r>
          </a:p>
          <a:p>
            <a:pPr marL="0" indent="0">
              <a:buNone/>
            </a:pPr>
            <a:endParaRPr lang="pt-BR" sz="2800" b="1" i="1" dirty="0" smtClean="0"/>
          </a:p>
          <a:p>
            <a:pPr marL="0" indent="0">
              <a:buNone/>
            </a:pPr>
            <a:r>
              <a:rPr lang="pt-BR" sz="3600" b="1" i="1" dirty="0" smtClean="0"/>
              <a:t>Oportunidades: </a:t>
            </a:r>
          </a:p>
          <a:p>
            <a:pPr>
              <a:buFont typeface="Wingdings" pitchFamily="2" charset="2"/>
              <a:buChar char="§"/>
            </a:pPr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Aumento </a:t>
            </a:r>
            <a:r>
              <a:rPr lang="pt-BR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no </a:t>
            </a:r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mercado</a:t>
            </a:r>
          </a:p>
          <a:p>
            <a:pPr marL="0" indent="0">
              <a:buNone/>
            </a:pPr>
            <a:endParaRPr lang="pt-BR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Eventos em </a:t>
            </a:r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temporadas</a:t>
            </a:r>
          </a:p>
          <a:p>
            <a:pPr marL="0" indent="0">
              <a:buNone/>
            </a:pPr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pt-BR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Festas de aniversário, </a:t>
            </a:r>
            <a:r>
              <a:rPr lang="pt-BR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eventos escolares, teatros</a:t>
            </a:r>
          </a:p>
          <a:p>
            <a:pPr marL="0" indent="0">
              <a:buNone/>
            </a:pPr>
            <a:endParaRPr lang="pt-BR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Falta de qualidade na concorrência</a:t>
            </a: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3263" cy="128087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53" y="128746"/>
            <a:ext cx="3130783" cy="230425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114303" y="178772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 smtClean="0">
                <a:solidFill>
                  <a:schemeClr val="bg1"/>
                </a:solidFill>
              </a:rPr>
              <a:t>PLANEJAMENTO</a:t>
            </a:r>
          </a:p>
        </p:txBody>
      </p:sp>
    </p:spTree>
    <p:extLst>
      <p:ext uri="{BB962C8B-B14F-4D97-AF65-F5344CB8AC3E}">
        <p14:creationId xmlns="" xmlns:p14="http://schemas.microsoft.com/office/powerpoint/2010/main" val="285349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1628</TotalTime>
  <Words>1261</Words>
  <Application>Microsoft Office PowerPoint</Application>
  <PresentationFormat>Personalizar</PresentationFormat>
  <Paragraphs>281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5" baseType="lpstr">
      <vt:lpstr>Tema do Office</vt:lpstr>
      <vt:lpstr>Slide 1</vt:lpstr>
      <vt:lpstr>Slide 2</vt:lpstr>
      <vt:lpstr>PLANEJAMENTO</vt:lpstr>
      <vt:lpstr>PLANEJAMENTO</vt:lpstr>
      <vt:lpstr>PLANEJAMENTO</vt:lpstr>
      <vt:lpstr>PLANEJAMENTO</vt:lpstr>
      <vt:lpstr>PLANEJAMENTO</vt:lpstr>
      <vt:lpstr>PLANEJAMENTO</vt:lpstr>
      <vt:lpstr>PLANEJAMENTO</vt:lpstr>
      <vt:lpstr>PLANEJAMENTO</vt:lpstr>
      <vt:lpstr>Slide 11</vt:lpstr>
      <vt:lpstr>a</vt:lpstr>
      <vt:lpstr>PESQUISA</vt:lpstr>
      <vt:lpstr>PESQUISA</vt:lpstr>
      <vt:lpstr>PESQUISA</vt:lpstr>
      <vt:lpstr>Slide 16</vt:lpstr>
      <vt:lpstr>a</vt:lpstr>
      <vt:lpstr>IDENTIDADE VISUAL</vt:lpstr>
      <vt:lpstr>IDENTIDADE VISUAL</vt:lpstr>
      <vt:lpstr>IDENTIDADE VISUAL</vt:lpstr>
      <vt:lpstr>IDENTIDADE VISUAL</vt:lpstr>
      <vt:lpstr>IDENTIDADE VISUAL</vt:lpstr>
      <vt:lpstr>IDENTIDADE VISUAL</vt:lpstr>
      <vt:lpstr>IDENTIDADE VISUAL</vt:lpstr>
      <vt:lpstr>IDENTIDADE VISUAL</vt:lpstr>
      <vt:lpstr>.</vt:lpstr>
      <vt:lpstr>Slide 27</vt:lpstr>
      <vt:lpstr>A</vt:lpstr>
      <vt:lpstr>.</vt:lpstr>
      <vt:lpstr>.</vt:lpstr>
      <vt:lpstr>a</vt:lpstr>
      <vt:lpstr>a</vt:lpstr>
      <vt:lpstr>a</vt:lpstr>
      <vt:lpstr>Slide 34</vt:lpstr>
      <vt:lpstr>.</vt:lpstr>
      <vt:lpstr>Slide 36</vt:lpstr>
      <vt:lpstr>Slide 37</vt:lpstr>
      <vt:lpstr>Slide 38</vt:lpstr>
      <vt:lpstr>A </vt:lpstr>
      <vt:lpstr>a</vt:lpstr>
      <vt:lpstr>Slide 41</vt:lpstr>
      <vt:lpstr>a</vt:lpstr>
      <vt:lpstr>Slide 43</vt:lpstr>
      <vt:lpstr>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Guh</dc:creator>
  <cp:lastModifiedBy>Câmara Municipal</cp:lastModifiedBy>
  <cp:revision>49</cp:revision>
  <dcterms:created xsi:type="dcterms:W3CDTF">2016-02-13T22:48:07Z</dcterms:created>
  <dcterms:modified xsi:type="dcterms:W3CDTF">2016-02-25T17:49:28Z</dcterms:modified>
</cp:coreProperties>
</file>