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52"/>
  </p:notesMasterIdLst>
  <p:sldIdLst>
    <p:sldId id="261" r:id="rId2"/>
    <p:sldId id="256" r:id="rId3"/>
    <p:sldId id="257" r:id="rId4"/>
    <p:sldId id="258" r:id="rId5"/>
    <p:sldId id="259" r:id="rId6"/>
    <p:sldId id="260" r:id="rId7"/>
    <p:sldId id="266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8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9200"/>
    <a:srgbClr val="D6A300"/>
    <a:srgbClr val="F4A28C"/>
    <a:srgbClr val="F59D8B"/>
    <a:srgbClr val="F38771"/>
    <a:srgbClr val="929292"/>
    <a:srgbClr val="949494"/>
    <a:srgbClr val="8E8E8E"/>
    <a:srgbClr val="969696"/>
    <a:srgbClr val="F5A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6801" autoAdjust="0"/>
  </p:normalViewPr>
  <p:slideViewPr>
    <p:cSldViewPr>
      <p:cViewPr>
        <p:scale>
          <a:sx n="69" d="100"/>
          <a:sy n="69" d="100"/>
        </p:scale>
        <p:origin x="-1188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722612017468143E-3"/>
          <c:y val="0.16837257823523666"/>
          <c:w val="0.69049080016750275"/>
          <c:h val="0.64185416315987442"/>
        </c:manualLayout>
      </c:layout>
      <c:pie3DChart>
        <c:varyColors val="1"/>
        <c:ser>
          <c:idx val="0"/>
          <c:order val="0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Plan1!$A$5:$A$8</c:f>
              <c:strCache>
                <c:ptCount val="4"/>
                <c:pt idx="0">
                  <c:v>NATURA</c:v>
                </c:pt>
                <c:pt idx="1">
                  <c:v>BOTICÁRIO</c:v>
                </c:pt>
                <c:pt idx="2">
                  <c:v>AVON</c:v>
                </c:pt>
                <c:pt idx="3">
                  <c:v>OUTROS</c:v>
                </c:pt>
              </c:strCache>
            </c:strRef>
          </c:cat>
          <c:val>
            <c:numRef>
              <c:f>Plan1!$B$5:$B$8</c:f>
              <c:numCache>
                <c:formatCode>0%</c:formatCode>
                <c:ptCount val="4"/>
                <c:pt idx="0">
                  <c:v>0.52</c:v>
                </c:pt>
                <c:pt idx="1">
                  <c:v>0.22</c:v>
                </c:pt>
                <c:pt idx="2">
                  <c:v>0.19</c:v>
                </c:pt>
                <c:pt idx="3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F43B4-FE5C-48B5-899F-507EB598ECE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142F2C5-987B-4F84-BB50-5876BA053EC4}">
      <dgm:prSet phldrT="[Texto]"/>
      <dgm:spPr/>
      <dgm:t>
        <a:bodyPr/>
        <a:lstStyle/>
        <a:p>
          <a:r>
            <a:rPr lang="pt-BR" dirty="0" smtClean="0"/>
            <a:t>PONTOS FORTES</a:t>
          </a:r>
          <a:endParaRPr lang="pt-BR" dirty="0"/>
        </a:p>
      </dgm:t>
    </dgm:pt>
    <dgm:pt modelId="{84675C89-E3F8-4FB2-B0BA-EDCC73C620EC}" type="parTrans" cxnId="{C158796F-C35E-412B-B2D9-476D1769BC30}">
      <dgm:prSet/>
      <dgm:spPr/>
      <dgm:t>
        <a:bodyPr/>
        <a:lstStyle/>
        <a:p>
          <a:endParaRPr lang="pt-BR"/>
        </a:p>
      </dgm:t>
    </dgm:pt>
    <dgm:pt modelId="{A8DA05DB-8511-4BAC-95E7-D5C1526D8236}" type="sibTrans" cxnId="{C158796F-C35E-412B-B2D9-476D1769BC30}">
      <dgm:prSet/>
      <dgm:spPr/>
      <dgm:t>
        <a:bodyPr/>
        <a:lstStyle/>
        <a:p>
          <a:endParaRPr lang="pt-BR"/>
        </a:p>
      </dgm:t>
    </dgm:pt>
    <dgm:pt modelId="{846BFF99-A6E3-4EB6-A04E-50C6CAC59077}">
      <dgm:prSet phldrT="[Texto]" custT="1"/>
      <dgm:spPr/>
      <dgm:t>
        <a:bodyPr/>
        <a:lstStyle/>
        <a:p>
          <a:pPr algn="ctr">
            <a:lnSpc>
              <a:spcPct val="250000"/>
            </a:lnSpc>
          </a:pPr>
          <a:r>
            <a:rPr lang="pt-BR" sz="1400" dirty="0" smtClean="0"/>
            <a:t>PREÇO MENOR</a:t>
          </a:r>
          <a:r>
            <a:rPr lang="pt-BR" sz="1100" dirty="0" smtClean="0"/>
            <a:t>.</a:t>
          </a:r>
        </a:p>
        <a:p>
          <a:pPr algn="ctr">
            <a:lnSpc>
              <a:spcPct val="90000"/>
            </a:lnSpc>
          </a:pPr>
          <a:endParaRPr lang="pt-BR" sz="1100" dirty="0" smtClean="0"/>
        </a:p>
      </dgm:t>
    </dgm:pt>
    <dgm:pt modelId="{A94FB68D-107E-4B50-8540-F70D6F2BBC21}" type="parTrans" cxnId="{A7A0C73C-B6D1-4D0C-8DEA-B8CB01E42F38}">
      <dgm:prSet/>
      <dgm:spPr/>
      <dgm:t>
        <a:bodyPr/>
        <a:lstStyle/>
        <a:p>
          <a:endParaRPr lang="pt-BR"/>
        </a:p>
      </dgm:t>
    </dgm:pt>
    <dgm:pt modelId="{ABA15BF1-CF22-4B0B-B31A-EF927AA1716B}" type="sibTrans" cxnId="{A7A0C73C-B6D1-4D0C-8DEA-B8CB01E42F38}">
      <dgm:prSet/>
      <dgm:spPr/>
      <dgm:t>
        <a:bodyPr/>
        <a:lstStyle/>
        <a:p>
          <a:endParaRPr lang="pt-BR"/>
        </a:p>
      </dgm:t>
    </dgm:pt>
    <dgm:pt modelId="{4A37DF11-2ECF-485A-A849-0593FFACBFD1}">
      <dgm:prSet phldrT="[Texto]" custT="1"/>
      <dgm:spPr/>
      <dgm:t>
        <a:bodyPr/>
        <a:lstStyle/>
        <a:p>
          <a:pPr algn="ctr">
            <a:lnSpc>
              <a:spcPct val="100000"/>
            </a:lnSpc>
          </a:pPr>
          <a:r>
            <a:rPr lang="pt-BR" sz="1400" dirty="0" smtClean="0"/>
            <a:t>ATUAÇÃO MUNDIAL</a:t>
          </a:r>
          <a:endParaRPr lang="pt-BR" sz="1400" dirty="0"/>
        </a:p>
      </dgm:t>
    </dgm:pt>
    <dgm:pt modelId="{B286A4CD-F766-4AB7-B325-9DE1CF77346A}" type="parTrans" cxnId="{386CCB4B-009E-4D2B-93F2-2C873BCA16A3}">
      <dgm:prSet/>
      <dgm:spPr/>
      <dgm:t>
        <a:bodyPr/>
        <a:lstStyle/>
        <a:p>
          <a:endParaRPr lang="pt-BR"/>
        </a:p>
      </dgm:t>
    </dgm:pt>
    <dgm:pt modelId="{44D696EF-7E14-466B-9CCD-7338EBE4B37D}" type="sibTrans" cxnId="{386CCB4B-009E-4D2B-93F2-2C873BCA16A3}">
      <dgm:prSet/>
      <dgm:spPr/>
      <dgm:t>
        <a:bodyPr/>
        <a:lstStyle/>
        <a:p>
          <a:endParaRPr lang="pt-BR"/>
        </a:p>
      </dgm:t>
    </dgm:pt>
    <dgm:pt modelId="{EB869FE2-E337-40A5-B39B-4C0C2AC8B403}">
      <dgm:prSet phldrT="[Texto]"/>
      <dgm:spPr/>
      <dgm:t>
        <a:bodyPr/>
        <a:lstStyle/>
        <a:p>
          <a:r>
            <a:rPr lang="pt-BR" dirty="0" smtClean="0"/>
            <a:t>PONTOS FRACOS</a:t>
          </a:r>
          <a:endParaRPr lang="pt-BR" dirty="0"/>
        </a:p>
      </dgm:t>
    </dgm:pt>
    <dgm:pt modelId="{5A829EF4-4A02-44ED-AE6B-BA0318F7D7A3}" type="parTrans" cxnId="{299B22D9-A9A7-479E-B906-622104CBC51E}">
      <dgm:prSet/>
      <dgm:spPr/>
      <dgm:t>
        <a:bodyPr/>
        <a:lstStyle/>
        <a:p>
          <a:endParaRPr lang="pt-BR"/>
        </a:p>
      </dgm:t>
    </dgm:pt>
    <dgm:pt modelId="{BF32CAF4-9F2B-46CE-BB03-0D458BE8CEAB}" type="sibTrans" cxnId="{299B22D9-A9A7-479E-B906-622104CBC51E}">
      <dgm:prSet/>
      <dgm:spPr/>
      <dgm:t>
        <a:bodyPr/>
        <a:lstStyle/>
        <a:p>
          <a:endParaRPr lang="pt-BR"/>
        </a:p>
      </dgm:t>
    </dgm:pt>
    <dgm:pt modelId="{3B577429-3E67-47DD-8845-B08947AED936}">
      <dgm:prSet phldrT="[Texto]" custT="1"/>
      <dgm:spPr/>
      <dgm:t>
        <a:bodyPr/>
        <a:lstStyle/>
        <a:p>
          <a:r>
            <a:rPr lang="pt-BR" sz="1400" dirty="0" smtClean="0"/>
            <a:t>IMAGEM DO MERCADO.</a:t>
          </a:r>
          <a:endParaRPr lang="pt-BR" sz="1400" dirty="0"/>
        </a:p>
      </dgm:t>
    </dgm:pt>
    <dgm:pt modelId="{B2039F47-309C-49EB-BCBD-79974009982D}" type="parTrans" cxnId="{2CDF6B0C-79D8-4606-AB8B-F6F05743DED3}">
      <dgm:prSet/>
      <dgm:spPr/>
      <dgm:t>
        <a:bodyPr/>
        <a:lstStyle/>
        <a:p>
          <a:endParaRPr lang="pt-BR"/>
        </a:p>
      </dgm:t>
    </dgm:pt>
    <dgm:pt modelId="{A26BA2E3-624F-438C-8A97-8C88C9698E29}" type="sibTrans" cxnId="{2CDF6B0C-79D8-4606-AB8B-F6F05743DED3}">
      <dgm:prSet/>
      <dgm:spPr/>
      <dgm:t>
        <a:bodyPr/>
        <a:lstStyle/>
        <a:p>
          <a:endParaRPr lang="pt-BR"/>
        </a:p>
      </dgm:t>
    </dgm:pt>
    <dgm:pt modelId="{BCBCAE32-0868-486B-A620-DB29044F7F70}">
      <dgm:prSet phldrT="[Texto]" custT="1"/>
      <dgm:spPr/>
      <dgm:t>
        <a:bodyPr/>
        <a:lstStyle/>
        <a:p>
          <a:r>
            <a:rPr lang="pt-BR" sz="1400" dirty="0" smtClean="0"/>
            <a:t>DURABILIDADE DO PERFUME NA PELE.</a:t>
          </a:r>
          <a:endParaRPr lang="pt-BR" sz="1400" dirty="0"/>
        </a:p>
      </dgm:t>
    </dgm:pt>
    <dgm:pt modelId="{A6729292-721B-4753-9534-616C791FC21F}" type="parTrans" cxnId="{428F6FFC-AE2F-4D17-A2F3-E7C4C0B44F2F}">
      <dgm:prSet/>
      <dgm:spPr/>
      <dgm:t>
        <a:bodyPr/>
        <a:lstStyle/>
        <a:p>
          <a:endParaRPr lang="pt-BR"/>
        </a:p>
      </dgm:t>
    </dgm:pt>
    <dgm:pt modelId="{94979CB9-01E7-4906-AD63-CB7EBA907CFA}" type="sibTrans" cxnId="{428F6FFC-AE2F-4D17-A2F3-E7C4C0B44F2F}">
      <dgm:prSet/>
      <dgm:spPr/>
      <dgm:t>
        <a:bodyPr/>
        <a:lstStyle/>
        <a:p>
          <a:endParaRPr lang="pt-BR"/>
        </a:p>
      </dgm:t>
    </dgm:pt>
    <dgm:pt modelId="{BB3910C6-D0F0-4BB0-9D63-1514787829DD}" type="pres">
      <dgm:prSet presAssocID="{BECF43B4-FE5C-48B5-899F-507EB598ECE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30820317-3A91-49F6-9414-01FCB33B843E}" type="pres">
      <dgm:prSet presAssocID="{3142F2C5-987B-4F84-BB50-5876BA053EC4}" presName="root" presStyleCnt="0"/>
      <dgm:spPr/>
    </dgm:pt>
    <dgm:pt modelId="{CD2E9DB6-8FC4-41B5-BBFD-64920B8F6C59}" type="pres">
      <dgm:prSet presAssocID="{3142F2C5-987B-4F84-BB50-5876BA053EC4}" presName="rootComposite" presStyleCnt="0"/>
      <dgm:spPr/>
    </dgm:pt>
    <dgm:pt modelId="{A91DD3B3-FE61-469E-9D0F-57E8E073B441}" type="pres">
      <dgm:prSet presAssocID="{3142F2C5-987B-4F84-BB50-5876BA053EC4}" presName="rootText" presStyleLbl="node1" presStyleIdx="0" presStyleCnt="2"/>
      <dgm:spPr/>
      <dgm:t>
        <a:bodyPr/>
        <a:lstStyle/>
        <a:p>
          <a:endParaRPr lang="pt-BR"/>
        </a:p>
      </dgm:t>
    </dgm:pt>
    <dgm:pt modelId="{EDBA86E7-C4A7-4FB9-AC03-D0B4841BA4D5}" type="pres">
      <dgm:prSet presAssocID="{3142F2C5-987B-4F84-BB50-5876BA053EC4}" presName="rootConnector" presStyleLbl="node1" presStyleIdx="0" presStyleCnt="2"/>
      <dgm:spPr/>
      <dgm:t>
        <a:bodyPr/>
        <a:lstStyle/>
        <a:p>
          <a:endParaRPr lang="pt-BR"/>
        </a:p>
      </dgm:t>
    </dgm:pt>
    <dgm:pt modelId="{9E48509B-4890-4746-B0A9-C67930C7CC47}" type="pres">
      <dgm:prSet presAssocID="{3142F2C5-987B-4F84-BB50-5876BA053EC4}" presName="childShape" presStyleCnt="0"/>
      <dgm:spPr/>
    </dgm:pt>
    <dgm:pt modelId="{2FAB6EEC-4CA2-4109-9DC4-1731A23DC5CB}" type="pres">
      <dgm:prSet presAssocID="{A94FB68D-107E-4B50-8540-F70D6F2BBC21}" presName="Name13" presStyleLbl="parChTrans1D2" presStyleIdx="0" presStyleCnt="4"/>
      <dgm:spPr/>
      <dgm:t>
        <a:bodyPr/>
        <a:lstStyle/>
        <a:p>
          <a:endParaRPr lang="pt-BR"/>
        </a:p>
      </dgm:t>
    </dgm:pt>
    <dgm:pt modelId="{67891669-D31D-4E02-88BA-D5E751AA5B0C}" type="pres">
      <dgm:prSet presAssocID="{846BFF99-A6E3-4EB6-A04E-50C6CAC59077}" presName="childText" presStyleLbl="bgAcc1" presStyleIdx="0" presStyleCnt="4" custScaleX="15650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0784A2-5E23-414C-92A7-77EE3F3C21EB}" type="pres">
      <dgm:prSet presAssocID="{B286A4CD-F766-4AB7-B325-9DE1CF77346A}" presName="Name13" presStyleLbl="parChTrans1D2" presStyleIdx="1" presStyleCnt="4"/>
      <dgm:spPr/>
      <dgm:t>
        <a:bodyPr/>
        <a:lstStyle/>
        <a:p>
          <a:endParaRPr lang="pt-BR"/>
        </a:p>
      </dgm:t>
    </dgm:pt>
    <dgm:pt modelId="{8FBAC1F9-E2D2-4B86-9EFA-7CF4B20E7184}" type="pres">
      <dgm:prSet presAssocID="{4A37DF11-2ECF-485A-A849-0593FFACBFD1}" presName="childText" presStyleLbl="bgAcc1" presStyleIdx="1" presStyleCnt="4" custScaleX="15650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8299BE-22EF-4FCA-A5F8-2EC574F8869C}" type="pres">
      <dgm:prSet presAssocID="{EB869FE2-E337-40A5-B39B-4C0C2AC8B403}" presName="root" presStyleCnt="0"/>
      <dgm:spPr/>
    </dgm:pt>
    <dgm:pt modelId="{AB87C8C2-8F55-43B7-B75D-689D696508ED}" type="pres">
      <dgm:prSet presAssocID="{EB869FE2-E337-40A5-B39B-4C0C2AC8B403}" presName="rootComposite" presStyleCnt="0"/>
      <dgm:spPr/>
    </dgm:pt>
    <dgm:pt modelId="{11198E6B-CCC6-4076-939B-CDB5F452CF4F}" type="pres">
      <dgm:prSet presAssocID="{EB869FE2-E337-40A5-B39B-4C0C2AC8B403}" presName="rootText" presStyleLbl="node1" presStyleIdx="1" presStyleCnt="2"/>
      <dgm:spPr/>
      <dgm:t>
        <a:bodyPr/>
        <a:lstStyle/>
        <a:p>
          <a:endParaRPr lang="pt-BR"/>
        </a:p>
      </dgm:t>
    </dgm:pt>
    <dgm:pt modelId="{A9F4ABB0-9A9C-4402-AEC2-1A14F911EDC2}" type="pres">
      <dgm:prSet presAssocID="{EB869FE2-E337-40A5-B39B-4C0C2AC8B403}" presName="rootConnector" presStyleLbl="node1" presStyleIdx="1" presStyleCnt="2"/>
      <dgm:spPr/>
      <dgm:t>
        <a:bodyPr/>
        <a:lstStyle/>
        <a:p>
          <a:endParaRPr lang="pt-BR"/>
        </a:p>
      </dgm:t>
    </dgm:pt>
    <dgm:pt modelId="{86669E6E-4F0B-4772-90DB-4384DDC21F9E}" type="pres">
      <dgm:prSet presAssocID="{EB869FE2-E337-40A5-B39B-4C0C2AC8B403}" presName="childShape" presStyleCnt="0"/>
      <dgm:spPr/>
    </dgm:pt>
    <dgm:pt modelId="{1090E9C0-2360-42BD-96F4-1F0279E6A593}" type="pres">
      <dgm:prSet presAssocID="{B2039F47-309C-49EB-BCBD-79974009982D}" presName="Name13" presStyleLbl="parChTrans1D2" presStyleIdx="2" presStyleCnt="4"/>
      <dgm:spPr/>
      <dgm:t>
        <a:bodyPr/>
        <a:lstStyle/>
        <a:p>
          <a:endParaRPr lang="pt-BR"/>
        </a:p>
      </dgm:t>
    </dgm:pt>
    <dgm:pt modelId="{5CBFE05D-9119-41C0-B211-06B663B91417}" type="pres">
      <dgm:prSet presAssocID="{3B577429-3E67-47DD-8845-B08947AED936}" presName="childText" presStyleLbl="bgAcc1" presStyleIdx="2" presStyleCnt="4" custScaleX="14527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298E68-D669-4EA6-838C-724B147493BC}" type="pres">
      <dgm:prSet presAssocID="{A6729292-721B-4753-9534-616C791FC21F}" presName="Name13" presStyleLbl="parChTrans1D2" presStyleIdx="3" presStyleCnt="4"/>
      <dgm:spPr/>
      <dgm:t>
        <a:bodyPr/>
        <a:lstStyle/>
        <a:p>
          <a:endParaRPr lang="pt-BR"/>
        </a:p>
      </dgm:t>
    </dgm:pt>
    <dgm:pt modelId="{95559A25-C193-4BF4-A5E5-D742CAAB1DE1}" type="pres">
      <dgm:prSet presAssocID="{BCBCAE32-0868-486B-A620-DB29044F7F70}" presName="childText" presStyleLbl="bgAcc1" presStyleIdx="3" presStyleCnt="4" custScaleX="1905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83FB150-F416-48C8-A48A-C9B1932025DA}" type="presOf" srcId="{B2039F47-309C-49EB-BCBD-79974009982D}" destId="{1090E9C0-2360-42BD-96F4-1F0279E6A593}" srcOrd="0" destOrd="0" presId="urn:microsoft.com/office/officeart/2005/8/layout/hierarchy3"/>
    <dgm:cxn modelId="{C158796F-C35E-412B-B2D9-476D1769BC30}" srcId="{BECF43B4-FE5C-48B5-899F-507EB598ECEC}" destId="{3142F2C5-987B-4F84-BB50-5876BA053EC4}" srcOrd="0" destOrd="0" parTransId="{84675C89-E3F8-4FB2-B0BA-EDCC73C620EC}" sibTransId="{A8DA05DB-8511-4BAC-95E7-D5C1526D8236}"/>
    <dgm:cxn modelId="{299B22D9-A9A7-479E-B906-622104CBC51E}" srcId="{BECF43B4-FE5C-48B5-899F-507EB598ECEC}" destId="{EB869FE2-E337-40A5-B39B-4C0C2AC8B403}" srcOrd="1" destOrd="0" parTransId="{5A829EF4-4A02-44ED-AE6B-BA0318F7D7A3}" sibTransId="{BF32CAF4-9F2B-46CE-BB03-0D458BE8CEAB}"/>
    <dgm:cxn modelId="{41F9FB51-6589-43F0-B00A-72EA91377E8F}" type="presOf" srcId="{A6729292-721B-4753-9534-616C791FC21F}" destId="{36298E68-D669-4EA6-838C-724B147493BC}" srcOrd="0" destOrd="0" presId="urn:microsoft.com/office/officeart/2005/8/layout/hierarchy3"/>
    <dgm:cxn modelId="{34EFD823-CE09-42A5-AC76-9E56DFD3C619}" type="presOf" srcId="{3142F2C5-987B-4F84-BB50-5876BA053EC4}" destId="{EDBA86E7-C4A7-4FB9-AC03-D0B4841BA4D5}" srcOrd="1" destOrd="0" presId="urn:microsoft.com/office/officeart/2005/8/layout/hierarchy3"/>
    <dgm:cxn modelId="{BD0E8CD0-50FF-4334-8D87-4B1A3E8F168D}" type="presOf" srcId="{BECF43B4-FE5C-48B5-899F-507EB598ECEC}" destId="{BB3910C6-D0F0-4BB0-9D63-1514787829DD}" srcOrd="0" destOrd="0" presId="urn:microsoft.com/office/officeart/2005/8/layout/hierarchy3"/>
    <dgm:cxn modelId="{FDCDAC96-98B4-4718-9522-4B9DB2468C34}" type="presOf" srcId="{EB869FE2-E337-40A5-B39B-4C0C2AC8B403}" destId="{11198E6B-CCC6-4076-939B-CDB5F452CF4F}" srcOrd="0" destOrd="0" presId="urn:microsoft.com/office/officeart/2005/8/layout/hierarchy3"/>
    <dgm:cxn modelId="{2A3AB188-5E46-4772-8031-3698E08D196E}" type="presOf" srcId="{3142F2C5-987B-4F84-BB50-5876BA053EC4}" destId="{A91DD3B3-FE61-469E-9D0F-57E8E073B441}" srcOrd="0" destOrd="0" presId="urn:microsoft.com/office/officeart/2005/8/layout/hierarchy3"/>
    <dgm:cxn modelId="{6FF1FABC-1222-40AB-B261-1DF487942671}" type="presOf" srcId="{4A37DF11-2ECF-485A-A849-0593FFACBFD1}" destId="{8FBAC1F9-E2D2-4B86-9EFA-7CF4B20E7184}" srcOrd="0" destOrd="0" presId="urn:microsoft.com/office/officeart/2005/8/layout/hierarchy3"/>
    <dgm:cxn modelId="{E1ED3651-EE3C-48C6-ADD7-C459E98600FF}" type="presOf" srcId="{B286A4CD-F766-4AB7-B325-9DE1CF77346A}" destId="{120784A2-5E23-414C-92A7-77EE3F3C21EB}" srcOrd="0" destOrd="0" presId="urn:microsoft.com/office/officeart/2005/8/layout/hierarchy3"/>
    <dgm:cxn modelId="{DF505EAC-67CD-4548-B646-32DED9ACE742}" type="presOf" srcId="{BCBCAE32-0868-486B-A620-DB29044F7F70}" destId="{95559A25-C193-4BF4-A5E5-D742CAAB1DE1}" srcOrd="0" destOrd="0" presId="urn:microsoft.com/office/officeart/2005/8/layout/hierarchy3"/>
    <dgm:cxn modelId="{D6BC0155-C636-47A7-BE4A-8D9603AD2364}" type="presOf" srcId="{A94FB68D-107E-4B50-8540-F70D6F2BBC21}" destId="{2FAB6EEC-4CA2-4109-9DC4-1731A23DC5CB}" srcOrd="0" destOrd="0" presId="urn:microsoft.com/office/officeart/2005/8/layout/hierarchy3"/>
    <dgm:cxn modelId="{B74743DE-C0BF-4A33-9AF0-0A068FC67E3F}" type="presOf" srcId="{EB869FE2-E337-40A5-B39B-4C0C2AC8B403}" destId="{A9F4ABB0-9A9C-4402-AEC2-1A14F911EDC2}" srcOrd="1" destOrd="0" presId="urn:microsoft.com/office/officeart/2005/8/layout/hierarchy3"/>
    <dgm:cxn modelId="{B0799DE9-7482-4C42-A76E-CD22BDF2B2E6}" type="presOf" srcId="{3B577429-3E67-47DD-8845-B08947AED936}" destId="{5CBFE05D-9119-41C0-B211-06B663B91417}" srcOrd="0" destOrd="0" presId="urn:microsoft.com/office/officeart/2005/8/layout/hierarchy3"/>
    <dgm:cxn modelId="{0DB7677A-8D8E-4294-8AD5-ADBB89733E6C}" type="presOf" srcId="{846BFF99-A6E3-4EB6-A04E-50C6CAC59077}" destId="{67891669-D31D-4E02-88BA-D5E751AA5B0C}" srcOrd="0" destOrd="0" presId="urn:microsoft.com/office/officeart/2005/8/layout/hierarchy3"/>
    <dgm:cxn modelId="{428F6FFC-AE2F-4D17-A2F3-E7C4C0B44F2F}" srcId="{EB869FE2-E337-40A5-B39B-4C0C2AC8B403}" destId="{BCBCAE32-0868-486B-A620-DB29044F7F70}" srcOrd="1" destOrd="0" parTransId="{A6729292-721B-4753-9534-616C791FC21F}" sibTransId="{94979CB9-01E7-4906-AD63-CB7EBA907CFA}"/>
    <dgm:cxn modelId="{2CDF6B0C-79D8-4606-AB8B-F6F05743DED3}" srcId="{EB869FE2-E337-40A5-B39B-4C0C2AC8B403}" destId="{3B577429-3E67-47DD-8845-B08947AED936}" srcOrd="0" destOrd="0" parTransId="{B2039F47-309C-49EB-BCBD-79974009982D}" sibTransId="{A26BA2E3-624F-438C-8A97-8C88C9698E29}"/>
    <dgm:cxn modelId="{386CCB4B-009E-4D2B-93F2-2C873BCA16A3}" srcId="{3142F2C5-987B-4F84-BB50-5876BA053EC4}" destId="{4A37DF11-2ECF-485A-A849-0593FFACBFD1}" srcOrd="1" destOrd="0" parTransId="{B286A4CD-F766-4AB7-B325-9DE1CF77346A}" sibTransId="{44D696EF-7E14-466B-9CCD-7338EBE4B37D}"/>
    <dgm:cxn modelId="{A7A0C73C-B6D1-4D0C-8DEA-B8CB01E42F38}" srcId="{3142F2C5-987B-4F84-BB50-5876BA053EC4}" destId="{846BFF99-A6E3-4EB6-A04E-50C6CAC59077}" srcOrd="0" destOrd="0" parTransId="{A94FB68D-107E-4B50-8540-F70D6F2BBC21}" sibTransId="{ABA15BF1-CF22-4B0B-B31A-EF927AA1716B}"/>
    <dgm:cxn modelId="{98666756-480A-4E01-BEF1-A7FD595532D7}" type="presParOf" srcId="{BB3910C6-D0F0-4BB0-9D63-1514787829DD}" destId="{30820317-3A91-49F6-9414-01FCB33B843E}" srcOrd="0" destOrd="0" presId="urn:microsoft.com/office/officeart/2005/8/layout/hierarchy3"/>
    <dgm:cxn modelId="{7BC44A55-64D9-4D72-9B74-D71788066BF7}" type="presParOf" srcId="{30820317-3A91-49F6-9414-01FCB33B843E}" destId="{CD2E9DB6-8FC4-41B5-BBFD-64920B8F6C59}" srcOrd="0" destOrd="0" presId="urn:microsoft.com/office/officeart/2005/8/layout/hierarchy3"/>
    <dgm:cxn modelId="{D53FB2D5-1AEA-4C92-BB85-585E5DE2B127}" type="presParOf" srcId="{CD2E9DB6-8FC4-41B5-BBFD-64920B8F6C59}" destId="{A91DD3B3-FE61-469E-9D0F-57E8E073B441}" srcOrd="0" destOrd="0" presId="urn:microsoft.com/office/officeart/2005/8/layout/hierarchy3"/>
    <dgm:cxn modelId="{BDD3DA0B-32C6-492D-AFDC-4DA63F61C810}" type="presParOf" srcId="{CD2E9DB6-8FC4-41B5-BBFD-64920B8F6C59}" destId="{EDBA86E7-C4A7-4FB9-AC03-D0B4841BA4D5}" srcOrd="1" destOrd="0" presId="urn:microsoft.com/office/officeart/2005/8/layout/hierarchy3"/>
    <dgm:cxn modelId="{35C584C5-D02D-4F0D-B78A-CFD53EA4F21B}" type="presParOf" srcId="{30820317-3A91-49F6-9414-01FCB33B843E}" destId="{9E48509B-4890-4746-B0A9-C67930C7CC47}" srcOrd="1" destOrd="0" presId="urn:microsoft.com/office/officeart/2005/8/layout/hierarchy3"/>
    <dgm:cxn modelId="{3FD41E81-FECD-4D04-8D81-772E418ED499}" type="presParOf" srcId="{9E48509B-4890-4746-B0A9-C67930C7CC47}" destId="{2FAB6EEC-4CA2-4109-9DC4-1731A23DC5CB}" srcOrd="0" destOrd="0" presId="urn:microsoft.com/office/officeart/2005/8/layout/hierarchy3"/>
    <dgm:cxn modelId="{2564C354-A671-48E4-9B23-7E922576D21B}" type="presParOf" srcId="{9E48509B-4890-4746-B0A9-C67930C7CC47}" destId="{67891669-D31D-4E02-88BA-D5E751AA5B0C}" srcOrd="1" destOrd="0" presId="urn:microsoft.com/office/officeart/2005/8/layout/hierarchy3"/>
    <dgm:cxn modelId="{3AA38E2C-28A1-49CD-8139-F65B85AB6D70}" type="presParOf" srcId="{9E48509B-4890-4746-B0A9-C67930C7CC47}" destId="{120784A2-5E23-414C-92A7-77EE3F3C21EB}" srcOrd="2" destOrd="0" presId="urn:microsoft.com/office/officeart/2005/8/layout/hierarchy3"/>
    <dgm:cxn modelId="{7AF58566-E260-4DA8-AA8E-D55BD620781A}" type="presParOf" srcId="{9E48509B-4890-4746-B0A9-C67930C7CC47}" destId="{8FBAC1F9-E2D2-4B86-9EFA-7CF4B20E7184}" srcOrd="3" destOrd="0" presId="urn:microsoft.com/office/officeart/2005/8/layout/hierarchy3"/>
    <dgm:cxn modelId="{419FA970-4C10-474B-B510-44C7514069FD}" type="presParOf" srcId="{BB3910C6-D0F0-4BB0-9D63-1514787829DD}" destId="{4E8299BE-22EF-4FCA-A5F8-2EC574F8869C}" srcOrd="1" destOrd="0" presId="urn:microsoft.com/office/officeart/2005/8/layout/hierarchy3"/>
    <dgm:cxn modelId="{E860D12D-2530-406B-967E-82A59670F93B}" type="presParOf" srcId="{4E8299BE-22EF-4FCA-A5F8-2EC574F8869C}" destId="{AB87C8C2-8F55-43B7-B75D-689D696508ED}" srcOrd="0" destOrd="0" presId="urn:microsoft.com/office/officeart/2005/8/layout/hierarchy3"/>
    <dgm:cxn modelId="{6E2D3C82-C23F-452F-85F3-98BE3FDD73D3}" type="presParOf" srcId="{AB87C8C2-8F55-43B7-B75D-689D696508ED}" destId="{11198E6B-CCC6-4076-939B-CDB5F452CF4F}" srcOrd="0" destOrd="0" presId="urn:microsoft.com/office/officeart/2005/8/layout/hierarchy3"/>
    <dgm:cxn modelId="{C1FB4DF2-F825-4321-8C12-95AA977C3E4B}" type="presParOf" srcId="{AB87C8C2-8F55-43B7-B75D-689D696508ED}" destId="{A9F4ABB0-9A9C-4402-AEC2-1A14F911EDC2}" srcOrd="1" destOrd="0" presId="urn:microsoft.com/office/officeart/2005/8/layout/hierarchy3"/>
    <dgm:cxn modelId="{75FCAEB7-6A4D-49CD-BB1F-F1BD8ED6E623}" type="presParOf" srcId="{4E8299BE-22EF-4FCA-A5F8-2EC574F8869C}" destId="{86669E6E-4F0B-4772-90DB-4384DDC21F9E}" srcOrd="1" destOrd="0" presId="urn:microsoft.com/office/officeart/2005/8/layout/hierarchy3"/>
    <dgm:cxn modelId="{28AD7E7B-DE95-403D-BB1E-669D8BBDBC7E}" type="presParOf" srcId="{86669E6E-4F0B-4772-90DB-4384DDC21F9E}" destId="{1090E9C0-2360-42BD-96F4-1F0279E6A593}" srcOrd="0" destOrd="0" presId="urn:microsoft.com/office/officeart/2005/8/layout/hierarchy3"/>
    <dgm:cxn modelId="{1A9F682D-7DBE-4A8C-9E8E-93253047B1BE}" type="presParOf" srcId="{86669E6E-4F0B-4772-90DB-4384DDC21F9E}" destId="{5CBFE05D-9119-41C0-B211-06B663B91417}" srcOrd="1" destOrd="0" presId="urn:microsoft.com/office/officeart/2005/8/layout/hierarchy3"/>
    <dgm:cxn modelId="{284FE11C-2FB6-4671-9CBB-BFAF19022E3A}" type="presParOf" srcId="{86669E6E-4F0B-4772-90DB-4384DDC21F9E}" destId="{36298E68-D669-4EA6-838C-724B147493BC}" srcOrd="2" destOrd="0" presId="urn:microsoft.com/office/officeart/2005/8/layout/hierarchy3"/>
    <dgm:cxn modelId="{A684B4AA-5AC6-4BAE-B458-1B4ADE8151FF}" type="presParOf" srcId="{86669E6E-4F0B-4772-90DB-4384DDC21F9E}" destId="{95559A25-C193-4BF4-A5E5-D742CAAB1DE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157ACD-76CA-4E21-9321-6BF20247030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68BB8CF-F73E-4DC4-85AB-E231649E6147}">
      <dgm:prSet phldrT="[Texto]" custT="1"/>
      <dgm:spPr/>
      <dgm:t>
        <a:bodyPr/>
        <a:lstStyle/>
        <a:p>
          <a:r>
            <a:rPr lang="pt-BR" sz="2000" dirty="0" smtClean="0"/>
            <a:t>PONTOS FORTES</a:t>
          </a:r>
          <a:endParaRPr lang="pt-BR" sz="2000" dirty="0"/>
        </a:p>
      </dgm:t>
    </dgm:pt>
    <dgm:pt modelId="{D892A60D-53D2-47AA-8B4A-8F4F2472EBB6}" type="parTrans" cxnId="{FB50716E-03B7-44DF-9B0D-6F87748D8A75}">
      <dgm:prSet/>
      <dgm:spPr/>
      <dgm:t>
        <a:bodyPr/>
        <a:lstStyle/>
        <a:p>
          <a:endParaRPr lang="pt-BR"/>
        </a:p>
      </dgm:t>
    </dgm:pt>
    <dgm:pt modelId="{B2526AE2-D7FD-453D-A313-3A40D71520B1}" type="sibTrans" cxnId="{FB50716E-03B7-44DF-9B0D-6F87748D8A75}">
      <dgm:prSet/>
      <dgm:spPr/>
      <dgm:t>
        <a:bodyPr/>
        <a:lstStyle/>
        <a:p>
          <a:endParaRPr lang="pt-BR"/>
        </a:p>
      </dgm:t>
    </dgm:pt>
    <dgm:pt modelId="{8A509284-958C-43B0-B6B8-84FD8A77D4A4}">
      <dgm:prSet phldrT="[Texto]" custT="1"/>
      <dgm:spPr/>
      <dgm:t>
        <a:bodyPr/>
        <a:lstStyle/>
        <a:p>
          <a:r>
            <a:rPr lang="pt-BR" sz="1400" dirty="0" smtClean="0"/>
            <a:t>COSMÉTICOS DE ALTA QUALIDADE</a:t>
          </a:r>
          <a:endParaRPr lang="pt-BR" sz="1400" dirty="0"/>
        </a:p>
      </dgm:t>
    </dgm:pt>
    <dgm:pt modelId="{B67B5283-0550-4F84-A21F-4A0E480A4942}" type="parTrans" cxnId="{F0D5E1FA-0BC8-4DF7-ABD4-08083BC117A4}">
      <dgm:prSet/>
      <dgm:spPr/>
      <dgm:t>
        <a:bodyPr/>
        <a:lstStyle/>
        <a:p>
          <a:endParaRPr lang="pt-BR"/>
        </a:p>
      </dgm:t>
    </dgm:pt>
    <dgm:pt modelId="{D856CA2C-7887-4D9E-9067-F6B5B8B6DBEB}" type="sibTrans" cxnId="{F0D5E1FA-0BC8-4DF7-ABD4-08083BC117A4}">
      <dgm:prSet/>
      <dgm:spPr/>
      <dgm:t>
        <a:bodyPr/>
        <a:lstStyle/>
        <a:p>
          <a:endParaRPr lang="pt-BR"/>
        </a:p>
      </dgm:t>
    </dgm:pt>
    <dgm:pt modelId="{F61AA8AD-D164-40E5-9F3D-6CB771344AFA}">
      <dgm:prSet phldrT="[Texto]" custT="1"/>
      <dgm:spPr/>
      <dgm:t>
        <a:bodyPr/>
        <a:lstStyle/>
        <a:p>
          <a:r>
            <a:rPr lang="pt-BR" sz="1400" dirty="0" smtClean="0"/>
            <a:t>VENDAS DIRETAS</a:t>
          </a:r>
          <a:endParaRPr lang="pt-BR" sz="1400" dirty="0"/>
        </a:p>
      </dgm:t>
    </dgm:pt>
    <dgm:pt modelId="{E744077A-B236-42CA-B073-DC031A70D658}" type="parTrans" cxnId="{8D974375-1358-41C2-B71E-739C34394750}">
      <dgm:prSet/>
      <dgm:spPr/>
      <dgm:t>
        <a:bodyPr/>
        <a:lstStyle/>
        <a:p>
          <a:endParaRPr lang="pt-BR"/>
        </a:p>
      </dgm:t>
    </dgm:pt>
    <dgm:pt modelId="{8295A964-6808-42DE-AAAB-1B2DD516CA9E}" type="sibTrans" cxnId="{8D974375-1358-41C2-B71E-739C34394750}">
      <dgm:prSet/>
      <dgm:spPr/>
      <dgm:t>
        <a:bodyPr/>
        <a:lstStyle/>
        <a:p>
          <a:endParaRPr lang="pt-BR"/>
        </a:p>
      </dgm:t>
    </dgm:pt>
    <dgm:pt modelId="{08DB97C5-9A97-4072-B957-A13C7B6E1A19}">
      <dgm:prSet phldrT="[Texto]" custT="1"/>
      <dgm:spPr/>
      <dgm:t>
        <a:bodyPr/>
        <a:lstStyle/>
        <a:p>
          <a:r>
            <a:rPr lang="pt-BR" sz="2000" dirty="0" smtClean="0"/>
            <a:t>PONTOS FRACOS</a:t>
          </a:r>
          <a:endParaRPr lang="pt-BR" sz="2000" dirty="0"/>
        </a:p>
      </dgm:t>
    </dgm:pt>
    <dgm:pt modelId="{77AB954F-FBDF-4F13-ADA9-C2DCBB5EA07B}" type="parTrans" cxnId="{8FBA3E19-C202-4F58-8182-33084CE166C7}">
      <dgm:prSet/>
      <dgm:spPr/>
      <dgm:t>
        <a:bodyPr/>
        <a:lstStyle/>
        <a:p>
          <a:endParaRPr lang="pt-BR"/>
        </a:p>
      </dgm:t>
    </dgm:pt>
    <dgm:pt modelId="{84E228A8-3E31-4470-8770-4530891BAB63}" type="sibTrans" cxnId="{8FBA3E19-C202-4F58-8182-33084CE166C7}">
      <dgm:prSet/>
      <dgm:spPr/>
      <dgm:t>
        <a:bodyPr/>
        <a:lstStyle/>
        <a:p>
          <a:endParaRPr lang="pt-BR"/>
        </a:p>
      </dgm:t>
    </dgm:pt>
    <dgm:pt modelId="{321144F4-21BC-4280-9BAB-9DF01F43A7C3}">
      <dgm:prSet phldrT="[Texto]" custT="1"/>
      <dgm:spPr/>
      <dgm:t>
        <a:bodyPr/>
        <a:lstStyle/>
        <a:p>
          <a:r>
            <a:rPr lang="pt-BR" sz="1400" dirty="0" smtClean="0"/>
            <a:t>PRODUTO CARO</a:t>
          </a:r>
          <a:endParaRPr lang="pt-BR" sz="1400" dirty="0"/>
        </a:p>
      </dgm:t>
    </dgm:pt>
    <dgm:pt modelId="{65DB15B5-8EE5-473C-9E0E-275B8C7C6AA9}" type="parTrans" cxnId="{96C54086-C2AF-4983-AD31-04A47A881018}">
      <dgm:prSet/>
      <dgm:spPr/>
      <dgm:t>
        <a:bodyPr/>
        <a:lstStyle/>
        <a:p>
          <a:endParaRPr lang="pt-BR"/>
        </a:p>
      </dgm:t>
    </dgm:pt>
    <dgm:pt modelId="{934D119C-6142-44C0-8576-E7712F1C4501}" type="sibTrans" cxnId="{96C54086-C2AF-4983-AD31-04A47A881018}">
      <dgm:prSet/>
      <dgm:spPr/>
      <dgm:t>
        <a:bodyPr/>
        <a:lstStyle/>
        <a:p>
          <a:endParaRPr lang="pt-BR"/>
        </a:p>
      </dgm:t>
    </dgm:pt>
    <dgm:pt modelId="{DBD84FFD-2D57-4404-897C-92B5A4A8CA41}">
      <dgm:prSet phldrT="[Texto]" custT="1"/>
      <dgm:spPr/>
      <dgm:t>
        <a:bodyPr/>
        <a:lstStyle/>
        <a:p>
          <a:r>
            <a:rPr lang="pt-BR" sz="1400" dirty="0" smtClean="0"/>
            <a:t>DEPENDÊNCIA DO MERCADO BRASILERO</a:t>
          </a:r>
          <a:endParaRPr lang="pt-BR" sz="1400" dirty="0"/>
        </a:p>
      </dgm:t>
    </dgm:pt>
    <dgm:pt modelId="{F325F4D9-CE0B-42B4-8539-26FA1693A5EE}" type="parTrans" cxnId="{2435B794-A0BB-47AC-8027-4C595DD28682}">
      <dgm:prSet/>
      <dgm:spPr/>
      <dgm:t>
        <a:bodyPr/>
        <a:lstStyle/>
        <a:p>
          <a:endParaRPr lang="pt-BR"/>
        </a:p>
      </dgm:t>
    </dgm:pt>
    <dgm:pt modelId="{D5EC55B2-7FA8-433E-BD1F-842239E22203}" type="sibTrans" cxnId="{2435B794-A0BB-47AC-8027-4C595DD28682}">
      <dgm:prSet/>
      <dgm:spPr/>
      <dgm:t>
        <a:bodyPr/>
        <a:lstStyle/>
        <a:p>
          <a:endParaRPr lang="pt-BR"/>
        </a:p>
      </dgm:t>
    </dgm:pt>
    <dgm:pt modelId="{9630B859-33F6-45F5-AB4A-65FF37100CE8}" type="pres">
      <dgm:prSet presAssocID="{A4157ACD-76CA-4E21-9321-6BF20247030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3458FED2-5E63-480B-9AE7-2051F4DF9FD1}" type="pres">
      <dgm:prSet presAssocID="{E68BB8CF-F73E-4DC4-85AB-E231649E6147}" presName="root" presStyleCnt="0"/>
      <dgm:spPr/>
    </dgm:pt>
    <dgm:pt modelId="{C03C30EF-0EA4-4CCF-9AF5-B9CDEB2827F4}" type="pres">
      <dgm:prSet presAssocID="{E68BB8CF-F73E-4DC4-85AB-E231649E6147}" presName="rootComposite" presStyleCnt="0"/>
      <dgm:spPr/>
    </dgm:pt>
    <dgm:pt modelId="{94F1979C-A891-4A9B-9C53-3A488BC7969B}" type="pres">
      <dgm:prSet presAssocID="{E68BB8CF-F73E-4DC4-85AB-E231649E6147}" presName="rootText" presStyleLbl="node1" presStyleIdx="0" presStyleCnt="2"/>
      <dgm:spPr/>
      <dgm:t>
        <a:bodyPr/>
        <a:lstStyle/>
        <a:p>
          <a:endParaRPr lang="pt-BR"/>
        </a:p>
      </dgm:t>
    </dgm:pt>
    <dgm:pt modelId="{5D3CBB31-22DB-4938-8FDB-3ECEA9227661}" type="pres">
      <dgm:prSet presAssocID="{E68BB8CF-F73E-4DC4-85AB-E231649E6147}" presName="rootConnector" presStyleLbl="node1" presStyleIdx="0" presStyleCnt="2"/>
      <dgm:spPr/>
      <dgm:t>
        <a:bodyPr/>
        <a:lstStyle/>
        <a:p>
          <a:endParaRPr lang="pt-BR"/>
        </a:p>
      </dgm:t>
    </dgm:pt>
    <dgm:pt modelId="{77B63664-E0CD-4CB6-99A9-5DABFC5E0111}" type="pres">
      <dgm:prSet presAssocID="{E68BB8CF-F73E-4DC4-85AB-E231649E6147}" presName="childShape" presStyleCnt="0"/>
      <dgm:spPr/>
    </dgm:pt>
    <dgm:pt modelId="{60F9F378-D486-46F4-B5CF-4BEB3D7C0501}" type="pres">
      <dgm:prSet presAssocID="{B67B5283-0550-4F84-A21F-4A0E480A4942}" presName="Name13" presStyleLbl="parChTrans1D2" presStyleIdx="0" presStyleCnt="4"/>
      <dgm:spPr/>
      <dgm:t>
        <a:bodyPr/>
        <a:lstStyle/>
        <a:p>
          <a:endParaRPr lang="pt-BR"/>
        </a:p>
      </dgm:t>
    </dgm:pt>
    <dgm:pt modelId="{77C710ED-2F9F-48EF-A514-917B526F6567}" type="pres">
      <dgm:prSet presAssocID="{8A509284-958C-43B0-B6B8-84FD8A77D4A4}" presName="childText" presStyleLbl="bgAcc1" presStyleIdx="0" presStyleCnt="4" custScaleX="1965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F48D19-0CBA-4E23-99D2-2D60D04DDBA5}" type="pres">
      <dgm:prSet presAssocID="{E744077A-B236-42CA-B073-DC031A70D658}" presName="Name13" presStyleLbl="parChTrans1D2" presStyleIdx="1" presStyleCnt="4"/>
      <dgm:spPr/>
      <dgm:t>
        <a:bodyPr/>
        <a:lstStyle/>
        <a:p>
          <a:endParaRPr lang="pt-BR"/>
        </a:p>
      </dgm:t>
    </dgm:pt>
    <dgm:pt modelId="{F0253ECA-F25D-4667-AE6C-2CCABE2D56E6}" type="pres">
      <dgm:prSet presAssocID="{F61AA8AD-D164-40E5-9F3D-6CB771344AFA}" presName="childText" presStyleLbl="bgAcc1" presStyleIdx="1" presStyleCnt="4" custScaleX="1715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700A52-C10A-4F83-8FE7-88C0750690BE}" type="pres">
      <dgm:prSet presAssocID="{08DB97C5-9A97-4072-B957-A13C7B6E1A19}" presName="root" presStyleCnt="0"/>
      <dgm:spPr/>
    </dgm:pt>
    <dgm:pt modelId="{D2D6EA7E-4971-414F-AF07-C900656CE229}" type="pres">
      <dgm:prSet presAssocID="{08DB97C5-9A97-4072-B957-A13C7B6E1A19}" presName="rootComposite" presStyleCnt="0"/>
      <dgm:spPr/>
    </dgm:pt>
    <dgm:pt modelId="{7AD170F7-629C-4152-A232-5473EA1AFFDA}" type="pres">
      <dgm:prSet presAssocID="{08DB97C5-9A97-4072-B957-A13C7B6E1A19}" presName="rootText" presStyleLbl="node1" presStyleIdx="1" presStyleCnt="2"/>
      <dgm:spPr/>
      <dgm:t>
        <a:bodyPr/>
        <a:lstStyle/>
        <a:p>
          <a:endParaRPr lang="pt-BR"/>
        </a:p>
      </dgm:t>
    </dgm:pt>
    <dgm:pt modelId="{9E94FA0F-2CF4-4446-A051-072FC187BF92}" type="pres">
      <dgm:prSet presAssocID="{08DB97C5-9A97-4072-B957-A13C7B6E1A19}" presName="rootConnector" presStyleLbl="node1" presStyleIdx="1" presStyleCnt="2"/>
      <dgm:spPr/>
      <dgm:t>
        <a:bodyPr/>
        <a:lstStyle/>
        <a:p>
          <a:endParaRPr lang="pt-BR"/>
        </a:p>
      </dgm:t>
    </dgm:pt>
    <dgm:pt modelId="{9233B20D-A2E6-42F0-B0E2-800695633E7D}" type="pres">
      <dgm:prSet presAssocID="{08DB97C5-9A97-4072-B957-A13C7B6E1A19}" presName="childShape" presStyleCnt="0"/>
      <dgm:spPr/>
    </dgm:pt>
    <dgm:pt modelId="{76EDFC12-BC7A-4F25-BF34-3C5A98E403E0}" type="pres">
      <dgm:prSet presAssocID="{65DB15B5-8EE5-473C-9E0E-275B8C7C6AA9}" presName="Name13" presStyleLbl="parChTrans1D2" presStyleIdx="2" presStyleCnt="4"/>
      <dgm:spPr/>
      <dgm:t>
        <a:bodyPr/>
        <a:lstStyle/>
        <a:p>
          <a:endParaRPr lang="pt-BR"/>
        </a:p>
      </dgm:t>
    </dgm:pt>
    <dgm:pt modelId="{2E722A1E-21FD-4744-9C53-D12FC40F7549}" type="pres">
      <dgm:prSet presAssocID="{321144F4-21BC-4280-9BAB-9DF01F43A7C3}" presName="childText" presStyleLbl="bgAcc1" presStyleIdx="2" presStyleCnt="4" custScaleX="16674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E284E2-16B7-40E7-BEDF-33404E21CD9E}" type="pres">
      <dgm:prSet presAssocID="{F325F4D9-CE0B-42B4-8539-26FA1693A5EE}" presName="Name13" presStyleLbl="parChTrans1D2" presStyleIdx="3" presStyleCnt="4"/>
      <dgm:spPr/>
      <dgm:t>
        <a:bodyPr/>
        <a:lstStyle/>
        <a:p>
          <a:endParaRPr lang="pt-BR"/>
        </a:p>
      </dgm:t>
    </dgm:pt>
    <dgm:pt modelId="{7528A894-DCAA-4372-91C8-E2CFDD9F835C}" type="pres">
      <dgm:prSet presAssocID="{DBD84FFD-2D57-4404-897C-92B5A4A8CA41}" presName="childText" presStyleLbl="bgAcc1" presStyleIdx="3" presStyleCnt="4" custScaleX="22037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662065D-5D3D-4A1D-BC40-5A51425E57E0}" type="presOf" srcId="{65DB15B5-8EE5-473C-9E0E-275B8C7C6AA9}" destId="{76EDFC12-BC7A-4F25-BF34-3C5A98E403E0}" srcOrd="0" destOrd="0" presId="urn:microsoft.com/office/officeart/2005/8/layout/hierarchy3"/>
    <dgm:cxn modelId="{FB50716E-03B7-44DF-9B0D-6F87748D8A75}" srcId="{A4157ACD-76CA-4E21-9321-6BF202470306}" destId="{E68BB8CF-F73E-4DC4-85AB-E231649E6147}" srcOrd="0" destOrd="0" parTransId="{D892A60D-53D2-47AA-8B4A-8F4F2472EBB6}" sibTransId="{B2526AE2-D7FD-453D-A313-3A40D71520B1}"/>
    <dgm:cxn modelId="{DFA55638-360C-4436-91DE-611B9BD3E5A4}" type="presOf" srcId="{08DB97C5-9A97-4072-B957-A13C7B6E1A19}" destId="{9E94FA0F-2CF4-4446-A051-072FC187BF92}" srcOrd="1" destOrd="0" presId="urn:microsoft.com/office/officeart/2005/8/layout/hierarchy3"/>
    <dgm:cxn modelId="{2435B794-A0BB-47AC-8027-4C595DD28682}" srcId="{08DB97C5-9A97-4072-B957-A13C7B6E1A19}" destId="{DBD84FFD-2D57-4404-897C-92B5A4A8CA41}" srcOrd="1" destOrd="0" parTransId="{F325F4D9-CE0B-42B4-8539-26FA1693A5EE}" sibTransId="{D5EC55B2-7FA8-433E-BD1F-842239E22203}"/>
    <dgm:cxn modelId="{BC87AE49-1E18-4F18-99E4-AF065EF821AB}" type="presOf" srcId="{A4157ACD-76CA-4E21-9321-6BF202470306}" destId="{9630B859-33F6-45F5-AB4A-65FF37100CE8}" srcOrd="0" destOrd="0" presId="urn:microsoft.com/office/officeart/2005/8/layout/hierarchy3"/>
    <dgm:cxn modelId="{4C57D3E0-A7D3-4140-A860-316CF8073206}" type="presOf" srcId="{8A509284-958C-43B0-B6B8-84FD8A77D4A4}" destId="{77C710ED-2F9F-48EF-A514-917B526F6567}" srcOrd="0" destOrd="0" presId="urn:microsoft.com/office/officeart/2005/8/layout/hierarchy3"/>
    <dgm:cxn modelId="{8FBA3E19-C202-4F58-8182-33084CE166C7}" srcId="{A4157ACD-76CA-4E21-9321-6BF202470306}" destId="{08DB97C5-9A97-4072-B957-A13C7B6E1A19}" srcOrd="1" destOrd="0" parTransId="{77AB954F-FBDF-4F13-ADA9-C2DCBB5EA07B}" sibTransId="{84E228A8-3E31-4470-8770-4530891BAB63}"/>
    <dgm:cxn modelId="{8D974375-1358-41C2-B71E-739C34394750}" srcId="{E68BB8CF-F73E-4DC4-85AB-E231649E6147}" destId="{F61AA8AD-D164-40E5-9F3D-6CB771344AFA}" srcOrd="1" destOrd="0" parTransId="{E744077A-B236-42CA-B073-DC031A70D658}" sibTransId="{8295A964-6808-42DE-AAAB-1B2DD516CA9E}"/>
    <dgm:cxn modelId="{F28FC30A-0D0B-4A2F-A1EA-C0DC4DA38805}" type="presOf" srcId="{DBD84FFD-2D57-4404-897C-92B5A4A8CA41}" destId="{7528A894-DCAA-4372-91C8-E2CFDD9F835C}" srcOrd="0" destOrd="0" presId="urn:microsoft.com/office/officeart/2005/8/layout/hierarchy3"/>
    <dgm:cxn modelId="{F0D5E1FA-0BC8-4DF7-ABD4-08083BC117A4}" srcId="{E68BB8CF-F73E-4DC4-85AB-E231649E6147}" destId="{8A509284-958C-43B0-B6B8-84FD8A77D4A4}" srcOrd="0" destOrd="0" parTransId="{B67B5283-0550-4F84-A21F-4A0E480A4942}" sibTransId="{D856CA2C-7887-4D9E-9067-F6B5B8B6DBEB}"/>
    <dgm:cxn modelId="{F8CCD5C7-8210-43D8-B58A-5A5B0604C321}" type="presOf" srcId="{E68BB8CF-F73E-4DC4-85AB-E231649E6147}" destId="{94F1979C-A891-4A9B-9C53-3A488BC7969B}" srcOrd="0" destOrd="0" presId="urn:microsoft.com/office/officeart/2005/8/layout/hierarchy3"/>
    <dgm:cxn modelId="{96C54086-C2AF-4983-AD31-04A47A881018}" srcId="{08DB97C5-9A97-4072-B957-A13C7B6E1A19}" destId="{321144F4-21BC-4280-9BAB-9DF01F43A7C3}" srcOrd="0" destOrd="0" parTransId="{65DB15B5-8EE5-473C-9E0E-275B8C7C6AA9}" sibTransId="{934D119C-6142-44C0-8576-E7712F1C4501}"/>
    <dgm:cxn modelId="{6B045459-F41F-4C3F-9CEF-293232B6FFFB}" type="presOf" srcId="{08DB97C5-9A97-4072-B957-A13C7B6E1A19}" destId="{7AD170F7-629C-4152-A232-5473EA1AFFDA}" srcOrd="0" destOrd="0" presId="urn:microsoft.com/office/officeart/2005/8/layout/hierarchy3"/>
    <dgm:cxn modelId="{65154B2B-27B6-4B1C-AE7D-1655D9F959CA}" type="presOf" srcId="{F325F4D9-CE0B-42B4-8539-26FA1693A5EE}" destId="{AAE284E2-16B7-40E7-BEDF-33404E21CD9E}" srcOrd="0" destOrd="0" presId="urn:microsoft.com/office/officeart/2005/8/layout/hierarchy3"/>
    <dgm:cxn modelId="{3CB3BE04-DC20-402C-9FB9-41BFA4BA7EC9}" type="presOf" srcId="{B67B5283-0550-4F84-A21F-4A0E480A4942}" destId="{60F9F378-D486-46F4-B5CF-4BEB3D7C0501}" srcOrd="0" destOrd="0" presId="urn:microsoft.com/office/officeart/2005/8/layout/hierarchy3"/>
    <dgm:cxn modelId="{CD77BC6F-F6F5-4ACC-879D-FC3166F18ADA}" type="presOf" srcId="{E68BB8CF-F73E-4DC4-85AB-E231649E6147}" destId="{5D3CBB31-22DB-4938-8FDB-3ECEA9227661}" srcOrd="1" destOrd="0" presId="urn:microsoft.com/office/officeart/2005/8/layout/hierarchy3"/>
    <dgm:cxn modelId="{AF19AB82-4D53-403F-A666-A70880C063E8}" type="presOf" srcId="{F61AA8AD-D164-40E5-9F3D-6CB771344AFA}" destId="{F0253ECA-F25D-4667-AE6C-2CCABE2D56E6}" srcOrd="0" destOrd="0" presId="urn:microsoft.com/office/officeart/2005/8/layout/hierarchy3"/>
    <dgm:cxn modelId="{EF2CB245-3542-4C5F-9EF3-AE0D84CD82CB}" type="presOf" srcId="{E744077A-B236-42CA-B073-DC031A70D658}" destId="{CBF48D19-0CBA-4E23-99D2-2D60D04DDBA5}" srcOrd="0" destOrd="0" presId="urn:microsoft.com/office/officeart/2005/8/layout/hierarchy3"/>
    <dgm:cxn modelId="{6AF28816-FA1B-4392-9112-9549CD6EA022}" type="presOf" srcId="{321144F4-21BC-4280-9BAB-9DF01F43A7C3}" destId="{2E722A1E-21FD-4744-9C53-D12FC40F7549}" srcOrd="0" destOrd="0" presId="urn:microsoft.com/office/officeart/2005/8/layout/hierarchy3"/>
    <dgm:cxn modelId="{2DB5A053-AA7F-4CAB-BC05-7601E51BDDA6}" type="presParOf" srcId="{9630B859-33F6-45F5-AB4A-65FF37100CE8}" destId="{3458FED2-5E63-480B-9AE7-2051F4DF9FD1}" srcOrd="0" destOrd="0" presId="urn:microsoft.com/office/officeart/2005/8/layout/hierarchy3"/>
    <dgm:cxn modelId="{460759DA-A4D2-45C5-9888-00091D08CEDE}" type="presParOf" srcId="{3458FED2-5E63-480B-9AE7-2051F4DF9FD1}" destId="{C03C30EF-0EA4-4CCF-9AF5-B9CDEB2827F4}" srcOrd="0" destOrd="0" presId="urn:microsoft.com/office/officeart/2005/8/layout/hierarchy3"/>
    <dgm:cxn modelId="{C295C6FD-3F64-4EE6-B6FC-00C6F7905DA0}" type="presParOf" srcId="{C03C30EF-0EA4-4CCF-9AF5-B9CDEB2827F4}" destId="{94F1979C-A891-4A9B-9C53-3A488BC7969B}" srcOrd="0" destOrd="0" presId="urn:microsoft.com/office/officeart/2005/8/layout/hierarchy3"/>
    <dgm:cxn modelId="{D43EA436-1227-4B71-846B-2F78ADF49809}" type="presParOf" srcId="{C03C30EF-0EA4-4CCF-9AF5-B9CDEB2827F4}" destId="{5D3CBB31-22DB-4938-8FDB-3ECEA9227661}" srcOrd="1" destOrd="0" presId="urn:microsoft.com/office/officeart/2005/8/layout/hierarchy3"/>
    <dgm:cxn modelId="{B131AA41-8570-448A-A2AB-6F5FCFB5F211}" type="presParOf" srcId="{3458FED2-5E63-480B-9AE7-2051F4DF9FD1}" destId="{77B63664-E0CD-4CB6-99A9-5DABFC5E0111}" srcOrd="1" destOrd="0" presId="urn:microsoft.com/office/officeart/2005/8/layout/hierarchy3"/>
    <dgm:cxn modelId="{AF0998B3-D99F-4FCF-930A-BEA28B2B33EC}" type="presParOf" srcId="{77B63664-E0CD-4CB6-99A9-5DABFC5E0111}" destId="{60F9F378-D486-46F4-B5CF-4BEB3D7C0501}" srcOrd="0" destOrd="0" presId="urn:microsoft.com/office/officeart/2005/8/layout/hierarchy3"/>
    <dgm:cxn modelId="{E92E7169-B5EC-4CAF-83B3-A3D99BEFADA3}" type="presParOf" srcId="{77B63664-E0CD-4CB6-99A9-5DABFC5E0111}" destId="{77C710ED-2F9F-48EF-A514-917B526F6567}" srcOrd="1" destOrd="0" presId="urn:microsoft.com/office/officeart/2005/8/layout/hierarchy3"/>
    <dgm:cxn modelId="{E73851B0-B913-4FB0-9888-BC7A82903D11}" type="presParOf" srcId="{77B63664-E0CD-4CB6-99A9-5DABFC5E0111}" destId="{CBF48D19-0CBA-4E23-99D2-2D60D04DDBA5}" srcOrd="2" destOrd="0" presId="urn:microsoft.com/office/officeart/2005/8/layout/hierarchy3"/>
    <dgm:cxn modelId="{9BF02833-BECD-4708-9C0E-A943660563E8}" type="presParOf" srcId="{77B63664-E0CD-4CB6-99A9-5DABFC5E0111}" destId="{F0253ECA-F25D-4667-AE6C-2CCABE2D56E6}" srcOrd="3" destOrd="0" presId="urn:microsoft.com/office/officeart/2005/8/layout/hierarchy3"/>
    <dgm:cxn modelId="{84B8DD71-F10D-40FC-A39F-F0DFBC16585B}" type="presParOf" srcId="{9630B859-33F6-45F5-AB4A-65FF37100CE8}" destId="{90700A52-C10A-4F83-8FE7-88C0750690BE}" srcOrd="1" destOrd="0" presId="urn:microsoft.com/office/officeart/2005/8/layout/hierarchy3"/>
    <dgm:cxn modelId="{E3007172-6E41-46DB-8DA3-E36362D9CBEF}" type="presParOf" srcId="{90700A52-C10A-4F83-8FE7-88C0750690BE}" destId="{D2D6EA7E-4971-414F-AF07-C900656CE229}" srcOrd="0" destOrd="0" presId="urn:microsoft.com/office/officeart/2005/8/layout/hierarchy3"/>
    <dgm:cxn modelId="{B30304D9-94A5-4751-88B7-60F39E7B1613}" type="presParOf" srcId="{D2D6EA7E-4971-414F-AF07-C900656CE229}" destId="{7AD170F7-629C-4152-A232-5473EA1AFFDA}" srcOrd="0" destOrd="0" presId="urn:microsoft.com/office/officeart/2005/8/layout/hierarchy3"/>
    <dgm:cxn modelId="{4C575D9D-522E-48CB-B35B-F9CB47786C45}" type="presParOf" srcId="{D2D6EA7E-4971-414F-AF07-C900656CE229}" destId="{9E94FA0F-2CF4-4446-A051-072FC187BF92}" srcOrd="1" destOrd="0" presId="urn:microsoft.com/office/officeart/2005/8/layout/hierarchy3"/>
    <dgm:cxn modelId="{7E80F1C6-1205-4A87-AFE6-3CF6CF6C9275}" type="presParOf" srcId="{90700A52-C10A-4F83-8FE7-88C0750690BE}" destId="{9233B20D-A2E6-42F0-B0E2-800695633E7D}" srcOrd="1" destOrd="0" presId="urn:microsoft.com/office/officeart/2005/8/layout/hierarchy3"/>
    <dgm:cxn modelId="{8C13CD3B-5AC7-4BFE-8403-B69C1979A0AC}" type="presParOf" srcId="{9233B20D-A2E6-42F0-B0E2-800695633E7D}" destId="{76EDFC12-BC7A-4F25-BF34-3C5A98E403E0}" srcOrd="0" destOrd="0" presId="urn:microsoft.com/office/officeart/2005/8/layout/hierarchy3"/>
    <dgm:cxn modelId="{3400687E-DE1E-42A2-909F-CF0CF63A5390}" type="presParOf" srcId="{9233B20D-A2E6-42F0-B0E2-800695633E7D}" destId="{2E722A1E-21FD-4744-9C53-D12FC40F7549}" srcOrd="1" destOrd="0" presId="urn:microsoft.com/office/officeart/2005/8/layout/hierarchy3"/>
    <dgm:cxn modelId="{09B775DB-F639-40A5-80EE-565EC8A316CD}" type="presParOf" srcId="{9233B20D-A2E6-42F0-B0E2-800695633E7D}" destId="{AAE284E2-16B7-40E7-BEDF-33404E21CD9E}" srcOrd="2" destOrd="0" presId="urn:microsoft.com/office/officeart/2005/8/layout/hierarchy3"/>
    <dgm:cxn modelId="{C998B53F-3097-4046-8B26-90DD9B5A49A1}" type="presParOf" srcId="{9233B20D-A2E6-42F0-B0E2-800695633E7D}" destId="{7528A894-DCAA-4372-91C8-E2CFDD9F835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DD3B3-FE61-469E-9D0F-57E8E073B441}">
      <dsp:nvSpPr>
        <dsp:cNvPr id="0" name=""/>
        <dsp:cNvSpPr/>
      </dsp:nvSpPr>
      <dsp:spPr>
        <a:xfrm>
          <a:off x="628163" y="1048"/>
          <a:ext cx="1283387" cy="641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PONTOS FORTES</a:t>
          </a:r>
          <a:endParaRPr lang="pt-BR" sz="2000" kern="1200" dirty="0"/>
        </a:p>
      </dsp:txBody>
      <dsp:txXfrm>
        <a:off x="646958" y="19843"/>
        <a:ext cx="1245797" cy="604103"/>
      </dsp:txXfrm>
    </dsp:sp>
    <dsp:sp modelId="{2FAB6EEC-4CA2-4109-9DC4-1731A23DC5CB}">
      <dsp:nvSpPr>
        <dsp:cNvPr id="0" name=""/>
        <dsp:cNvSpPr/>
      </dsp:nvSpPr>
      <dsp:spPr>
        <a:xfrm>
          <a:off x="756502" y="642741"/>
          <a:ext cx="128338" cy="481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270"/>
              </a:lnTo>
              <a:lnTo>
                <a:pt x="128338" y="4812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91669-D31D-4E02-88BA-D5E751AA5B0C}">
      <dsp:nvSpPr>
        <dsp:cNvPr id="0" name=""/>
        <dsp:cNvSpPr/>
      </dsp:nvSpPr>
      <dsp:spPr>
        <a:xfrm>
          <a:off x="884840" y="803165"/>
          <a:ext cx="1606882" cy="64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25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PREÇO MENOR</a:t>
          </a:r>
          <a:r>
            <a:rPr lang="pt-BR" sz="1100" kern="1200" dirty="0" smtClean="0"/>
            <a:t>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 dirty="0" smtClean="0"/>
        </a:p>
      </dsp:txBody>
      <dsp:txXfrm>
        <a:off x="903635" y="821960"/>
        <a:ext cx="1569292" cy="604103"/>
      </dsp:txXfrm>
    </dsp:sp>
    <dsp:sp modelId="{120784A2-5E23-414C-92A7-77EE3F3C21EB}">
      <dsp:nvSpPr>
        <dsp:cNvPr id="0" name=""/>
        <dsp:cNvSpPr/>
      </dsp:nvSpPr>
      <dsp:spPr>
        <a:xfrm>
          <a:off x="756502" y="642741"/>
          <a:ext cx="128338" cy="1283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3387"/>
              </a:lnTo>
              <a:lnTo>
                <a:pt x="128338" y="12833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BAC1F9-E2D2-4B86-9EFA-7CF4B20E7184}">
      <dsp:nvSpPr>
        <dsp:cNvPr id="0" name=""/>
        <dsp:cNvSpPr/>
      </dsp:nvSpPr>
      <dsp:spPr>
        <a:xfrm>
          <a:off x="884840" y="1605282"/>
          <a:ext cx="1606882" cy="64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ATUAÇÃO MUNDIAL</a:t>
          </a:r>
          <a:endParaRPr lang="pt-BR" sz="1400" kern="1200" dirty="0"/>
        </a:p>
      </dsp:txBody>
      <dsp:txXfrm>
        <a:off x="903635" y="1624077"/>
        <a:ext cx="1569292" cy="604103"/>
      </dsp:txXfrm>
    </dsp:sp>
    <dsp:sp modelId="{11198E6B-CCC6-4076-939B-CDB5F452CF4F}">
      <dsp:nvSpPr>
        <dsp:cNvPr id="0" name=""/>
        <dsp:cNvSpPr/>
      </dsp:nvSpPr>
      <dsp:spPr>
        <a:xfrm>
          <a:off x="2555893" y="1048"/>
          <a:ext cx="1283387" cy="641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PONTOS FRACOS</a:t>
          </a:r>
          <a:endParaRPr lang="pt-BR" sz="2000" kern="1200" dirty="0"/>
        </a:p>
      </dsp:txBody>
      <dsp:txXfrm>
        <a:off x="2574688" y="19843"/>
        <a:ext cx="1245797" cy="604103"/>
      </dsp:txXfrm>
    </dsp:sp>
    <dsp:sp modelId="{1090E9C0-2360-42BD-96F4-1F0279E6A593}">
      <dsp:nvSpPr>
        <dsp:cNvPr id="0" name=""/>
        <dsp:cNvSpPr/>
      </dsp:nvSpPr>
      <dsp:spPr>
        <a:xfrm>
          <a:off x="2684231" y="642741"/>
          <a:ext cx="128338" cy="481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270"/>
              </a:lnTo>
              <a:lnTo>
                <a:pt x="128338" y="4812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FE05D-9119-41C0-B211-06B663B91417}">
      <dsp:nvSpPr>
        <dsp:cNvPr id="0" name=""/>
        <dsp:cNvSpPr/>
      </dsp:nvSpPr>
      <dsp:spPr>
        <a:xfrm>
          <a:off x="2812570" y="803165"/>
          <a:ext cx="1491521" cy="64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IMAGEM DO MERCADO.</a:t>
          </a:r>
          <a:endParaRPr lang="pt-BR" sz="1400" kern="1200" dirty="0"/>
        </a:p>
      </dsp:txBody>
      <dsp:txXfrm>
        <a:off x="2831365" y="821960"/>
        <a:ext cx="1453931" cy="604103"/>
      </dsp:txXfrm>
    </dsp:sp>
    <dsp:sp modelId="{36298E68-D669-4EA6-838C-724B147493BC}">
      <dsp:nvSpPr>
        <dsp:cNvPr id="0" name=""/>
        <dsp:cNvSpPr/>
      </dsp:nvSpPr>
      <dsp:spPr>
        <a:xfrm>
          <a:off x="2684231" y="642741"/>
          <a:ext cx="128338" cy="1283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3387"/>
              </a:lnTo>
              <a:lnTo>
                <a:pt x="128338" y="12833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59A25-C193-4BF4-A5E5-D742CAAB1DE1}">
      <dsp:nvSpPr>
        <dsp:cNvPr id="0" name=""/>
        <dsp:cNvSpPr/>
      </dsp:nvSpPr>
      <dsp:spPr>
        <a:xfrm>
          <a:off x="2812570" y="1605282"/>
          <a:ext cx="1956344" cy="641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DURABILIDADE DO PERFUME NA PELE.</a:t>
          </a:r>
          <a:endParaRPr lang="pt-BR" sz="1400" kern="1200" dirty="0"/>
        </a:p>
      </dsp:txBody>
      <dsp:txXfrm>
        <a:off x="2831365" y="1624077"/>
        <a:ext cx="1918754" cy="604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1979C-A891-4A9B-9C53-3A488BC7969B}">
      <dsp:nvSpPr>
        <dsp:cNvPr id="0" name=""/>
        <dsp:cNvSpPr/>
      </dsp:nvSpPr>
      <dsp:spPr>
        <a:xfrm>
          <a:off x="276" y="47474"/>
          <a:ext cx="1262461" cy="6312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PONTOS FORTES</a:t>
          </a:r>
          <a:endParaRPr lang="pt-BR" sz="2000" kern="1200" dirty="0"/>
        </a:p>
      </dsp:txBody>
      <dsp:txXfrm>
        <a:off x="18764" y="65962"/>
        <a:ext cx="1225485" cy="594254"/>
      </dsp:txXfrm>
    </dsp:sp>
    <dsp:sp modelId="{60F9F378-D486-46F4-B5CF-4BEB3D7C0501}">
      <dsp:nvSpPr>
        <dsp:cNvPr id="0" name=""/>
        <dsp:cNvSpPr/>
      </dsp:nvSpPr>
      <dsp:spPr>
        <a:xfrm>
          <a:off x="126522" y="678705"/>
          <a:ext cx="126246" cy="473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422"/>
              </a:lnTo>
              <a:lnTo>
                <a:pt x="126246" y="4734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710ED-2F9F-48EF-A514-917B526F6567}">
      <dsp:nvSpPr>
        <dsp:cNvPr id="0" name=""/>
        <dsp:cNvSpPr/>
      </dsp:nvSpPr>
      <dsp:spPr>
        <a:xfrm>
          <a:off x="252768" y="836512"/>
          <a:ext cx="1984730" cy="63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COSMÉTICOS DE ALTA QUALIDADE</a:t>
          </a:r>
          <a:endParaRPr lang="pt-BR" sz="1400" kern="1200" dirty="0"/>
        </a:p>
      </dsp:txBody>
      <dsp:txXfrm>
        <a:off x="271256" y="855000"/>
        <a:ext cx="1947754" cy="594254"/>
      </dsp:txXfrm>
    </dsp:sp>
    <dsp:sp modelId="{CBF48D19-0CBA-4E23-99D2-2D60D04DDBA5}">
      <dsp:nvSpPr>
        <dsp:cNvPr id="0" name=""/>
        <dsp:cNvSpPr/>
      </dsp:nvSpPr>
      <dsp:spPr>
        <a:xfrm>
          <a:off x="126522" y="678705"/>
          <a:ext cx="126246" cy="1262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2461"/>
              </a:lnTo>
              <a:lnTo>
                <a:pt x="126246" y="12624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53ECA-F25D-4667-AE6C-2CCABE2D56E6}">
      <dsp:nvSpPr>
        <dsp:cNvPr id="0" name=""/>
        <dsp:cNvSpPr/>
      </dsp:nvSpPr>
      <dsp:spPr>
        <a:xfrm>
          <a:off x="252768" y="1625550"/>
          <a:ext cx="1732237" cy="63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VENDAS DIRETAS</a:t>
          </a:r>
          <a:endParaRPr lang="pt-BR" sz="1400" kern="1200" dirty="0"/>
        </a:p>
      </dsp:txBody>
      <dsp:txXfrm>
        <a:off x="271256" y="1644038"/>
        <a:ext cx="1695261" cy="594254"/>
      </dsp:txXfrm>
    </dsp:sp>
    <dsp:sp modelId="{7AD170F7-629C-4152-A232-5473EA1AFFDA}">
      <dsp:nvSpPr>
        <dsp:cNvPr id="0" name=""/>
        <dsp:cNvSpPr/>
      </dsp:nvSpPr>
      <dsp:spPr>
        <a:xfrm>
          <a:off x="2300621" y="47474"/>
          <a:ext cx="1262461" cy="6312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PONTOS FRACOS</a:t>
          </a:r>
          <a:endParaRPr lang="pt-BR" sz="2000" kern="1200" dirty="0"/>
        </a:p>
      </dsp:txBody>
      <dsp:txXfrm>
        <a:off x="2319109" y="65962"/>
        <a:ext cx="1225485" cy="594254"/>
      </dsp:txXfrm>
    </dsp:sp>
    <dsp:sp modelId="{76EDFC12-BC7A-4F25-BF34-3C5A98E403E0}">
      <dsp:nvSpPr>
        <dsp:cNvPr id="0" name=""/>
        <dsp:cNvSpPr/>
      </dsp:nvSpPr>
      <dsp:spPr>
        <a:xfrm>
          <a:off x="2426868" y="678705"/>
          <a:ext cx="126246" cy="473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3422"/>
              </a:lnTo>
              <a:lnTo>
                <a:pt x="126246" y="4734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22A1E-21FD-4744-9C53-D12FC40F7549}">
      <dsp:nvSpPr>
        <dsp:cNvPr id="0" name=""/>
        <dsp:cNvSpPr/>
      </dsp:nvSpPr>
      <dsp:spPr>
        <a:xfrm>
          <a:off x="2553114" y="836512"/>
          <a:ext cx="1684021" cy="63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PRODUTO CARO</a:t>
          </a:r>
          <a:endParaRPr lang="pt-BR" sz="1400" kern="1200" dirty="0"/>
        </a:p>
      </dsp:txBody>
      <dsp:txXfrm>
        <a:off x="2571602" y="855000"/>
        <a:ext cx="1647045" cy="594254"/>
      </dsp:txXfrm>
    </dsp:sp>
    <dsp:sp modelId="{AAE284E2-16B7-40E7-BEDF-33404E21CD9E}">
      <dsp:nvSpPr>
        <dsp:cNvPr id="0" name=""/>
        <dsp:cNvSpPr/>
      </dsp:nvSpPr>
      <dsp:spPr>
        <a:xfrm>
          <a:off x="2426868" y="678705"/>
          <a:ext cx="126246" cy="1262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2461"/>
              </a:lnTo>
              <a:lnTo>
                <a:pt x="126246" y="12624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8A894-DCAA-4372-91C8-E2CFDD9F835C}">
      <dsp:nvSpPr>
        <dsp:cNvPr id="0" name=""/>
        <dsp:cNvSpPr/>
      </dsp:nvSpPr>
      <dsp:spPr>
        <a:xfrm>
          <a:off x="2553114" y="1625550"/>
          <a:ext cx="2225759" cy="63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DEPENDÊNCIA DO MERCADO BRASILERO</a:t>
          </a:r>
          <a:endParaRPr lang="pt-BR" sz="1400" kern="1200" dirty="0"/>
        </a:p>
      </dsp:txBody>
      <dsp:txXfrm>
        <a:off x="2571602" y="1644038"/>
        <a:ext cx="2188783" cy="594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38C-986E-4232-9807-AB6AF3B77D5C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818B5-E82E-4DCA-922D-87BD1F13D39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199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18B5-E82E-4DCA-922D-87BD1F13D39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1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818B5-E82E-4DCA-922D-87BD1F13D39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98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chemeClr val="bg1">
                <a:tint val="80000"/>
                <a:satMod val="250000"/>
              </a:schemeClr>
            </a:gs>
            <a:gs pos="100000">
              <a:srgbClr val="FDEDDF"/>
            </a:gs>
            <a:gs pos="100000">
              <a:srgbClr val="FDEDD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19E8E7C-C6D2-41E2-8AFD-4533C3807E49}" type="datetimeFigureOut">
              <a:rPr lang="pt-BR" smtClean="0"/>
              <a:t>25/02/2016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37E4439-B1B5-4CD1-AD86-499E2A00FAA2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jpe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g"/><Relationship Id="rId3" Type="http://schemas.microsoft.com/office/2007/relationships/hdphoto" Target="../media/hdphoto6.wdp"/><Relationship Id="rId7" Type="http://schemas.microsoft.com/office/2007/relationships/hdphoto" Target="../media/hdphoto7.wdp"/><Relationship Id="rId12" Type="http://schemas.openxmlformats.org/officeDocument/2006/relationships/image" Target="../media/image5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microsoft.com/office/2007/relationships/hdphoto" Target="../media/hdphoto8.wdp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.br/slide/1271960/" TargetMode="External"/><Relationship Id="rId2" Type="http://schemas.openxmlformats.org/officeDocument/2006/relationships/hyperlink" Target="http://pt.slideshare.net/camilabelintani/planejamento-4854663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quimica.com.br/pquimica/12448/cosm&#233;sticos-formula&#231;&#245;es-exigem-funcionalidade-deingredientes-natura-e-organicos/" TargetMode="External"/><Relationship Id="rId4" Type="http://schemas.openxmlformats.org/officeDocument/2006/relationships/hyperlink" Target="http://www.academia.edu/6876408/Estudo_de_Caso_Natura_S.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2000">
              <a:schemeClr val="bg1">
                <a:tint val="80000"/>
                <a:satMod val="250000"/>
              </a:schemeClr>
            </a:gs>
            <a:gs pos="100000">
              <a:schemeClr val="bg1"/>
            </a:gs>
            <a:gs pos="100000">
              <a:srgbClr val="FDEDD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ogo.empregos.com.br/102554_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1978"/>
            <a:ext cx="1728192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339752" y="3326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>
                <a:latin typeface="Arial Narrow" pitchFamily="34" charset="0"/>
                <a:cs typeface="Arial" pitchFamily="34" charset="0"/>
              </a:rPr>
              <a:t>ANGLOSCHOOL SÃO CARLOS</a:t>
            </a:r>
          </a:p>
          <a:p>
            <a:pPr algn="ctr"/>
            <a:r>
              <a:rPr lang="pt-BR" dirty="0">
                <a:latin typeface="Arial Narrow" pitchFamily="34" charset="0"/>
                <a:cs typeface="Arial" pitchFamily="34" charset="0"/>
              </a:rPr>
              <a:t>Curso Técnico em Administração</a:t>
            </a:r>
          </a:p>
          <a:p>
            <a:pPr algn="ctr"/>
            <a:r>
              <a:rPr lang="pt-BR" dirty="0">
                <a:latin typeface="Arial Narrow" pitchFamily="34" charset="0"/>
                <a:cs typeface="Arial" pitchFamily="34" charset="0"/>
              </a:rPr>
              <a:t>Módulo de Marketing</a:t>
            </a:r>
            <a:endParaRPr lang="pt-BR" dirty="0">
              <a:latin typeface="Arial Narrow" pitchFamily="34" charset="0"/>
            </a:endParaRPr>
          </a:p>
        </p:txBody>
      </p:sp>
      <p:pic>
        <p:nvPicPr>
          <p:cNvPr id="5" name="Picture 4" descr="http://cristianethiel.com.br/blog/wp-content/uploads/2014/12/marketing-de-conte%C3%BAdo-0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3456384" cy="230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-24621" y="3645005"/>
            <a:ext cx="9144000" cy="11033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dirty="0" smtClean="0">
                <a:solidFill>
                  <a:srgbClr val="FFFFFF"/>
                </a:solidFill>
                <a:latin typeface="Arial Narrow" pitchFamily="34" charset="0"/>
                <a:cs typeface="Arial" panose="020B0604020202020204" pitchFamily="34" charset="0"/>
              </a:rPr>
              <a:t>Projeto Experimental</a:t>
            </a:r>
          </a:p>
          <a:p>
            <a:pPr algn="ctr"/>
            <a:r>
              <a:rPr lang="pt-BR" sz="3200" dirty="0" smtClean="0">
                <a:solidFill>
                  <a:srgbClr val="FFFFFF"/>
                </a:solidFill>
                <a:latin typeface="Arial Narrow" pitchFamily="34" charset="0"/>
                <a:cs typeface="Arial" panose="020B0604020202020204" pitchFamily="34" charset="0"/>
              </a:rPr>
              <a:t>Plano de Marketing</a:t>
            </a:r>
            <a:endParaRPr lang="pt-BR" sz="3200" dirty="0">
              <a:solidFill>
                <a:srgbClr val="FFFFFF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9"/>
          <p:cNvSpPr txBox="1"/>
          <p:nvPr/>
        </p:nvSpPr>
        <p:spPr>
          <a:xfrm>
            <a:off x="179512" y="4780282"/>
            <a:ext cx="25202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latin typeface="Arial Narrow" pitchFamily="34" charset="0"/>
              </a:rPr>
              <a:t>Empresa:</a:t>
            </a:r>
          </a:p>
          <a:p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5940152" y="4992270"/>
            <a:ext cx="24289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Arial Narrow" pitchFamily="34" charset="0"/>
              </a:rPr>
              <a:t>Lilian Gomes</a:t>
            </a:r>
            <a:endParaRPr lang="pt-BR" b="1" dirty="0">
              <a:latin typeface="Arial Narrow" pitchFamily="34" charset="0"/>
            </a:endParaRPr>
          </a:p>
          <a:p>
            <a:r>
              <a:rPr lang="pt-BR" b="1" dirty="0" smtClean="0">
                <a:latin typeface="Arial Narrow" pitchFamily="34" charset="0"/>
              </a:rPr>
              <a:t>Tatiane </a:t>
            </a:r>
            <a:r>
              <a:rPr lang="pt-BR" b="1" dirty="0" err="1" smtClean="0">
                <a:latin typeface="Arial Narrow" pitchFamily="34" charset="0"/>
              </a:rPr>
              <a:t>Paloni</a:t>
            </a:r>
            <a:endParaRPr lang="pt-BR" b="1" dirty="0">
              <a:latin typeface="Arial Narrow" pitchFamily="34" charset="0"/>
            </a:endParaRPr>
          </a:p>
          <a:p>
            <a:r>
              <a:rPr lang="pt-BR" b="1" dirty="0" smtClean="0">
                <a:latin typeface="Arial Narrow" pitchFamily="34" charset="0"/>
              </a:rPr>
              <a:t>Juliana Bastos</a:t>
            </a:r>
            <a:endParaRPr lang="pt-BR" b="1" dirty="0">
              <a:latin typeface="Arial Narrow" pitchFamily="34" charset="0"/>
            </a:endParaRPr>
          </a:p>
          <a:p>
            <a:r>
              <a:rPr lang="pt-BR" b="1" dirty="0" smtClean="0">
                <a:latin typeface="Arial Narrow" pitchFamily="34" charset="0"/>
              </a:rPr>
              <a:t>Sara Souza</a:t>
            </a:r>
          </a:p>
          <a:p>
            <a:endParaRPr lang="pt-BR" b="1" dirty="0">
              <a:latin typeface="Arial Narrow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5153824"/>
            <a:ext cx="3528392" cy="159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4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22" y="1124744"/>
            <a:ext cx="4104456" cy="570075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0081" y="662300"/>
            <a:ext cx="881263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F47062"/>
                </a:solidFill>
              </a:rPr>
              <a:t> </a:t>
            </a:r>
            <a:r>
              <a:rPr lang="pt-BR" b="1" dirty="0" smtClean="0"/>
              <a:t>Definição do Público Alvo: </a:t>
            </a:r>
            <a:r>
              <a:rPr lang="pt-BR" dirty="0" smtClean="0"/>
              <a:t>Pessoas da classe A e C, que tem o</a:t>
            </a:r>
          </a:p>
          <a:p>
            <a:r>
              <a:rPr lang="pt-BR" dirty="0"/>
              <a:t> </a:t>
            </a:r>
            <a:r>
              <a:rPr lang="pt-BR" dirty="0" smtClean="0"/>
              <a:t>    hábito de fazer compras de cosméticos com uma frequência bem</a:t>
            </a:r>
          </a:p>
          <a:p>
            <a:r>
              <a:rPr lang="pt-BR" dirty="0" smtClean="0"/>
              <a:t>     razoável ( 2x ao mês).</a:t>
            </a:r>
          </a:p>
          <a:p>
            <a:r>
              <a:rPr lang="pt-BR" dirty="0"/>
              <a:t> </a:t>
            </a:r>
            <a:r>
              <a:rPr lang="pt-BR" dirty="0" smtClean="0"/>
              <a:t>    Ambos os sexos, que buscam variedade e renovação de beleza,   </a:t>
            </a:r>
          </a:p>
          <a:p>
            <a:r>
              <a:rPr lang="pt-BR" dirty="0"/>
              <a:t> </a:t>
            </a:r>
            <a:r>
              <a:rPr lang="pt-BR" dirty="0" smtClean="0"/>
              <a:t>    lhes proporcionando um grande alto-estima.       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47062"/>
                </a:solidFill>
              </a:rPr>
              <a:t> </a:t>
            </a:r>
            <a:r>
              <a:rPr lang="pt-BR" b="1" dirty="0" smtClean="0"/>
              <a:t>Missão: </a:t>
            </a:r>
            <a:r>
              <a:rPr lang="pt-BR" dirty="0" smtClean="0"/>
              <a:t>Criar e comercializar produtos e serviços que promovam o bem estar das pessoas, mantendo uma relação harmoniosa, agradável consigo mesmo e com o seu corpo.</a:t>
            </a:r>
          </a:p>
          <a:p>
            <a:r>
              <a:rPr lang="pt-BR" dirty="0"/>
              <a:t> </a:t>
            </a:r>
            <a:r>
              <a:rPr lang="pt-BR" dirty="0" smtClean="0"/>
              <a:t>    Permitir que as mulheres alcancem um sucesso ilimitado, motivadas pelos    </a:t>
            </a:r>
          </a:p>
          <a:p>
            <a:r>
              <a:rPr lang="pt-BR" dirty="0"/>
              <a:t> </a:t>
            </a:r>
            <a:r>
              <a:rPr lang="pt-BR" dirty="0" smtClean="0"/>
              <a:t>    sonhos e desejos de algo mais.</a:t>
            </a:r>
          </a:p>
          <a:p>
            <a:endParaRPr lang="pt-BR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47062"/>
                </a:solidFill>
              </a:rPr>
              <a:t> </a:t>
            </a:r>
            <a:r>
              <a:rPr lang="pt-BR" b="1" dirty="0" smtClean="0"/>
              <a:t>Visão: </a:t>
            </a:r>
            <a:r>
              <a:rPr lang="pt-BR" dirty="0" smtClean="0"/>
              <a:t>Buscar um melhor posicionamento e manter uma imagem de excelência. Já na venda direta, crescer de acordo com as aptidões, habilidades  e competência de cada consultor. Sempre tendo em mente que, o sucesso de todo e qualquer empreendimento depende, em muito, do esforço, garra e determinação na condução do negócio.</a:t>
            </a:r>
            <a:endParaRPr lang="pt-BR" dirty="0"/>
          </a:p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47062"/>
                </a:solidFill>
              </a:rPr>
              <a:t> </a:t>
            </a:r>
            <a:r>
              <a:rPr lang="pt-BR" dirty="0" smtClean="0">
                <a:solidFill>
                  <a:srgbClr val="F47062"/>
                </a:solidFill>
              </a:rPr>
              <a:t>  </a:t>
            </a:r>
            <a:r>
              <a:rPr lang="pt-BR" dirty="0">
                <a:solidFill>
                  <a:srgbClr val="F47062"/>
                </a:solidFill>
              </a:rPr>
              <a:t> </a:t>
            </a:r>
            <a:r>
              <a:rPr lang="pt-BR" b="1" dirty="0"/>
              <a:t>Valores: </a:t>
            </a:r>
            <a:r>
              <a:rPr lang="pt-BR" dirty="0"/>
              <a:t>Respeito aos colaboradores, clientes, fornecedores e aos princípios da empresa. Tendo ética, transparência e responsabilidade com o meio ambiente.</a:t>
            </a:r>
          </a:p>
          <a:p>
            <a:r>
              <a:rPr lang="pt-BR" b="1" dirty="0"/>
              <a:t>     </a:t>
            </a:r>
            <a:r>
              <a:rPr lang="pt-BR" dirty="0"/>
              <a:t>Comprometendo, inovação e melhoria continua.</a:t>
            </a:r>
            <a:endParaRPr lang="pt-BR" b="1" dirty="0"/>
          </a:p>
          <a:p>
            <a:endParaRPr lang="pt-BR" dirty="0">
              <a:solidFill>
                <a:srgbClr val="F4706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243408"/>
            <a:ext cx="53276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25" y="439613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4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0" y="980728"/>
            <a:ext cx="3960440" cy="587085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7504" y="-99392"/>
            <a:ext cx="921702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/>
          </a:p>
          <a:p>
            <a:endParaRPr lang="pt-BR" sz="2000" b="1" dirty="0" smtClean="0">
              <a:solidFill>
                <a:srgbClr val="F4706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F47062"/>
                </a:solidFill>
              </a:rPr>
              <a:t> </a:t>
            </a:r>
            <a:r>
              <a:rPr lang="pt-BR" sz="2000" b="1" dirty="0" smtClean="0"/>
              <a:t>Estrutura Organizacional: </a:t>
            </a:r>
            <a:endParaRPr lang="pt-BR" sz="2000" b="1" dirty="0">
              <a:solidFill>
                <a:srgbClr val="F47062"/>
              </a:solidFill>
            </a:endParaRPr>
          </a:p>
          <a:p>
            <a:endParaRPr lang="pt-BR" sz="2000" b="1" dirty="0" smtClean="0">
              <a:solidFill>
                <a:srgbClr val="F4706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400" dirty="0" smtClean="0"/>
              <a:t>01 unidade de funcionamento ( Shopping Iguatemi,  São Carlos)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    05 Sócias, 02 Fornecedores e 02 consultores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    Funcionamento todos os dias das 10:00 às 22:00</a:t>
            </a:r>
            <a:r>
              <a:rPr lang="pt-BR" sz="14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400" dirty="0" smtClean="0"/>
              <a:t>01 veículo para entregas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400" dirty="0" smtClean="0"/>
              <a:t> Área de atendimento e vendas, uma sala para treinamentos e cursos de maquiagem, escritório e estoque de produtos.</a:t>
            </a:r>
          </a:p>
          <a:p>
            <a:endParaRPr lang="pt-BR" sz="1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400" dirty="0"/>
              <a:t> </a:t>
            </a:r>
            <a:r>
              <a:rPr lang="pt-BR" sz="1400" dirty="0" smtClean="0"/>
              <a:t>Consultoras de prontidão.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400" dirty="0" smtClean="0"/>
              <a:t> 01 balcão expositor de cosméticos.</a:t>
            </a:r>
          </a:p>
          <a:p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  Prateleiras personalizadas.</a:t>
            </a:r>
          </a:p>
          <a:p>
            <a:endParaRPr lang="pt-BR" sz="2000" dirty="0"/>
          </a:p>
          <a:p>
            <a:pPr marL="457200" indent="-457200">
              <a:buAutoNum type="arabicPeriod" startAt="5"/>
            </a:pPr>
            <a:endParaRPr lang="pt-BR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30" y="-219540"/>
            <a:ext cx="53276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4995" y="4797152"/>
            <a:ext cx="91450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F47062"/>
                </a:solidFill>
              </a:rPr>
              <a:t>  </a:t>
            </a:r>
            <a:r>
              <a:rPr lang="pt-BR" b="1" dirty="0" smtClean="0"/>
              <a:t>VENDA DIRETA</a:t>
            </a:r>
          </a:p>
          <a:p>
            <a:endParaRPr lang="pt-BR" sz="1400" dirty="0">
              <a:solidFill>
                <a:srgbClr val="F4706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05 catálogos por pessoa</a:t>
            </a:r>
          </a:p>
          <a:p>
            <a:endParaRPr lang="pt-B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Material de apoio</a:t>
            </a:r>
          </a:p>
          <a:p>
            <a:endParaRPr lang="pt-B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Guias de consultoras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234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36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8680" y="620688"/>
            <a:ext cx="8957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F47062"/>
                </a:solidFill>
              </a:rPr>
              <a:t> </a:t>
            </a:r>
            <a:r>
              <a:rPr lang="pt-BR" sz="3600" dirty="0" smtClean="0">
                <a:solidFill>
                  <a:srgbClr val="F47062"/>
                </a:solidFill>
              </a:rPr>
              <a:t> </a:t>
            </a:r>
            <a:r>
              <a:rPr lang="pt-BR" sz="3600" b="1" dirty="0"/>
              <a:t>Mix de Produtos</a:t>
            </a:r>
          </a:p>
          <a:p>
            <a:endParaRPr lang="pt-BR" sz="3600" b="1" dirty="0">
              <a:solidFill>
                <a:srgbClr val="F47062"/>
              </a:solidFill>
            </a:endParaRPr>
          </a:p>
          <a:p>
            <a:endParaRPr lang="pt-BR" dirty="0">
              <a:solidFill>
                <a:srgbClr val="F47062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73" y="1069028"/>
            <a:ext cx="2465023" cy="1694488"/>
          </a:xfrm>
          <a:prstGeom prst="rect">
            <a:avLst/>
          </a:prstGeom>
          <a:effectLst/>
        </p:spPr>
      </p:pic>
      <p:sp>
        <p:nvSpPr>
          <p:cNvPr id="5" name="CaixaDeTexto 4"/>
          <p:cNvSpPr txBox="1"/>
          <p:nvPr/>
        </p:nvSpPr>
        <p:spPr>
          <a:xfrm>
            <a:off x="0" y="1223775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Maquiagens </a:t>
            </a:r>
          </a:p>
          <a:p>
            <a:r>
              <a:rPr lang="pt-BR" sz="2800" dirty="0" smtClean="0"/>
              <a:t>Variedades em maquiagem da marca Divas e importados.</a:t>
            </a:r>
            <a:endParaRPr lang="pt-BR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6"/>
          <a:stretch/>
        </p:blipFill>
        <p:spPr>
          <a:xfrm>
            <a:off x="4763340" y="2763516"/>
            <a:ext cx="2920440" cy="184517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8680" y="3186180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Batons Diversos</a:t>
            </a:r>
          </a:p>
          <a:p>
            <a:r>
              <a:rPr lang="pt-BR" sz="2800" dirty="0" smtClean="0"/>
              <a:t>Cores variadas, </a:t>
            </a:r>
            <a:r>
              <a:rPr lang="pt-BR" sz="2800" dirty="0" err="1" smtClean="0"/>
              <a:t>sintilantes</a:t>
            </a:r>
            <a:r>
              <a:rPr lang="pt-BR" sz="2800" dirty="0" smtClean="0"/>
              <a:t> e </a:t>
            </a:r>
            <a:r>
              <a:rPr lang="pt-BR" sz="2800" dirty="0" err="1" smtClean="0"/>
              <a:t>mattes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40" y="4725144"/>
            <a:ext cx="3114404" cy="213285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7503" y="5013176"/>
            <a:ext cx="6116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Perfumes</a:t>
            </a:r>
          </a:p>
          <a:p>
            <a:r>
              <a:rPr lang="pt-BR" sz="2800" dirty="0" smtClean="0"/>
              <a:t>Femininos e Masculinos, sendo maior parte da marca divas e alguns importados importados.</a:t>
            </a:r>
            <a:endParaRPr lang="pt-B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171400"/>
            <a:ext cx="53276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69" y="402749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9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87" y="1052736"/>
            <a:ext cx="1978038" cy="157704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67950" y="746391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Todos os tipos de pincéis</a:t>
            </a:r>
          </a:p>
          <a:p>
            <a:r>
              <a:rPr lang="pt-BR" sz="2400" dirty="0" smtClean="0"/>
              <a:t>Jogo de pincéis completos individuais da marca divas. Pincéis para pó, blush, base entre outros.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783778"/>
            <a:ext cx="2208246" cy="16561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7950" y="2827040"/>
            <a:ext cx="6276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Tratamento Capilar</a:t>
            </a:r>
          </a:p>
          <a:p>
            <a:r>
              <a:rPr lang="pt-BR" sz="2400" dirty="0" smtClean="0"/>
              <a:t>Produtos divas e importados.</a:t>
            </a:r>
          </a:p>
          <a:p>
            <a:r>
              <a:rPr lang="pt-BR" sz="2400" dirty="0" smtClean="0"/>
              <a:t>Tratamentos de selantes, alisamentos, cabelos afros e outros.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8" y="4581128"/>
            <a:ext cx="2915816" cy="218686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26182" y="4869160"/>
            <a:ext cx="4777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Shampoo e Condicionador</a:t>
            </a:r>
          </a:p>
          <a:p>
            <a:r>
              <a:rPr lang="pt-BR" sz="2400" dirty="0" smtClean="0"/>
              <a:t>Da linha divas, para todos os tipos de cabelos.</a:t>
            </a:r>
            <a:endParaRPr lang="pt-B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171400"/>
            <a:ext cx="53276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04664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9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80" y="620688"/>
            <a:ext cx="1714132" cy="126203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2872" y="480187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Higiene Pessoal e Hidratante Corporal</a:t>
            </a:r>
          </a:p>
          <a:p>
            <a:r>
              <a:rPr lang="pt-BR" sz="2000" dirty="0" smtClean="0"/>
              <a:t>Uma grande variação entre produtos divas e importados. 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074799"/>
            <a:ext cx="1984566" cy="14884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52872" y="1993565"/>
            <a:ext cx="6938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Tratamentos Anti-Idade de pele Feminino</a:t>
            </a:r>
            <a:r>
              <a:rPr lang="pt-BR" sz="2000" dirty="0" smtClean="0"/>
              <a:t> </a:t>
            </a:r>
          </a:p>
          <a:p>
            <a:r>
              <a:rPr lang="pt-BR" sz="2000" dirty="0" smtClean="0"/>
              <a:t>Produtos de linha própria (Divas).</a:t>
            </a:r>
          </a:p>
          <a:p>
            <a:r>
              <a:rPr lang="pt-BR" sz="2000" dirty="0" smtClean="0"/>
              <a:t>Tratamentos de linha de expressão, manchas, </a:t>
            </a:r>
            <a:r>
              <a:rPr lang="pt-BR" sz="2000" dirty="0" err="1" smtClean="0"/>
              <a:t>pilling</a:t>
            </a:r>
            <a:r>
              <a:rPr lang="pt-BR" sz="2000" dirty="0" smtClean="0"/>
              <a:t> e outros.</a:t>
            </a:r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39" y="3825044"/>
            <a:ext cx="2052662" cy="135885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52872" y="3533948"/>
            <a:ext cx="7227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Tratamento Anti-Idade de pele Masculino</a:t>
            </a:r>
          </a:p>
          <a:p>
            <a:r>
              <a:rPr lang="pt-BR" sz="2000" dirty="0" smtClean="0"/>
              <a:t>Sendo da linha Divas.</a:t>
            </a:r>
          </a:p>
          <a:p>
            <a:r>
              <a:rPr lang="pt-BR" sz="2000" dirty="0" smtClean="0"/>
              <a:t>Tratamentos de linhas de expressão, rugas, oleosidade e outros.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54" y="5364299"/>
            <a:ext cx="2267743" cy="134011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52872" y="5157192"/>
            <a:ext cx="62847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Tratamento de pele Jovem</a:t>
            </a:r>
          </a:p>
          <a:p>
            <a:r>
              <a:rPr lang="pt-BR" sz="2000" dirty="0" smtClean="0"/>
              <a:t>Todos da linha Divas.</a:t>
            </a:r>
          </a:p>
          <a:p>
            <a:r>
              <a:rPr lang="pt-BR" sz="2000" dirty="0" smtClean="0"/>
              <a:t>Tratamentos de oleosidade, espinhas,</a:t>
            </a:r>
          </a:p>
          <a:p>
            <a:r>
              <a:rPr lang="pt-BR" sz="2000" dirty="0" smtClean="0"/>
              <a:t>Pele seca entre outros.</a:t>
            </a:r>
            <a:endParaRPr lang="pt-BR" sz="2000" dirty="0"/>
          </a:p>
          <a:p>
            <a:endParaRPr lang="pt-B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56088"/>
            <a:ext cx="53276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38" y="357235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36" y="980728"/>
            <a:ext cx="4176464" cy="587727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63623" y="456343"/>
            <a:ext cx="8964488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3200" dirty="0" smtClean="0">
                <a:solidFill>
                  <a:srgbClr val="F47062"/>
                </a:solidFill>
              </a:rPr>
              <a:t>  </a:t>
            </a:r>
            <a:r>
              <a:rPr lang="pt-BR" sz="3200" b="1" dirty="0" smtClean="0"/>
              <a:t>Análise SWOT</a:t>
            </a:r>
          </a:p>
          <a:p>
            <a:endParaRPr lang="pt-BR" sz="3200" b="1" dirty="0" smtClean="0">
              <a:solidFill>
                <a:srgbClr val="F47062"/>
              </a:solidFill>
            </a:endParaRPr>
          </a:p>
          <a:p>
            <a:r>
              <a:rPr lang="pt-BR" sz="2400" b="1" dirty="0" smtClean="0"/>
              <a:t>         Pontos Fortes                         Pontos Fracos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Diversidade de Público Alvo</a:t>
            </a:r>
          </a:p>
          <a:p>
            <a:endParaRPr lang="pt-B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Consultoria Diferenciada</a:t>
            </a:r>
          </a:p>
          <a:p>
            <a:r>
              <a:rPr lang="pt-BR" dirty="0" smtClean="0"/>
              <a:t>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Ponto Estratégico </a:t>
            </a:r>
          </a:p>
          <a:p>
            <a:r>
              <a:rPr lang="pt-BR" dirty="0" smtClean="0"/>
              <a:t>   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Venda Porta-a-Porta</a:t>
            </a:r>
          </a:p>
          <a:p>
            <a:endParaRPr lang="pt-B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Entrega à Domicílio  </a:t>
            </a:r>
          </a:p>
          <a:p>
            <a:r>
              <a:rPr lang="pt-BR" dirty="0" smtClean="0"/>
              <a:t>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Cursos de Maquiagem</a:t>
            </a:r>
          </a:p>
          <a:p>
            <a:endParaRPr lang="pt-B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Produtos de Alta Qualidade</a:t>
            </a:r>
          </a:p>
          <a:p>
            <a:endParaRPr lang="pt-B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Preço Acessível ao Público</a:t>
            </a:r>
          </a:p>
          <a:p>
            <a:endParaRPr lang="pt-B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/>
              <a:t>Treinamento e apoio para Consultoras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18" y="-171400"/>
            <a:ext cx="53276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788024" y="213285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Alta concorrência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Investimento limitado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Empresa entrante no mercado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Pouco investimentos em mídias</a:t>
            </a:r>
            <a:endParaRPr lang="pt-B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57" y="402028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5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42" y="980728"/>
            <a:ext cx="4536503" cy="585448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61932" y="548680"/>
            <a:ext cx="8802555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rgbClr val="F47062"/>
                </a:solidFill>
              </a:rPr>
              <a:t> </a:t>
            </a:r>
            <a:r>
              <a:rPr lang="pt-BR" sz="2800" b="1" dirty="0" smtClean="0"/>
              <a:t>Oportunidades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>
              <a:solidFill>
                <a:srgbClr val="F4706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/>
              <a:t>O Brasil representa o 3º país em maior venda de cosméticos.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/>
              <a:t>O setor de beleza está entre os 10 principais que mais crescem no mundo.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/>
              <a:t>Vem atingindo todos os públicos, não só feminino.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/>
              <a:t>O mercado porta-a-porta vem abrangendo o mundo todo.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/>
              <a:t>Crescimento na procura profissional.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/>
              <a:t>Tem se tornado um hábito na vida diária, elas estão cada vez mais dependentes.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/>
              <a:t>Oportunidade de aumento na renda (renda extra).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 Opção de estilo de vida. A procura tem sido grande em se tornar uma consultora de cosméticos, pela fácil adaptação ao seu cotidiano.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r>
              <a:rPr lang="pt-BR" sz="2400" dirty="0" smtClean="0"/>
              <a:t> </a:t>
            </a:r>
            <a:endParaRPr lang="pt-B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71400"/>
            <a:ext cx="53276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688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3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35" y="1124744"/>
            <a:ext cx="4176465" cy="573325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7504" y="507357"/>
            <a:ext cx="842493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rgbClr val="F47062"/>
                </a:solidFill>
              </a:rPr>
              <a:t>  </a:t>
            </a:r>
            <a:r>
              <a:rPr lang="pt-BR" sz="2800" b="1" dirty="0" smtClean="0"/>
              <a:t>Ameaças</a:t>
            </a:r>
          </a:p>
          <a:p>
            <a:endParaRPr lang="pt-B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Grande quantidade de concorrentes diretos e indiretos.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Aumento de impostos.</a:t>
            </a:r>
          </a:p>
          <a:p>
            <a:pPr marL="457200" indent="-457200">
              <a:buFont typeface="+mj-lt"/>
              <a:buAutoNum type="arabicPeriod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Imagem no mercado ( mercado entrante).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Aumento da inflação</a:t>
            </a:r>
            <a:r>
              <a:rPr lang="pt-BR" sz="2400" dirty="0"/>
              <a:t> </a:t>
            </a:r>
            <a:r>
              <a:rPr lang="pt-BR" sz="2400" dirty="0" smtClean="0"/>
              <a:t>( mudança de preço no exterior).</a:t>
            </a:r>
          </a:p>
          <a:p>
            <a:pPr marL="457200" indent="-457200">
              <a:buFont typeface="+mj-lt"/>
              <a:buAutoNum type="arabicPeriod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Problemas com fornecedores, com prazos e entregas.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Mudanças de clima, pois há uma grande dependência de essências de flores e plantas para fazer os perfumes.</a:t>
            </a:r>
          </a:p>
          <a:p>
            <a:endParaRPr lang="pt-BR" sz="2400" dirty="0"/>
          </a:p>
          <a:p>
            <a:endParaRPr lang="pt-BR" sz="2400" dirty="0" smtClean="0"/>
          </a:p>
          <a:p>
            <a:pPr marL="457200" indent="-457200">
              <a:buFont typeface="+mj-lt"/>
              <a:buAutoNum type="arabicPeriod"/>
            </a:pPr>
            <a:endParaRPr lang="pt-BR" sz="2400" dirty="0"/>
          </a:p>
          <a:p>
            <a:pPr marL="457200" indent="-457200">
              <a:buFont typeface="+mj-lt"/>
              <a:buAutoNum type="arabicPeriod"/>
            </a:pPr>
            <a:endParaRPr lang="pt-BR" sz="2400" dirty="0" smtClean="0"/>
          </a:p>
          <a:p>
            <a:pPr marL="457200" indent="-457200">
              <a:buFont typeface="+mj-lt"/>
              <a:buAutoNum type="arabicPeriod"/>
            </a:pPr>
            <a:endParaRPr lang="pt-BR" sz="2400" dirty="0"/>
          </a:p>
          <a:p>
            <a:pPr marL="457200" indent="-457200">
              <a:buFont typeface="+mj-lt"/>
              <a:buAutoNum type="arabicPeriod"/>
            </a:pPr>
            <a:endParaRPr lang="pt-BR" sz="2400" dirty="0" smtClean="0"/>
          </a:p>
          <a:p>
            <a:endParaRPr lang="pt-BR" sz="2800" dirty="0"/>
          </a:p>
          <a:p>
            <a:endParaRPr lang="pt-BR" sz="2800" dirty="0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1835696" y="-9939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Planejamento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67" y="420182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6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14"/>
          <a:stretch/>
        </p:blipFill>
        <p:spPr>
          <a:xfrm>
            <a:off x="0" y="10074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18596" y="692696"/>
            <a:ext cx="7306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Identidade Visual</a:t>
            </a:r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42" y="1268760"/>
            <a:ext cx="4470959" cy="558127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-4662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IDENTIDADE VISUAL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2823" y="404664"/>
            <a:ext cx="897835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47062"/>
                </a:solidFill>
              </a:rPr>
              <a:t> </a:t>
            </a:r>
            <a:r>
              <a:rPr lang="pt-BR" sz="2400" b="1" dirty="0" smtClean="0"/>
              <a:t>Defesa do nome: </a:t>
            </a:r>
            <a:r>
              <a:rPr lang="pt-BR" sz="2400" dirty="0" smtClean="0"/>
              <a:t>DIVAS</a:t>
            </a:r>
          </a:p>
          <a:p>
            <a:r>
              <a:rPr lang="pt-BR" sz="2400" dirty="0">
                <a:solidFill>
                  <a:srgbClr val="F47062"/>
                </a:solidFill>
              </a:rPr>
              <a:t> </a:t>
            </a:r>
            <a:r>
              <a:rPr lang="pt-BR" sz="2400" dirty="0" smtClean="0">
                <a:solidFill>
                  <a:srgbClr val="F47062"/>
                </a:solidFill>
              </a:rPr>
              <a:t>     </a:t>
            </a:r>
          </a:p>
          <a:p>
            <a:r>
              <a:rPr lang="pt-BR" sz="2400" dirty="0">
                <a:solidFill>
                  <a:srgbClr val="F47062"/>
                </a:solidFill>
              </a:rPr>
              <a:t> </a:t>
            </a:r>
            <a:r>
              <a:rPr lang="pt-BR" sz="2400" dirty="0" smtClean="0">
                <a:solidFill>
                  <a:srgbClr val="F47062"/>
                </a:solidFill>
              </a:rPr>
              <a:t>      </a:t>
            </a:r>
            <a:r>
              <a:rPr lang="pt-BR" sz="2400" dirty="0" smtClean="0"/>
              <a:t>O nome DIVAS, refere-se a paixão das mulheres por cosméticos, beleza e inovação. Mulheres em busca de um momento único, que possa trazer a satisfação, bem estar e mudança, na qual todos identifiquem. Uma mulher da qual fazem dela sua musa inspiradora.</a:t>
            </a:r>
          </a:p>
          <a:p>
            <a:endParaRPr lang="pt-B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47062"/>
                </a:solidFill>
              </a:rPr>
              <a:t> </a:t>
            </a:r>
            <a:r>
              <a:rPr lang="pt-BR" sz="2400" b="1" dirty="0" smtClean="0"/>
              <a:t>Posicionamento</a:t>
            </a:r>
          </a:p>
          <a:p>
            <a:endParaRPr lang="pt-BR" sz="2400" dirty="0" smtClean="0">
              <a:solidFill>
                <a:srgbClr val="F47062"/>
              </a:solidFill>
            </a:endParaRPr>
          </a:p>
          <a:p>
            <a:r>
              <a:rPr lang="pt-BR" sz="2400" dirty="0">
                <a:solidFill>
                  <a:srgbClr val="F47062"/>
                </a:solidFill>
              </a:rPr>
              <a:t> </a:t>
            </a:r>
            <a:r>
              <a:rPr lang="pt-BR" sz="2400" dirty="0" smtClean="0">
                <a:solidFill>
                  <a:srgbClr val="F47062"/>
                </a:solidFill>
              </a:rPr>
              <a:t>      </a:t>
            </a:r>
            <a:r>
              <a:rPr lang="pt-BR" sz="2400" dirty="0" smtClean="0"/>
              <a:t>Uma empresa séria e responsável, com grande variedades de cosméticos da marca DIVAS e internacionais, com preços acessíveis.</a:t>
            </a:r>
          </a:p>
          <a:p>
            <a:r>
              <a:rPr lang="pt-BR" sz="2400" dirty="0">
                <a:solidFill>
                  <a:srgbClr val="F47062"/>
                </a:solidFill>
              </a:rPr>
              <a:t> </a:t>
            </a:r>
            <a:r>
              <a:rPr lang="pt-BR" sz="2400" dirty="0" smtClean="0">
                <a:solidFill>
                  <a:srgbClr val="F47062"/>
                </a:solidFill>
              </a:rPr>
              <a:t>      </a:t>
            </a:r>
            <a:r>
              <a:rPr lang="pt-BR" sz="2400" dirty="0" smtClean="0"/>
              <a:t>Comprometimento em um ambiente agradável e total sinceridade com os clientes, lhes proporcionando uma alto estima mostrando a beleza que há em si.</a:t>
            </a:r>
          </a:p>
          <a:p>
            <a:endParaRPr lang="pt-BR" sz="1600" dirty="0"/>
          </a:p>
          <a:p>
            <a:endParaRPr lang="pt-BR" sz="1600" dirty="0"/>
          </a:p>
          <a:p>
            <a:endParaRPr lang="pt-BR" sz="1600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54939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529"/>
            <a:ext cx="9144000" cy="37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b="8504"/>
          <a:stretch/>
        </p:blipFill>
        <p:spPr bwMode="auto">
          <a:xfrm>
            <a:off x="3846854" y="764704"/>
            <a:ext cx="529714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79512" y="1412776"/>
            <a:ext cx="828092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F47062"/>
                </a:solidFill>
              </a:rPr>
              <a:t> </a:t>
            </a:r>
            <a:r>
              <a:rPr lang="pt-BR" sz="2800" b="1" dirty="0"/>
              <a:t>Defesa do </a:t>
            </a:r>
            <a:r>
              <a:rPr lang="pt-BR" sz="2800" b="1" dirty="0" smtClean="0"/>
              <a:t>logotipo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800" b="1" dirty="0" smtClean="0"/>
          </a:p>
          <a:p>
            <a:pPr algn="just"/>
            <a:endParaRPr lang="pt-BR" sz="2800" b="1" dirty="0">
              <a:solidFill>
                <a:srgbClr val="F47062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800" b="1" dirty="0">
              <a:solidFill>
                <a:srgbClr val="F47062"/>
              </a:solidFill>
            </a:endParaRPr>
          </a:p>
          <a:p>
            <a:pPr algn="just"/>
            <a:endParaRPr lang="pt-BR" dirty="0"/>
          </a:p>
          <a:p>
            <a:pPr algn="just"/>
            <a:r>
              <a:rPr lang="pt-BR" sz="2000" dirty="0"/>
              <a:t>    </a:t>
            </a:r>
            <a:r>
              <a:rPr lang="pt-BR" sz="2000" dirty="0" smtClean="0"/>
              <a:t> </a:t>
            </a:r>
            <a:r>
              <a:rPr lang="pt-BR" sz="2000" dirty="0"/>
              <a:t>O rosto no nome </a:t>
            </a:r>
            <a:r>
              <a:rPr lang="pt-BR" sz="2000" dirty="0" smtClean="0"/>
              <a:t>detalha em </a:t>
            </a:r>
            <a:r>
              <a:rPr lang="pt-BR" sz="2000" dirty="0"/>
              <a:t>seu </a:t>
            </a:r>
            <a:r>
              <a:rPr lang="pt-BR" sz="2000" dirty="0" smtClean="0"/>
              <a:t>contorno de </a:t>
            </a:r>
            <a:r>
              <a:rPr lang="pt-BR" sz="2000" dirty="0"/>
              <a:t>flores </a:t>
            </a:r>
            <a:r>
              <a:rPr lang="pt-BR" sz="2000" dirty="0" smtClean="0"/>
              <a:t>o </a:t>
            </a:r>
            <a:r>
              <a:rPr lang="pt-BR" sz="2000" dirty="0"/>
              <a:t>de </a:t>
            </a:r>
            <a:r>
              <a:rPr lang="pt-BR" sz="2000" dirty="0" smtClean="0"/>
              <a:t>uma mulher </a:t>
            </a:r>
            <a:r>
              <a:rPr lang="pt-BR" sz="2000" dirty="0"/>
              <a:t>(uma Deusa</a:t>
            </a:r>
            <a:r>
              <a:rPr lang="pt-BR" sz="2000" dirty="0" smtClean="0"/>
              <a:t>), comparando a </a:t>
            </a:r>
            <a:r>
              <a:rPr lang="pt-BR" sz="2000" dirty="0"/>
              <a:t>delicadeza e </a:t>
            </a:r>
            <a:r>
              <a:rPr lang="pt-BR" sz="2000" dirty="0" smtClean="0"/>
              <a:t>a força </a:t>
            </a:r>
            <a:r>
              <a:rPr lang="pt-BR" sz="2000" dirty="0"/>
              <a:t>de </a:t>
            </a:r>
            <a:r>
              <a:rPr lang="pt-BR" sz="2000" dirty="0" smtClean="0"/>
              <a:t>uma mulher com as flores. As </a:t>
            </a:r>
            <a:r>
              <a:rPr lang="pt-BR" sz="2000" dirty="0"/>
              <a:t>borboletas são comparadas </a:t>
            </a:r>
            <a:r>
              <a:rPr lang="pt-BR" sz="2000" dirty="0" smtClean="0"/>
              <a:t>com </a:t>
            </a:r>
            <a:r>
              <a:rPr lang="pt-BR" sz="2000" dirty="0"/>
              <a:t>a </a:t>
            </a:r>
            <a:r>
              <a:rPr lang="pt-BR" sz="2000" dirty="0" smtClean="0"/>
              <a:t>teoria do caos (em </a:t>
            </a:r>
            <a:r>
              <a:rPr lang="pt-BR" sz="2000" dirty="0"/>
              <a:t>uma pequena mudança no início de um </a:t>
            </a:r>
            <a:r>
              <a:rPr lang="pt-BR" sz="2000" dirty="0" smtClean="0"/>
              <a:t>evento qualquer</a:t>
            </a:r>
            <a:r>
              <a:rPr lang="pt-BR" sz="2000" dirty="0"/>
              <a:t>, pode trazer </a:t>
            </a:r>
            <a:r>
              <a:rPr lang="pt-BR" sz="2000" dirty="0" smtClean="0"/>
              <a:t>consequências </a:t>
            </a:r>
            <a:r>
              <a:rPr lang="pt-BR" sz="2000" dirty="0"/>
              <a:t>enormes e absolutamente desconhecidas para o futuro, era como  se o bater das asas de uma borboleta no </a:t>
            </a:r>
            <a:r>
              <a:rPr lang="pt-BR" sz="2000" dirty="0" smtClean="0"/>
              <a:t>Brasil causasse, tempos </a:t>
            </a:r>
            <a:r>
              <a:rPr lang="pt-BR" sz="2000" dirty="0"/>
              <a:t>depois, um tornado no Texas</a:t>
            </a:r>
            <a:r>
              <a:rPr lang="pt-BR" sz="2000" dirty="0" smtClean="0"/>
              <a:t>).Pois </a:t>
            </a:r>
            <a:r>
              <a:rPr lang="pt-BR" sz="2000" dirty="0"/>
              <a:t>uma DIVA por onde ela </a:t>
            </a:r>
            <a:r>
              <a:rPr lang="pt-BR" sz="2000" dirty="0" smtClean="0"/>
              <a:t>passa </a:t>
            </a:r>
            <a:r>
              <a:rPr lang="pt-BR" sz="2000" dirty="0"/>
              <a:t>causa mudanças, e pequenos detalhes são o suficiente para fazer a diferença, como o simples voo de uma borboleta.</a:t>
            </a:r>
          </a:p>
        </p:txBody>
      </p:sp>
      <p:sp>
        <p:nvSpPr>
          <p:cNvPr id="3" name="Retângulo 2"/>
          <p:cNvSpPr/>
          <p:nvPr/>
        </p:nvSpPr>
        <p:spPr>
          <a:xfrm>
            <a:off x="2627783" y="-99392"/>
            <a:ext cx="3507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IDENTIDADE VISUAL</a:t>
            </a:r>
          </a:p>
        </p:txBody>
      </p:sp>
    </p:spTree>
    <p:extLst>
      <p:ext uri="{BB962C8B-B14F-4D97-AF65-F5344CB8AC3E}">
        <p14:creationId xmlns:p14="http://schemas.microsoft.com/office/powerpoint/2010/main" val="339096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7504" y="62076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47062"/>
                </a:solidFill>
              </a:rPr>
              <a:t> </a:t>
            </a:r>
            <a:r>
              <a:rPr lang="pt-BR" sz="2400" b="1" dirty="0" smtClean="0"/>
              <a:t>Padronização das cores</a:t>
            </a:r>
          </a:p>
          <a:p>
            <a:endParaRPr lang="pt-BR" sz="2400" b="1" dirty="0">
              <a:solidFill>
                <a:srgbClr val="F47062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251520" y="1196827"/>
            <a:ext cx="1152128" cy="1152128"/>
          </a:xfrm>
          <a:prstGeom prst="ellipse">
            <a:avLst/>
          </a:prstGeom>
          <a:solidFill>
            <a:srgbClr val="39512D"/>
          </a:solidFill>
          <a:ln>
            <a:solidFill>
              <a:srgbClr val="395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251520" y="4005064"/>
            <a:ext cx="1152128" cy="1152128"/>
          </a:xfrm>
          <a:prstGeom prst="ellipse">
            <a:avLst/>
          </a:prstGeom>
          <a:solidFill>
            <a:srgbClr val="F8A40C"/>
          </a:solidFill>
          <a:ln>
            <a:solidFill>
              <a:srgbClr val="F8A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251520" y="2603443"/>
            <a:ext cx="1152128" cy="1152128"/>
          </a:xfrm>
          <a:prstGeom prst="ellipse">
            <a:avLst/>
          </a:prstGeom>
          <a:solidFill>
            <a:srgbClr val="F47062"/>
          </a:solidFill>
          <a:ln>
            <a:solidFill>
              <a:srgbClr val="F47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323528" y="5445224"/>
            <a:ext cx="1152128" cy="115212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707904" y="4221088"/>
            <a:ext cx="5354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 cor amarela significa luz, calor, descontração, otimismo e </a:t>
            </a:r>
            <a:r>
              <a:rPr lang="pt-BR" sz="1400" dirty="0" smtClean="0"/>
              <a:t>alegria. Simboliza</a:t>
            </a:r>
            <a:r>
              <a:rPr lang="pt-BR" sz="1400" dirty="0"/>
              <a:t> o sol, o verão, a prosperidade e </a:t>
            </a:r>
            <a:r>
              <a:rPr lang="pt-BR" sz="1400" dirty="0" smtClean="0"/>
              <a:t>a felicidade</a:t>
            </a:r>
            <a:r>
              <a:rPr lang="pt-BR" sz="1400" dirty="0"/>
              <a:t>. </a:t>
            </a:r>
            <a:endParaRPr lang="pt-BR" sz="1400" dirty="0" smtClean="0"/>
          </a:p>
          <a:p>
            <a:r>
              <a:rPr lang="pt-BR" sz="1400" dirty="0" smtClean="0"/>
              <a:t>É </a:t>
            </a:r>
            <a:r>
              <a:rPr lang="pt-BR" sz="1400" dirty="0"/>
              <a:t>uma cor inspiradora e que desperta a criatividade. Estimula as atividades mentais e o raciocínio</a:t>
            </a:r>
            <a:r>
              <a:rPr lang="pt-BR" sz="1400" dirty="0" smtClean="0"/>
              <a:t>.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72408" y="5301208"/>
            <a:ext cx="5508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 cor branca significa paz, </a:t>
            </a:r>
            <a:r>
              <a:rPr lang="pt-BR" sz="1400" dirty="0" smtClean="0"/>
              <a:t>pureza, da </a:t>
            </a:r>
            <a:r>
              <a:rPr lang="pt-BR" sz="1400" dirty="0"/>
              <a:t>espiritualidade, da inocência e da </a:t>
            </a:r>
            <a:r>
              <a:rPr lang="pt-BR" sz="1400" dirty="0" smtClean="0"/>
              <a:t>virgindade. Também </a:t>
            </a:r>
            <a:r>
              <a:rPr lang="pt-BR" sz="1400" dirty="0"/>
              <a:t>simboliza a virtude e o amor a Deus. É uma cor que sugere libertação, que ilumina o lado espiritual e restabelece o equilíbrio interior</a:t>
            </a:r>
            <a:r>
              <a:rPr lang="pt-BR" sz="1400" dirty="0" smtClean="0"/>
              <a:t>.</a:t>
            </a:r>
            <a:r>
              <a:rPr lang="pt-BR" sz="1400" dirty="0"/>
              <a:t/>
            </a:r>
            <a:br>
              <a:rPr lang="pt-BR" sz="1400" dirty="0"/>
            </a:br>
            <a:r>
              <a:rPr lang="pt-BR" sz="1400" dirty="0"/>
              <a:t>Um ambiente branco proporciona frescura, calma e dá ideia de maior espaço, proporcionando a sensação de </a:t>
            </a:r>
            <a:r>
              <a:rPr lang="pt-BR" sz="1400" dirty="0" smtClean="0"/>
              <a:t>liberdade.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547156" y="5698122"/>
            <a:ext cx="2592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Branco</a:t>
            </a:r>
          </a:p>
          <a:p>
            <a:r>
              <a:rPr lang="pt-BR" dirty="0"/>
              <a:t>RGB  (255 – 255 – 255)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475656" y="4257962"/>
            <a:ext cx="247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Amarelo</a:t>
            </a:r>
          </a:p>
          <a:p>
            <a:r>
              <a:rPr lang="pt-BR" dirty="0" smtClean="0"/>
              <a:t>RGB ( 248- 164- 12)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619672" y="134076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Verde</a:t>
            </a:r>
          </a:p>
          <a:p>
            <a:r>
              <a:rPr lang="pt-BR" dirty="0" smtClean="0"/>
              <a:t>RGB (57- 81- 45)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779912" y="1156102"/>
            <a:ext cx="53540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Transmite esperança, vitalidade, saúde, liberdade, dinheiro e juventude. É </a:t>
            </a:r>
            <a:r>
              <a:rPr lang="pt-BR" sz="1400" dirty="0"/>
              <a:t>cor da natureza viva. Está associada ao crescimento, à renovação e à plenitude.</a:t>
            </a:r>
          </a:p>
          <a:p>
            <a:r>
              <a:rPr lang="pt-BR" sz="1400" dirty="0"/>
              <a:t>O verde acalma e traz equilíbrio ao corpo e ao espírito. O seu uso em momentos de depressão e tristeza pode ser reconfortante e estimulante</a:t>
            </a:r>
            <a:r>
              <a:rPr lang="pt-BR" sz="1400" b="1" dirty="0"/>
              <a:t>.</a:t>
            </a:r>
          </a:p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475656" y="2708920"/>
            <a:ext cx="2326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Rosa</a:t>
            </a:r>
          </a:p>
          <a:p>
            <a:r>
              <a:rPr lang="pt-BR" dirty="0" smtClean="0"/>
              <a:t>RGB (244- 112- 98)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756281" y="2634477"/>
            <a:ext cx="53540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Simboliza, beleza, amor, moralidade,</a:t>
            </a:r>
            <a:r>
              <a:rPr lang="pt-BR" b="1" dirty="0"/>
              <a:t> </a:t>
            </a:r>
            <a:r>
              <a:rPr lang="pt-BR" sz="1400" dirty="0" smtClean="0"/>
              <a:t>romantismo</a:t>
            </a:r>
            <a:r>
              <a:rPr lang="pt-BR" dirty="0"/>
              <a:t>, </a:t>
            </a:r>
            <a:r>
              <a:rPr lang="pt-BR" sz="1400" dirty="0" smtClean="0"/>
              <a:t>ternura, </a:t>
            </a:r>
            <a:r>
              <a:rPr lang="pt-BR" sz="1400" dirty="0"/>
              <a:t>suavidade, pureza, </a:t>
            </a:r>
            <a:r>
              <a:rPr lang="pt-BR" sz="1400" dirty="0" smtClean="0"/>
              <a:t>fragilidade, delicadeza, </a:t>
            </a:r>
            <a:r>
              <a:rPr lang="pt-BR" sz="1400" dirty="0"/>
              <a:t>ingenuidade e </a:t>
            </a:r>
            <a:r>
              <a:rPr lang="pt-BR" sz="1400" dirty="0" smtClean="0"/>
              <a:t>está </a:t>
            </a:r>
            <a:r>
              <a:rPr lang="pt-BR" sz="1400" dirty="0"/>
              <a:t>culturalmente associada ao universo </a:t>
            </a:r>
            <a:r>
              <a:rPr lang="pt-BR" sz="1400" dirty="0" smtClean="0"/>
              <a:t>feminino.</a:t>
            </a:r>
            <a:r>
              <a:rPr lang="pt-BR" sz="1400" dirty="0"/>
              <a:t>  </a:t>
            </a:r>
          </a:p>
          <a:p>
            <a:r>
              <a:rPr lang="pt-BR" sz="1400" dirty="0"/>
              <a:t>O rosa é a cor das emoções, dos afetos, da compreensão, do companheirismo e do romance. Representa os sentimentos ligados ao coração, como o amor verdadeiro.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684" y="402555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0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96752"/>
            <a:ext cx="3936437" cy="566124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620763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68276"/>
                </a:solidFill>
              </a:rPr>
              <a:t> </a:t>
            </a:r>
            <a:r>
              <a:rPr lang="pt-BR" sz="2400" b="1" dirty="0" smtClean="0"/>
              <a:t>Tipografia</a:t>
            </a:r>
          </a:p>
          <a:p>
            <a:endParaRPr lang="pt-BR" sz="2400" b="1" dirty="0">
              <a:solidFill>
                <a:srgbClr val="F68276"/>
              </a:solidFill>
            </a:endParaRPr>
          </a:p>
          <a:p>
            <a:endParaRPr lang="pt-BR" sz="2400" b="1" dirty="0" smtClean="0">
              <a:solidFill>
                <a:srgbClr val="F68276"/>
              </a:solidFill>
            </a:endParaRPr>
          </a:p>
          <a:p>
            <a:endParaRPr lang="pt-BR" sz="2400" b="1" dirty="0">
              <a:solidFill>
                <a:srgbClr val="F68276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67380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23528" y="4437112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47062"/>
                </a:solidFill>
              </a:rPr>
              <a:t> </a:t>
            </a:r>
            <a:r>
              <a:rPr lang="pt-BR" sz="2400" b="1" dirty="0" smtClean="0"/>
              <a:t>Slogan</a:t>
            </a:r>
          </a:p>
          <a:p>
            <a:endParaRPr lang="pt-BR" sz="2400" b="1" dirty="0">
              <a:solidFill>
                <a:srgbClr val="F4706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17956"/>
            <a:ext cx="50784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0522"/>
            <a:ext cx="67913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7" y="5013176"/>
            <a:ext cx="61515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91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bg1">
                <a:tint val="80000"/>
                <a:satMod val="250000"/>
              </a:schemeClr>
            </a:gs>
            <a:gs pos="100000">
              <a:srgbClr val="FDEDDF"/>
            </a:gs>
            <a:gs pos="100000">
              <a:srgbClr val="FDEDD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37" y="1162766"/>
            <a:ext cx="393858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49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692771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47062"/>
                </a:solidFill>
              </a:rPr>
              <a:t> </a:t>
            </a:r>
            <a:r>
              <a:rPr lang="pt-BR" sz="2800" b="1" dirty="0" smtClean="0"/>
              <a:t>Maleabilidade da Marca</a:t>
            </a:r>
            <a:endParaRPr lang="pt-BR" sz="2800" b="1" dirty="0">
              <a:solidFill>
                <a:srgbClr val="F4706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2233"/>
            <a:ext cx="3011101" cy="136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138" y="1572233"/>
            <a:ext cx="3021829" cy="13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49147"/>
            <a:ext cx="3104240" cy="13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22" y="4549147"/>
            <a:ext cx="344046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38" y="2957463"/>
            <a:ext cx="4135472" cy="14814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57463"/>
            <a:ext cx="3157914" cy="14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876"/>
            <a:ext cx="9144000" cy="41334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74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51" y="-99392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98072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47062"/>
                </a:solidFill>
              </a:rPr>
              <a:t> </a:t>
            </a:r>
            <a:r>
              <a:rPr lang="pt-BR" sz="2400" b="1" dirty="0" smtClean="0"/>
              <a:t>Fachada</a:t>
            </a:r>
          </a:p>
          <a:p>
            <a:endParaRPr lang="pt-BR" sz="2400" b="1" dirty="0">
              <a:solidFill>
                <a:srgbClr val="F47062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rot="851390" flipV="1">
            <a:off x="96548" y="2284812"/>
            <a:ext cx="1958405" cy="407256"/>
          </a:xfrm>
          <a:prstGeom prst="rect">
            <a:avLst/>
          </a:prstGeom>
          <a:solidFill>
            <a:schemeClr val="bg1"/>
          </a:solidFill>
          <a:scene3d>
            <a:camera prst="perspectiveContrastingRightFacing"/>
            <a:lightRig rig="threePt" dir="t"/>
          </a:scene3d>
          <a:sp3d>
            <a:bevelT prst="relaxedInset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646">
            <a:off x="7541693" y="1945246"/>
            <a:ext cx="1666145" cy="53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3" y="2372148"/>
            <a:ext cx="1385156" cy="32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1852">
            <a:off x="2474694" y="1693358"/>
            <a:ext cx="2072803" cy="85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258">
            <a:off x="2691358" y="1939072"/>
            <a:ext cx="1639474" cy="47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585">
            <a:off x="7466593" y="2050093"/>
            <a:ext cx="1750456" cy="41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491880" y="1681673"/>
            <a:ext cx="1080120" cy="18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1434312" y="4669971"/>
            <a:ext cx="220740" cy="108858"/>
          </a:xfrm>
          <a:custGeom>
            <a:avLst/>
            <a:gdLst>
              <a:gd name="connsiteX0" fmla="*/ 2602 w 220740"/>
              <a:gd name="connsiteY0" fmla="*/ 0 h 108858"/>
              <a:gd name="connsiteX1" fmla="*/ 57031 w 220740"/>
              <a:gd name="connsiteY1" fmla="*/ 10886 h 108858"/>
              <a:gd name="connsiteX2" fmla="*/ 122345 w 220740"/>
              <a:gd name="connsiteY2" fmla="*/ 32658 h 108858"/>
              <a:gd name="connsiteX3" fmla="*/ 155002 w 220740"/>
              <a:gd name="connsiteY3" fmla="*/ 43543 h 108858"/>
              <a:gd name="connsiteX4" fmla="*/ 187659 w 220740"/>
              <a:gd name="connsiteY4" fmla="*/ 54429 h 108858"/>
              <a:gd name="connsiteX5" fmla="*/ 220317 w 220740"/>
              <a:gd name="connsiteY5" fmla="*/ 65315 h 108858"/>
              <a:gd name="connsiteX6" fmla="*/ 100574 w 220740"/>
              <a:gd name="connsiteY6" fmla="*/ 65315 h 108858"/>
              <a:gd name="connsiteX7" fmla="*/ 78802 w 220740"/>
              <a:gd name="connsiteY7" fmla="*/ 43543 h 108858"/>
              <a:gd name="connsiteX8" fmla="*/ 13488 w 220740"/>
              <a:gd name="connsiteY8" fmla="*/ 32658 h 108858"/>
              <a:gd name="connsiteX9" fmla="*/ 155002 w 220740"/>
              <a:gd name="connsiteY9" fmla="*/ 43543 h 108858"/>
              <a:gd name="connsiteX10" fmla="*/ 122345 w 220740"/>
              <a:gd name="connsiteY10" fmla="*/ 54429 h 108858"/>
              <a:gd name="connsiteX11" fmla="*/ 122345 w 220740"/>
              <a:gd name="connsiteY11" fmla="*/ 76200 h 108858"/>
              <a:gd name="connsiteX12" fmla="*/ 24374 w 220740"/>
              <a:gd name="connsiteY12" fmla="*/ 65315 h 108858"/>
              <a:gd name="connsiteX13" fmla="*/ 2602 w 220740"/>
              <a:gd name="connsiteY13" fmla="*/ 43543 h 108858"/>
              <a:gd name="connsiteX14" fmla="*/ 89688 w 220740"/>
              <a:gd name="connsiteY14" fmla="*/ 54429 h 108858"/>
              <a:gd name="connsiteX15" fmla="*/ 165888 w 220740"/>
              <a:gd name="connsiteY15" fmla="*/ 76200 h 108858"/>
              <a:gd name="connsiteX16" fmla="*/ 122345 w 220740"/>
              <a:gd name="connsiteY16" fmla="*/ 32658 h 108858"/>
              <a:gd name="connsiteX17" fmla="*/ 57031 w 220740"/>
              <a:gd name="connsiteY17" fmla="*/ 10886 h 108858"/>
              <a:gd name="connsiteX18" fmla="*/ 165888 w 220740"/>
              <a:gd name="connsiteY18" fmla="*/ 21772 h 108858"/>
              <a:gd name="connsiteX19" fmla="*/ 198545 w 220740"/>
              <a:gd name="connsiteY19" fmla="*/ 32658 h 108858"/>
              <a:gd name="connsiteX20" fmla="*/ 220317 w 220740"/>
              <a:gd name="connsiteY20" fmla="*/ 54429 h 108858"/>
              <a:gd name="connsiteX21" fmla="*/ 187659 w 220740"/>
              <a:gd name="connsiteY21" fmla="*/ 65315 h 108858"/>
              <a:gd name="connsiteX22" fmla="*/ 111459 w 220740"/>
              <a:gd name="connsiteY22" fmla="*/ 76200 h 108858"/>
              <a:gd name="connsiteX23" fmla="*/ 165888 w 220740"/>
              <a:gd name="connsiteY23" fmla="*/ 108858 h 108858"/>
              <a:gd name="connsiteX24" fmla="*/ 198545 w 220740"/>
              <a:gd name="connsiteY24" fmla="*/ 97972 h 108858"/>
              <a:gd name="connsiteX25" fmla="*/ 67917 w 220740"/>
              <a:gd name="connsiteY25" fmla="*/ 65315 h 108858"/>
              <a:gd name="connsiteX26" fmla="*/ 35259 w 220740"/>
              <a:gd name="connsiteY26" fmla="*/ 54429 h 108858"/>
              <a:gd name="connsiteX27" fmla="*/ 57031 w 220740"/>
              <a:gd name="connsiteY27" fmla="*/ 32658 h 108858"/>
              <a:gd name="connsiteX28" fmla="*/ 144117 w 220740"/>
              <a:gd name="connsiteY28" fmla="*/ 43543 h 108858"/>
              <a:gd name="connsiteX29" fmla="*/ 209431 w 220740"/>
              <a:gd name="connsiteY29" fmla="*/ 76200 h 10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0740" h="108858">
                <a:moveTo>
                  <a:pt x="2602" y="0"/>
                </a:moveTo>
                <a:cubicBezTo>
                  <a:pt x="20745" y="3629"/>
                  <a:pt x="39181" y="6018"/>
                  <a:pt x="57031" y="10886"/>
                </a:cubicBezTo>
                <a:cubicBezTo>
                  <a:pt x="79171" y="16924"/>
                  <a:pt x="100574" y="25401"/>
                  <a:pt x="122345" y="32658"/>
                </a:cubicBezTo>
                <a:lnTo>
                  <a:pt x="155002" y="43543"/>
                </a:lnTo>
                <a:lnTo>
                  <a:pt x="187659" y="54429"/>
                </a:lnTo>
                <a:lnTo>
                  <a:pt x="220317" y="65315"/>
                </a:lnTo>
                <a:cubicBezTo>
                  <a:pt x="170579" y="81893"/>
                  <a:pt x="171834" y="86693"/>
                  <a:pt x="100574" y="65315"/>
                </a:cubicBezTo>
                <a:cubicBezTo>
                  <a:pt x="90743" y="62366"/>
                  <a:pt x="88412" y="47147"/>
                  <a:pt x="78802" y="43543"/>
                </a:cubicBezTo>
                <a:cubicBezTo>
                  <a:pt x="58136" y="35793"/>
                  <a:pt x="-8584" y="32658"/>
                  <a:pt x="13488" y="32658"/>
                </a:cubicBezTo>
                <a:cubicBezTo>
                  <a:pt x="60799" y="32658"/>
                  <a:pt x="107831" y="39915"/>
                  <a:pt x="155002" y="43543"/>
                </a:cubicBezTo>
                <a:cubicBezTo>
                  <a:pt x="144116" y="47172"/>
                  <a:pt x="117213" y="44166"/>
                  <a:pt x="122345" y="54429"/>
                </a:cubicBezTo>
                <a:cubicBezTo>
                  <a:pt x="135246" y="80232"/>
                  <a:pt x="225558" y="50399"/>
                  <a:pt x="122345" y="76200"/>
                </a:cubicBezTo>
                <a:cubicBezTo>
                  <a:pt x="89688" y="72572"/>
                  <a:pt x="56074" y="73960"/>
                  <a:pt x="24374" y="65315"/>
                </a:cubicBezTo>
                <a:cubicBezTo>
                  <a:pt x="14472" y="62615"/>
                  <a:pt x="-7522" y="45230"/>
                  <a:pt x="2602" y="43543"/>
                </a:cubicBezTo>
                <a:cubicBezTo>
                  <a:pt x="31459" y="38733"/>
                  <a:pt x="60831" y="49619"/>
                  <a:pt x="89688" y="54429"/>
                </a:cubicBezTo>
                <a:cubicBezTo>
                  <a:pt x="117021" y="58985"/>
                  <a:pt x="140008" y="67574"/>
                  <a:pt x="165888" y="76200"/>
                </a:cubicBezTo>
                <a:cubicBezTo>
                  <a:pt x="151374" y="61686"/>
                  <a:pt x="139946" y="43219"/>
                  <a:pt x="122345" y="32658"/>
                </a:cubicBezTo>
                <a:cubicBezTo>
                  <a:pt x="102666" y="20851"/>
                  <a:pt x="34196" y="8602"/>
                  <a:pt x="57031" y="10886"/>
                </a:cubicBezTo>
                <a:lnTo>
                  <a:pt x="165888" y="21772"/>
                </a:lnTo>
                <a:cubicBezTo>
                  <a:pt x="176774" y="25401"/>
                  <a:pt x="188706" y="26754"/>
                  <a:pt x="198545" y="32658"/>
                </a:cubicBezTo>
                <a:cubicBezTo>
                  <a:pt x="207346" y="37938"/>
                  <a:pt x="223563" y="44693"/>
                  <a:pt x="220317" y="54429"/>
                </a:cubicBezTo>
                <a:cubicBezTo>
                  <a:pt x="216688" y="65315"/>
                  <a:pt x="198911" y="63065"/>
                  <a:pt x="187659" y="65315"/>
                </a:cubicBezTo>
                <a:cubicBezTo>
                  <a:pt x="162499" y="70347"/>
                  <a:pt x="136859" y="72572"/>
                  <a:pt x="111459" y="76200"/>
                </a:cubicBezTo>
                <a:cubicBezTo>
                  <a:pt x="128705" y="93446"/>
                  <a:pt x="137626" y="108858"/>
                  <a:pt x="165888" y="108858"/>
                </a:cubicBezTo>
                <a:cubicBezTo>
                  <a:pt x="177363" y="108858"/>
                  <a:pt x="187659" y="101601"/>
                  <a:pt x="198545" y="97972"/>
                </a:cubicBezTo>
                <a:cubicBezTo>
                  <a:pt x="112292" y="69220"/>
                  <a:pt x="155868" y="79973"/>
                  <a:pt x="67917" y="65315"/>
                </a:cubicBezTo>
                <a:cubicBezTo>
                  <a:pt x="57031" y="61686"/>
                  <a:pt x="38888" y="65315"/>
                  <a:pt x="35259" y="54429"/>
                </a:cubicBezTo>
                <a:cubicBezTo>
                  <a:pt x="32013" y="44693"/>
                  <a:pt x="46819" y="33679"/>
                  <a:pt x="57031" y="32658"/>
                </a:cubicBezTo>
                <a:cubicBezTo>
                  <a:pt x="86140" y="29747"/>
                  <a:pt x="115088" y="39915"/>
                  <a:pt x="144117" y="43543"/>
                </a:cubicBezTo>
                <a:cubicBezTo>
                  <a:pt x="212873" y="66462"/>
                  <a:pt x="209431" y="42366"/>
                  <a:pt x="209431" y="7620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7113210" y="4789714"/>
            <a:ext cx="321733" cy="109268"/>
          </a:xfrm>
          <a:custGeom>
            <a:avLst/>
            <a:gdLst>
              <a:gd name="connsiteX0" fmla="*/ 321733 w 321733"/>
              <a:gd name="connsiteY0" fmla="*/ 65315 h 109268"/>
              <a:gd name="connsiteX1" fmla="*/ 267304 w 321733"/>
              <a:gd name="connsiteY1" fmla="*/ 54429 h 109268"/>
              <a:gd name="connsiteX2" fmla="*/ 201990 w 321733"/>
              <a:gd name="connsiteY2" fmla="*/ 32657 h 109268"/>
              <a:gd name="connsiteX3" fmla="*/ 169333 w 321733"/>
              <a:gd name="connsiteY3" fmla="*/ 21772 h 109268"/>
              <a:gd name="connsiteX4" fmla="*/ 82247 w 321733"/>
              <a:gd name="connsiteY4" fmla="*/ 10886 h 109268"/>
              <a:gd name="connsiteX5" fmla="*/ 38704 w 321733"/>
              <a:gd name="connsiteY5" fmla="*/ 21772 h 109268"/>
              <a:gd name="connsiteX6" fmla="*/ 38704 w 321733"/>
              <a:gd name="connsiteY6" fmla="*/ 0 h 109268"/>
              <a:gd name="connsiteX7" fmla="*/ 223761 w 321733"/>
              <a:gd name="connsiteY7" fmla="*/ 32657 h 109268"/>
              <a:gd name="connsiteX8" fmla="*/ 289076 w 321733"/>
              <a:gd name="connsiteY8" fmla="*/ 54429 h 109268"/>
              <a:gd name="connsiteX9" fmla="*/ 278190 w 321733"/>
              <a:gd name="connsiteY9" fmla="*/ 108857 h 109268"/>
              <a:gd name="connsiteX10" fmla="*/ 212876 w 321733"/>
              <a:gd name="connsiteY10" fmla="*/ 97972 h 109268"/>
              <a:gd name="connsiteX11" fmla="*/ 169333 w 321733"/>
              <a:gd name="connsiteY11" fmla="*/ 87086 h 109268"/>
              <a:gd name="connsiteX12" fmla="*/ 136676 w 321733"/>
              <a:gd name="connsiteY12" fmla="*/ 76200 h 109268"/>
              <a:gd name="connsiteX13" fmla="*/ 60476 w 321733"/>
              <a:gd name="connsiteY13" fmla="*/ 65315 h 109268"/>
              <a:gd name="connsiteX14" fmla="*/ 6047 w 321733"/>
              <a:gd name="connsiteY14" fmla="*/ 32657 h 109268"/>
              <a:gd name="connsiteX15" fmla="*/ 27819 w 321733"/>
              <a:gd name="connsiteY15" fmla="*/ 10886 h 109268"/>
              <a:gd name="connsiteX16" fmla="*/ 136676 w 321733"/>
              <a:gd name="connsiteY16" fmla="*/ 32657 h 109268"/>
              <a:gd name="connsiteX17" fmla="*/ 201990 w 321733"/>
              <a:gd name="connsiteY17" fmla="*/ 65315 h 109268"/>
              <a:gd name="connsiteX18" fmla="*/ 234647 w 321733"/>
              <a:gd name="connsiteY18" fmla="*/ 87086 h 109268"/>
              <a:gd name="connsiteX19" fmla="*/ 201990 w 321733"/>
              <a:gd name="connsiteY19" fmla="*/ 97972 h 109268"/>
              <a:gd name="connsiteX20" fmla="*/ 158447 w 321733"/>
              <a:gd name="connsiteY20" fmla="*/ 87086 h 109268"/>
              <a:gd name="connsiteX21" fmla="*/ 125790 w 321733"/>
              <a:gd name="connsiteY21" fmla="*/ 65315 h 109268"/>
              <a:gd name="connsiteX22" fmla="*/ 49590 w 321733"/>
              <a:gd name="connsiteY22" fmla="*/ 43543 h 109268"/>
              <a:gd name="connsiteX23" fmla="*/ 38704 w 321733"/>
              <a:gd name="connsiteY23" fmla="*/ 10886 h 109268"/>
              <a:gd name="connsiteX24" fmla="*/ 93133 w 321733"/>
              <a:gd name="connsiteY24" fmla="*/ 21772 h 109268"/>
              <a:gd name="connsiteX25" fmla="*/ 104019 w 321733"/>
              <a:gd name="connsiteY25" fmla="*/ 32657 h 109268"/>
              <a:gd name="connsiteX26" fmla="*/ 201990 w 321733"/>
              <a:gd name="connsiteY26" fmla="*/ 87086 h 109268"/>
              <a:gd name="connsiteX27" fmla="*/ 267304 w 321733"/>
              <a:gd name="connsiteY27" fmla="*/ 76200 h 109268"/>
              <a:gd name="connsiteX28" fmla="*/ 201990 w 321733"/>
              <a:gd name="connsiteY28" fmla="*/ 54429 h 10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1733" h="109268">
                <a:moveTo>
                  <a:pt x="321733" y="65315"/>
                </a:moveTo>
                <a:cubicBezTo>
                  <a:pt x="303590" y="61686"/>
                  <a:pt x="285154" y="59297"/>
                  <a:pt x="267304" y="54429"/>
                </a:cubicBezTo>
                <a:cubicBezTo>
                  <a:pt x="245164" y="48391"/>
                  <a:pt x="223761" y="39914"/>
                  <a:pt x="201990" y="32657"/>
                </a:cubicBezTo>
                <a:cubicBezTo>
                  <a:pt x="191104" y="29028"/>
                  <a:pt x="180719" y="23195"/>
                  <a:pt x="169333" y="21772"/>
                </a:cubicBezTo>
                <a:lnTo>
                  <a:pt x="82247" y="10886"/>
                </a:lnTo>
                <a:cubicBezTo>
                  <a:pt x="67733" y="14515"/>
                  <a:pt x="53665" y="21772"/>
                  <a:pt x="38704" y="21772"/>
                </a:cubicBezTo>
                <a:cubicBezTo>
                  <a:pt x="-48381" y="21772"/>
                  <a:pt x="38704" y="0"/>
                  <a:pt x="38704" y="0"/>
                </a:cubicBezTo>
                <a:cubicBezTo>
                  <a:pt x="117422" y="8747"/>
                  <a:pt x="149413" y="7874"/>
                  <a:pt x="223761" y="32657"/>
                </a:cubicBezTo>
                <a:lnTo>
                  <a:pt x="289076" y="54429"/>
                </a:lnTo>
                <a:cubicBezTo>
                  <a:pt x="303090" y="75450"/>
                  <a:pt x="336747" y="102350"/>
                  <a:pt x="278190" y="108857"/>
                </a:cubicBezTo>
                <a:cubicBezTo>
                  <a:pt x="256253" y="111294"/>
                  <a:pt x="234519" y="102301"/>
                  <a:pt x="212876" y="97972"/>
                </a:cubicBezTo>
                <a:cubicBezTo>
                  <a:pt x="198205" y="95038"/>
                  <a:pt x="183718" y="91196"/>
                  <a:pt x="169333" y="87086"/>
                </a:cubicBezTo>
                <a:cubicBezTo>
                  <a:pt x="158300" y="83934"/>
                  <a:pt x="147928" y="78450"/>
                  <a:pt x="136676" y="76200"/>
                </a:cubicBezTo>
                <a:cubicBezTo>
                  <a:pt x="111516" y="71168"/>
                  <a:pt x="85876" y="68943"/>
                  <a:pt x="60476" y="65315"/>
                </a:cubicBezTo>
                <a:cubicBezTo>
                  <a:pt x="51495" y="62321"/>
                  <a:pt x="6047" y="52581"/>
                  <a:pt x="6047" y="32657"/>
                </a:cubicBezTo>
                <a:lnTo>
                  <a:pt x="27819" y="10886"/>
                </a:lnTo>
                <a:cubicBezTo>
                  <a:pt x="41023" y="12772"/>
                  <a:pt x="112930" y="18409"/>
                  <a:pt x="136676" y="32657"/>
                </a:cubicBezTo>
                <a:cubicBezTo>
                  <a:pt x="206001" y="74252"/>
                  <a:pt x="94590" y="38464"/>
                  <a:pt x="201990" y="65315"/>
                </a:cubicBezTo>
                <a:cubicBezTo>
                  <a:pt x="212876" y="72572"/>
                  <a:pt x="234647" y="74003"/>
                  <a:pt x="234647" y="87086"/>
                </a:cubicBezTo>
                <a:cubicBezTo>
                  <a:pt x="234647" y="98561"/>
                  <a:pt x="213465" y="97972"/>
                  <a:pt x="201990" y="97972"/>
                </a:cubicBezTo>
                <a:cubicBezTo>
                  <a:pt x="187029" y="97972"/>
                  <a:pt x="172961" y="90715"/>
                  <a:pt x="158447" y="87086"/>
                </a:cubicBezTo>
                <a:cubicBezTo>
                  <a:pt x="147561" y="79829"/>
                  <a:pt x="137492" y="71166"/>
                  <a:pt x="125790" y="65315"/>
                </a:cubicBezTo>
                <a:cubicBezTo>
                  <a:pt x="110172" y="57506"/>
                  <a:pt x="63543" y="47031"/>
                  <a:pt x="49590" y="43543"/>
                </a:cubicBezTo>
                <a:cubicBezTo>
                  <a:pt x="45961" y="32657"/>
                  <a:pt x="28441" y="16017"/>
                  <a:pt x="38704" y="10886"/>
                </a:cubicBezTo>
                <a:cubicBezTo>
                  <a:pt x="55253" y="2612"/>
                  <a:pt x="80050" y="8689"/>
                  <a:pt x="93133" y="21772"/>
                </a:cubicBezTo>
                <a:cubicBezTo>
                  <a:pt x="108075" y="36714"/>
                  <a:pt x="11504" y="63495"/>
                  <a:pt x="104019" y="32657"/>
                </a:cubicBezTo>
                <a:cubicBezTo>
                  <a:pt x="183938" y="59297"/>
                  <a:pt x="153106" y="38202"/>
                  <a:pt x="201990" y="87086"/>
                </a:cubicBezTo>
                <a:lnTo>
                  <a:pt x="267304" y="76200"/>
                </a:lnTo>
                <a:cubicBezTo>
                  <a:pt x="267304" y="53251"/>
                  <a:pt x="201990" y="54429"/>
                  <a:pt x="201990" y="54429"/>
                </a:cubicBezTo>
              </a:path>
            </a:pathLst>
          </a:cu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7141029" y="4788852"/>
            <a:ext cx="250371" cy="93499"/>
          </a:xfrm>
          <a:custGeom>
            <a:avLst/>
            <a:gdLst>
              <a:gd name="connsiteX0" fmla="*/ 141514 w 250371"/>
              <a:gd name="connsiteY0" fmla="*/ 44405 h 93499"/>
              <a:gd name="connsiteX1" fmla="*/ 87085 w 250371"/>
              <a:gd name="connsiteY1" fmla="*/ 33519 h 93499"/>
              <a:gd name="connsiteX2" fmla="*/ 119742 w 250371"/>
              <a:gd name="connsiteY2" fmla="*/ 44405 h 93499"/>
              <a:gd name="connsiteX3" fmla="*/ 54428 w 250371"/>
              <a:gd name="connsiteY3" fmla="*/ 22634 h 93499"/>
              <a:gd name="connsiteX4" fmla="*/ 32657 w 250371"/>
              <a:gd name="connsiteY4" fmla="*/ 862 h 93499"/>
              <a:gd name="connsiteX5" fmla="*/ 0 w 250371"/>
              <a:gd name="connsiteY5" fmla="*/ 11748 h 93499"/>
              <a:gd name="connsiteX6" fmla="*/ 32657 w 250371"/>
              <a:gd name="connsiteY6" fmla="*/ 33519 h 93499"/>
              <a:gd name="connsiteX7" fmla="*/ 65314 w 250371"/>
              <a:gd name="connsiteY7" fmla="*/ 22634 h 93499"/>
              <a:gd name="connsiteX8" fmla="*/ 250371 w 250371"/>
              <a:gd name="connsiteY8" fmla="*/ 44405 h 93499"/>
              <a:gd name="connsiteX9" fmla="*/ 239485 w 250371"/>
              <a:gd name="connsiteY9" fmla="*/ 77062 h 93499"/>
              <a:gd name="connsiteX10" fmla="*/ 65314 w 250371"/>
              <a:gd name="connsiteY10" fmla="*/ 77062 h 93499"/>
              <a:gd name="connsiteX11" fmla="*/ 10885 w 250371"/>
              <a:gd name="connsiteY11" fmla="*/ 33519 h 9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0371" h="93499">
                <a:moveTo>
                  <a:pt x="141514" y="44405"/>
                </a:moveTo>
                <a:cubicBezTo>
                  <a:pt x="123371" y="40776"/>
                  <a:pt x="105587" y="33519"/>
                  <a:pt x="87085" y="33519"/>
                </a:cubicBezTo>
                <a:cubicBezTo>
                  <a:pt x="75610" y="33519"/>
                  <a:pt x="130628" y="48034"/>
                  <a:pt x="119742" y="44405"/>
                </a:cubicBezTo>
                <a:lnTo>
                  <a:pt x="54428" y="22634"/>
                </a:lnTo>
                <a:cubicBezTo>
                  <a:pt x="47171" y="15377"/>
                  <a:pt x="42721" y="2875"/>
                  <a:pt x="32657" y="862"/>
                </a:cubicBezTo>
                <a:cubicBezTo>
                  <a:pt x="21405" y="-1388"/>
                  <a:pt x="0" y="273"/>
                  <a:pt x="0" y="11748"/>
                </a:cubicBezTo>
                <a:cubicBezTo>
                  <a:pt x="0" y="24831"/>
                  <a:pt x="21771" y="26262"/>
                  <a:pt x="32657" y="33519"/>
                </a:cubicBezTo>
                <a:cubicBezTo>
                  <a:pt x="43543" y="29891"/>
                  <a:pt x="53840" y="22634"/>
                  <a:pt x="65314" y="22634"/>
                </a:cubicBezTo>
                <a:cubicBezTo>
                  <a:pt x="194053" y="22634"/>
                  <a:pt x="177308" y="20050"/>
                  <a:pt x="250371" y="44405"/>
                </a:cubicBezTo>
                <a:cubicBezTo>
                  <a:pt x="246742" y="55291"/>
                  <a:pt x="250452" y="73687"/>
                  <a:pt x="239485" y="77062"/>
                </a:cubicBezTo>
                <a:cubicBezTo>
                  <a:pt x="152496" y="103828"/>
                  <a:pt x="131198" y="93533"/>
                  <a:pt x="65314" y="77062"/>
                </a:cubicBezTo>
                <a:cubicBezTo>
                  <a:pt x="19205" y="30953"/>
                  <a:pt x="42297" y="33519"/>
                  <a:pt x="10885" y="33519"/>
                </a:cubicBezTo>
              </a:path>
            </a:pathLst>
          </a:cu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804">
            <a:off x="1151267" y="4544275"/>
            <a:ext cx="786828" cy="35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683">
            <a:off x="6862913" y="4591615"/>
            <a:ext cx="8223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84" y="2788060"/>
            <a:ext cx="543429" cy="150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01" y="404664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-99392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1"/>
          <a:stretch/>
        </p:blipFill>
        <p:spPr>
          <a:xfrm>
            <a:off x="511763" y="1915885"/>
            <a:ext cx="8208911" cy="47942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Forma livre 3"/>
          <p:cNvSpPr/>
          <p:nvPr/>
        </p:nvSpPr>
        <p:spPr>
          <a:xfrm>
            <a:off x="7380514" y="1687286"/>
            <a:ext cx="272171" cy="152400"/>
          </a:xfrm>
          <a:custGeom>
            <a:avLst/>
            <a:gdLst>
              <a:gd name="connsiteX0" fmla="*/ 0 w 272171"/>
              <a:gd name="connsiteY0" fmla="*/ 10885 h 152400"/>
              <a:gd name="connsiteX1" fmla="*/ 54429 w 272171"/>
              <a:gd name="connsiteY1" fmla="*/ 21771 h 152400"/>
              <a:gd name="connsiteX2" fmla="*/ 87086 w 272171"/>
              <a:gd name="connsiteY2" fmla="*/ 10885 h 152400"/>
              <a:gd name="connsiteX3" fmla="*/ 97972 w 272171"/>
              <a:gd name="connsiteY3" fmla="*/ 54428 h 152400"/>
              <a:gd name="connsiteX4" fmla="*/ 108857 w 272171"/>
              <a:gd name="connsiteY4" fmla="*/ 87085 h 152400"/>
              <a:gd name="connsiteX5" fmla="*/ 130629 w 272171"/>
              <a:gd name="connsiteY5" fmla="*/ 119743 h 152400"/>
              <a:gd name="connsiteX6" fmla="*/ 141515 w 272171"/>
              <a:gd name="connsiteY6" fmla="*/ 152400 h 152400"/>
              <a:gd name="connsiteX7" fmla="*/ 119743 w 272171"/>
              <a:gd name="connsiteY7" fmla="*/ 119743 h 152400"/>
              <a:gd name="connsiteX8" fmla="*/ 76200 w 272171"/>
              <a:gd name="connsiteY8" fmla="*/ 97971 h 152400"/>
              <a:gd name="connsiteX9" fmla="*/ 108857 w 272171"/>
              <a:gd name="connsiteY9" fmla="*/ 65314 h 152400"/>
              <a:gd name="connsiteX10" fmla="*/ 141515 w 272171"/>
              <a:gd name="connsiteY10" fmla="*/ 43543 h 152400"/>
              <a:gd name="connsiteX11" fmla="*/ 206829 w 272171"/>
              <a:gd name="connsiteY11" fmla="*/ 32657 h 152400"/>
              <a:gd name="connsiteX12" fmla="*/ 272143 w 272171"/>
              <a:gd name="connsiteY12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171" h="152400">
                <a:moveTo>
                  <a:pt x="0" y="10885"/>
                </a:moveTo>
                <a:cubicBezTo>
                  <a:pt x="18143" y="14514"/>
                  <a:pt x="35927" y="21771"/>
                  <a:pt x="54429" y="21771"/>
                </a:cubicBezTo>
                <a:cubicBezTo>
                  <a:pt x="65904" y="21771"/>
                  <a:pt x="77906" y="4000"/>
                  <a:pt x="87086" y="10885"/>
                </a:cubicBezTo>
                <a:cubicBezTo>
                  <a:pt x="99055" y="19862"/>
                  <a:pt x="93862" y="40043"/>
                  <a:pt x="97972" y="54428"/>
                </a:cubicBezTo>
                <a:cubicBezTo>
                  <a:pt x="101124" y="65461"/>
                  <a:pt x="103726" y="76822"/>
                  <a:pt x="108857" y="87085"/>
                </a:cubicBezTo>
                <a:cubicBezTo>
                  <a:pt x="114708" y="98787"/>
                  <a:pt x="124778" y="108041"/>
                  <a:pt x="130629" y="119743"/>
                </a:cubicBezTo>
                <a:cubicBezTo>
                  <a:pt x="135761" y="130006"/>
                  <a:pt x="152990" y="152400"/>
                  <a:pt x="141515" y="152400"/>
                </a:cubicBezTo>
                <a:cubicBezTo>
                  <a:pt x="128432" y="152400"/>
                  <a:pt x="129794" y="128119"/>
                  <a:pt x="119743" y="119743"/>
                </a:cubicBezTo>
                <a:cubicBezTo>
                  <a:pt x="107277" y="109354"/>
                  <a:pt x="90714" y="105228"/>
                  <a:pt x="76200" y="97971"/>
                </a:cubicBezTo>
                <a:cubicBezTo>
                  <a:pt x="87086" y="87085"/>
                  <a:pt x="97030" y="75169"/>
                  <a:pt x="108857" y="65314"/>
                </a:cubicBezTo>
                <a:cubicBezTo>
                  <a:pt x="118908" y="56938"/>
                  <a:pt x="141515" y="43543"/>
                  <a:pt x="141515" y="43543"/>
                </a:cubicBezTo>
                <a:cubicBezTo>
                  <a:pt x="163286" y="39914"/>
                  <a:pt x="185416" y="38010"/>
                  <a:pt x="206829" y="32657"/>
                </a:cubicBezTo>
                <a:cubicBezTo>
                  <a:pt x="275585" y="15467"/>
                  <a:pt x="272143" y="32928"/>
                  <a:pt x="272143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1520" y="62068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68276"/>
                </a:solidFill>
              </a:rPr>
              <a:t> </a:t>
            </a:r>
            <a:r>
              <a:rPr lang="pt-BR" sz="2800" b="1" dirty="0" smtClean="0"/>
              <a:t>Venda Direta</a:t>
            </a:r>
            <a:endParaRPr lang="pt-BR" sz="2800" b="1" dirty="0">
              <a:solidFill>
                <a:srgbClr val="F68276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9989">
            <a:off x="686660" y="4223035"/>
            <a:ext cx="791363" cy="37483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425">
            <a:off x="7315325" y="3888902"/>
            <a:ext cx="511458" cy="75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1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1" y="1153086"/>
            <a:ext cx="77470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02" y="1842193"/>
            <a:ext cx="77470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23163" r="13670" b="15313"/>
          <a:stretch/>
        </p:blipFill>
        <p:spPr>
          <a:xfrm>
            <a:off x="0" y="1610886"/>
            <a:ext cx="772702" cy="665986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8" y="2174776"/>
            <a:ext cx="77470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3" y="6192838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0" y="5661248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8" y="5152291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23163" r="13670" b="15313"/>
          <a:stretch/>
        </p:blipFill>
        <p:spPr>
          <a:xfrm>
            <a:off x="38340" y="2839939"/>
            <a:ext cx="772702" cy="665986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23163" r="13670" b="15313"/>
          <a:stretch/>
        </p:blipFill>
        <p:spPr>
          <a:xfrm>
            <a:off x="708338" y="3500314"/>
            <a:ext cx="772702" cy="665986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23163" r="13670" b="15313"/>
          <a:stretch/>
        </p:blipFill>
        <p:spPr>
          <a:xfrm>
            <a:off x="33038" y="3820319"/>
            <a:ext cx="772702" cy="665986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23163" r="13670" b="15313"/>
          <a:stretch/>
        </p:blipFill>
        <p:spPr>
          <a:xfrm>
            <a:off x="320988" y="4486305"/>
            <a:ext cx="772702" cy="665986"/>
          </a:xfrm>
          <a:prstGeom prst="rect">
            <a:avLst/>
          </a:prstGeom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2231358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23163" r="13670" b="15313"/>
          <a:stretch/>
        </p:blipFill>
        <p:spPr>
          <a:xfrm>
            <a:off x="891037" y="2708920"/>
            <a:ext cx="772702" cy="665986"/>
          </a:xfrm>
          <a:prstGeom prst="rect">
            <a:avLst/>
          </a:prstGeom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07" y="2869181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4040755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961" y="3532188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034" y="4474369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993" y="4862514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96" y="5328667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985" y="6192838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529" y="1097284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993" y="5927381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10723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03" y="6192838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2" name="Picture 2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923928" y="6525419"/>
            <a:ext cx="774700" cy="33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3" name="Picture 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28"/>
          <a:stretch/>
        </p:blipFill>
        <p:spPr bwMode="auto">
          <a:xfrm>
            <a:off x="2699792" y="6563519"/>
            <a:ext cx="774700" cy="2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8"/>
          <a:stretch/>
        </p:blipFill>
        <p:spPr bwMode="auto">
          <a:xfrm>
            <a:off x="5292080" y="6601052"/>
            <a:ext cx="774700" cy="26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724528" y="3374906"/>
            <a:ext cx="38735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6" name="Picture 3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3" r="888"/>
          <a:stretch/>
        </p:blipFill>
        <p:spPr bwMode="auto">
          <a:xfrm>
            <a:off x="7691462" y="2043758"/>
            <a:ext cx="49587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291" y="1592971"/>
            <a:ext cx="774700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7284"/>
            <a:ext cx="6984776" cy="576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320988" y="436097"/>
            <a:ext cx="5358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59D8B"/>
                </a:solidFill>
              </a:rPr>
              <a:t> </a:t>
            </a:r>
            <a:r>
              <a:rPr lang="pt-BR" sz="2400" b="1" dirty="0" smtClean="0"/>
              <a:t>Endereço Web</a:t>
            </a:r>
            <a:endParaRPr lang="pt-BR" sz="2400" b="1" dirty="0">
              <a:solidFill>
                <a:srgbClr val="F59D8B"/>
              </a:solidFill>
            </a:endParaRPr>
          </a:p>
        </p:txBody>
      </p:sp>
      <p:sp>
        <p:nvSpPr>
          <p:cNvPr id="20" name="Botão de ação: Avançar ou Próximo 19">
            <a:hlinkClick r:id="" action="ppaction://hlinkshowjump?jump=nextslide" highlightClick="1"/>
          </p:cNvPr>
          <p:cNvSpPr/>
          <p:nvPr/>
        </p:nvSpPr>
        <p:spPr>
          <a:xfrm>
            <a:off x="7372980" y="5328667"/>
            <a:ext cx="426693" cy="48878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Botão de ação: Voltar ou Anterior 20">
            <a:hlinkClick r:id="" action="ppaction://hlinkshowjump?jump=previousslide" highlightClick="1"/>
          </p:cNvPr>
          <p:cNvSpPr/>
          <p:nvPr/>
        </p:nvSpPr>
        <p:spPr>
          <a:xfrm>
            <a:off x="1252032" y="5205555"/>
            <a:ext cx="411707" cy="466153"/>
          </a:xfrm>
          <a:prstGeom prst="actionButtonBackPrevio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3" y="-171400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40" y="404664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14469" y="404664"/>
            <a:ext cx="678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59D8B"/>
                </a:solidFill>
              </a:rPr>
              <a:t> </a:t>
            </a:r>
            <a:r>
              <a:rPr lang="pt-BR" sz="2400" b="1" dirty="0" smtClean="0"/>
              <a:t>Frota de Veículos</a:t>
            </a:r>
            <a:endParaRPr lang="pt-BR" sz="2400" b="1" dirty="0">
              <a:solidFill>
                <a:srgbClr val="F59D8B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" y="1328677"/>
            <a:ext cx="5421628" cy="260437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56" y="3356992"/>
            <a:ext cx="4716016" cy="32016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6674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78025" y="1911448"/>
            <a:ext cx="2437173" cy="49122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04664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" y="2682890"/>
            <a:ext cx="4170040" cy="41700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13143"/>
            <a:ext cx="1411982" cy="141198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109">
            <a:off x="5406720" y="2160367"/>
            <a:ext cx="1045046" cy="104504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7504" y="62076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59D8B"/>
                </a:solidFill>
              </a:rPr>
              <a:t> </a:t>
            </a:r>
            <a:r>
              <a:rPr lang="pt-BR" sz="2800" b="1" dirty="0" smtClean="0"/>
              <a:t>Uniforme</a:t>
            </a:r>
            <a:endParaRPr lang="pt-BR" sz="2800" b="1" dirty="0">
              <a:solidFill>
                <a:srgbClr val="F59D8B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951312" y="333167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/>
              <a:t>C</a:t>
            </a:r>
            <a:r>
              <a:rPr lang="pt-BR" b="1" u="sng" dirty="0" smtClean="0"/>
              <a:t>amisete</a:t>
            </a:r>
            <a:endParaRPr lang="pt-BR" b="1" u="sng" dirty="0"/>
          </a:p>
        </p:txBody>
      </p:sp>
      <p:sp>
        <p:nvSpPr>
          <p:cNvPr id="4" name="CaixaDeTexto 3"/>
          <p:cNvSpPr txBox="1"/>
          <p:nvPr/>
        </p:nvSpPr>
        <p:spPr>
          <a:xfrm>
            <a:off x="3131840" y="530120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Saia Secretária</a:t>
            </a:r>
            <a:endParaRPr lang="pt-BR" b="1" u="sng" dirty="0"/>
          </a:p>
        </p:txBody>
      </p:sp>
      <p:sp>
        <p:nvSpPr>
          <p:cNvPr id="9" name="CaixaDeTexto 8"/>
          <p:cNvSpPr txBox="1"/>
          <p:nvPr/>
        </p:nvSpPr>
        <p:spPr>
          <a:xfrm>
            <a:off x="5748299" y="4869160"/>
            <a:ext cx="108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Vestido</a:t>
            </a:r>
            <a:endParaRPr lang="pt-BR" b="1" u="sng" dirty="0"/>
          </a:p>
        </p:txBody>
      </p:sp>
    </p:spTree>
    <p:extLst>
      <p:ext uri="{BB962C8B-B14F-4D97-AF65-F5344CB8AC3E}">
        <p14:creationId xmlns:p14="http://schemas.microsoft.com/office/powerpoint/2010/main" val="16379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56" y="404664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44" y="1187918"/>
            <a:ext cx="393858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00" y="1988840"/>
            <a:ext cx="3925887" cy="18224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52" y="4079323"/>
            <a:ext cx="3451225" cy="1865312"/>
          </a:xfrm>
          <a:prstGeom prst="rect">
            <a:avLst/>
          </a:prstGeom>
          <a:noFill/>
          <a:ln w="15875" cmpd="sng">
            <a:noFill/>
            <a:miter lim="800000"/>
            <a:headEnd/>
            <a:tailEnd/>
          </a:ln>
          <a:effectLst>
            <a:outerShdw blurRad="50800" dist="38100" dir="8100000" sx="104000" sy="104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51520" y="54868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59D8B"/>
                </a:solidFill>
              </a:rPr>
              <a:t> </a:t>
            </a:r>
            <a:r>
              <a:rPr lang="pt-BR" sz="2800" b="1" dirty="0" smtClean="0"/>
              <a:t>Cartão de Visita</a:t>
            </a:r>
            <a:endParaRPr lang="pt-BR" sz="2800" b="1" dirty="0">
              <a:solidFill>
                <a:srgbClr val="F59D8B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391472" y="5964566"/>
            <a:ext cx="149391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b="1" dirty="0">
                <a:latin typeface="Arial Narrow" pitchFamily="34" charset="0"/>
                <a:cs typeface="Arial" pitchFamily="34" charset="0"/>
              </a:rPr>
              <a:t>Tamanho</a:t>
            </a:r>
          </a:p>
          <a:p>
            <a:pPr algn="just"/>
            <a:r>
              <a:rPr lang="pt-BR" sz="2400" b="1" dirty="0" smtClean="0">
                <a:latin typeface="Arial Narrow" pitchFamily="34" charset="0"/>
                <a:cs typeface="Arial" pitchFamily="34" charset="0"/>
              </a:rPr>
              <a:t>9x5 </a:t>
            </a:r>
            <a:r>
              <a:rPr lang="pt-BR" sz="2400" b="1" dirty="0">
                <a:latin typeface="Arial Narrow" pitchFamily="34" charset="0"/>
                <a:cs typeface="Arial" pitchFamily="34" charset="0"/>
              </a:rPr>
              <a:t>cm</a:t>
            </a:r>
            <a:endParaRPr lang="pt-BR" sz="2400" dirty="0"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2000">
              <a:schemeClr val="bg1">
                <a:tint val="80000"/>
                <a:satMod val="250000"/>
              </a:schemeClr>
            </a:gs>
            <a:gs pos="79000">
              <a:srgbClr val="FDEDDF"/>
            </a:gs>
            <a:gs pos="100000">
              <a:srgbClr val="FDEDD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509120"/>
            <a:ext cx="8229600" cy="1143000"/>
          </a:xfrm>
        </p:spPr>
        <p:txBody>
          <a:bodyPr>
            <a:noAutofit/>
          </a:bodyPr>
          <a:lstStyle/>
          <a:p>
            <a:r>
              <a:rPr lang="pt-BR" sz="8800" b="1" dirty="0" smtClean="0">
                <a:latin typeface="Algerian" panose="04020705040A02060702" pitchFamily="82" charset="0"/>
              </a:rPr>
              <a:t>PESQUISA</a:t>
            </a:r>
            <a:endParaRPr lang="pt-BR" sz="8800" b="1" dirty="0">
              <a:latin typeface="Algerian" panose="04020705040A02060702" pitchFamily="82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08912" cy="3096344"/>
          </a:xfrm>
        </p:spPr>
      </p:pic>
    </p:spTree>
    <p:extLst>
      <p:ext uri="{BB962C8B-B14F-4D97-AF65-F5344CB8AC3E}">
        <p14:creationId xmlns:p14="http://schemas.microsoft.com/office/powerpoint/2010/main" val="7884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193800"/>
            <a:ext cx="393858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28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779713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32113"/>
            <a:ext cx="268922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179512" y="62076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59D8B"/>
                </a:solidFill>
              </a:rPr>
              <a:t> </a:t>
            </a:r>
            <a:r>
              <a:rPr lang="pt-BR" sz="2400" b="1" dirty="0" smtClean="0"/>
              <a:t>Crachá</a:t>
            </a:r>
            <a:endParaRPr lang="pt-BR" sz="2400" b="1" dirty="0">
              <a:solidFill>
                <a:srgbClr val="F59D8B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789728" y="59056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1" dirty="0">
                <a:latin typeface="Arial Narrow" pitchFamily="34" charset="0"/>
                <a:cs typeface="Arial" pitchFamily="34" charset="0"/>
              </a:rPr>
              <a:t>Tamanho</a:t>
            </a:r>
          </a:p>
          <a:p>
            <a:pPr algn="just"/>
            <a:r>
              <a:rPr lang="pt-BR" b="1" dirty="0">
                <a:latin typeface="Arial Narrow" pitchFamily="34" charset="0"/>
                <a:cs typeface="Arial" pitchFamily="34" charset="0"/>
              </a:rPr>
              <a:t>5x9 cm</a:t>
            </a:r>
            <a:endParaRPr lang="pt-BR" dirty="0"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1134251" y="1314598"/>
            <a:ext cx="704650" cy="947345"/>
            <a:chOff x="6889060" y="1956892"/>
            <a:chExt cx="704650" cy="835277"/>
          </a:xfrm>
          <a:solidFill>
            <a:schemeClr val="bg1">
              <a:lumMod val="75000"/>
            </a:schemeClr>
          </a:solidFill>
        </p:grpSpPr>
        <p:sp>
          <p:nvSpPr>
            <p:cNvPr id="37" name="Retângulo de cantos arredondados 36"/>
            <p:cNvSpPr/>
            <p:nvPr/>
          </p:nvSpPr>
          <p:spPr>
            <a:xfrm>
              <a:off x="6889060" y="1956892"/>
              <a:ext cx="704650" cy="835277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38" name="Conector reto 37"/>
            <p:cNvCxnSpPr/>
            <p:nvPr/>
          </p:nvCxnSpPr>
          <p:spPr>
            <a:xfrm>
              <a:off x="7017663" y="2027217"/>
              <a:ext cx="0" cy="700975"/>
            </a:xfrm>
            <a:prstGeom prst="lin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>
              <a:off x="7158593" y="2027216"/>
              <a:ext cx="0" cy="700975"/>
            </a:xfrm>
            <a:prstGeom prst="lin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>
              <a:off x="7299523" y="2027217"/>
              <a:ext cx="0" cy="700975"/>
            </a:xfrm>
            <a:prstGeom prst="lin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>
              <a:off x="7440453" y="2027217"/>
              <a:ext cx="0" cy="700975"/>
            </a:xfrm>
            <a:prstGeom prst="lin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o 41"/>
          <p:cNvGrpSpPr/>
          <p:nvPr/>
        </p:nvGrpSpPr>
        <p:grpSpPr>
          <a:xfrm>
            <a:off x="4196135" y="1314599"/>
            <a:ext cx="704650" cy="947345"/>
            <a:chOff x="6889060" y="1956892"/>
            <a:chExt cx="704650" cy="835277"/>
          </a:xfrm>
          <a:solidFill>
            <a:schemeClr val="bg1">
              <a:lumMod val="75000"/>
            </a:schemeClr>
          </a:solidFill>
        </p:grpSpPr>
        <p:sp>
          <p:nvSpPr>
            <p:cNvPr id="43" name="Retângulo de cantos arredondados 42"/>
            <p:cNvSpPr/>
            <p:nvPr/>
          </p:nvSpPr>
          <p:spPr>
            <a:xfrm>
              <a:off x="6889060" y="1956892"/>
              <a:ext cx="704650" cy="835277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44" name="Conector reto 43"/>
            <p:cNvCxnSpPr/>
            <p:nvPr/>
          </p:nvCxnSpPr>
          <p:spPr>
            <a:xfrm>
              <a:off x="7017663" y="2027217"/>
              <a:ext cx="0" cy="700975"/>
            </a:xfrm>
            <a:prstGeom prst="lin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>
              <a:off x="7158593" y="2027216"/>
              <a:ext cx="0" cy="700975"/>
            </a:xfrm>
            <a:prstGeom prst="lin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>
              <a:off x="7299523" y="2027217"/>
              <a:ext cx="0" cy="700975"/>
            </a:xfrm>
            <a:prstGeom prst="lin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>
              <a:off x="7440453" y="2027217"/>
              <a:ext cx="0" cy="700975"/>
            </a:xfrm>
            <a:prstGeom prst="line">
              <a:avLst/>
            </a:prstGeom>
            <a:grp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ângulo de cantos arredondados 2"/>
          <p:cNvSpPr/>
          <p:nvPr/>
        </p:nvSpPr>
        <p:spPr>
          <a:xfrm>
            <a:off x="3779912" y="4025900"/>
            <a:ext cx="1009816" cy="1951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de cantos arredondados 5"/>
          <p:cNvSpPr/>
          <p:nvPr/>
        </p:nvSpPr>
        <p:spPr>
          <a:xfrm>
            <a:off x="3288320" y="3828880"/>
            <a:ext cx="2520280" cy="392208"/>
          </a:xfrm>
          <a:prstGeom prst="roundRect">
            <a:avLst/>
          </a:prstGeom>
          <a:solidFill>
            <a:schemeClr val="bg1"/>
          </a:solidFill>
          <a:ln>
            <a:solidFill>
              <a:srgbClr val="F4A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288320" y="382888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latin typeface="Arial Rounded MT Bold" panose="020F0704030504030204" pitchFamily="34" charset="0"/>
              </a:rPr>
              <a:t>CPF</a:t>
            </a:r>
            <a:r>
              <a:rPr lang="pt-BR" sz="1000" b="1" dirty="0" smtClean="0"/>
              <a:t>:</a:t>
            </a:r>
          </a:p>
          <a:p>
            <a:r>
              <a:rPr lang="pt-BR" sz="1000" b="1" dirty="0"/>
              <a:t> </a:t>
            </a:r>
            <a:r>
              <a:rPr lang="pt-BR" sz="1000" b="1" dirty="0" smtClean="0"/>
              <a:t>           000.000.000-00</a:t>
            </a:r>
            <a:endParaRPr lang="pt-BR" sz="1000" b="1" dirty="0"/>
          </a:p>
        </p:txBody>
      </p:sp>
      <p:sp>
        <p:nvSpPr>
          <p:cNvPr id="2" name="Retângulo de cantos arredondados 1"/>
          <p:cNvSpPr/>
          <p:nvPr/>
        </p:nvSpPr>
        <p:spPr>
          <a:xfrm>
            <a:off x="3635896" y="3501008"/>
            <a:ext cx="1111632" cy="144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00.000.000-0</a:t>
            </a:r>
            <a:endParaRPr lang="pt-BR" sz="1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9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71" y="1193800"/>
            <a:ext cx="393858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7" y="-171400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103709" y="4614227"/>
            <a:ext cx="182633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b="1" dirty="0">
                <a:latin typeface="Arial Narrow" pitchFamily="34" charset="0"/>
                <a:cs typeface="Arial" pitchFamily="34" charset="0"/>
              </a:rPr>
              <a:t>Tamanho A4</a:t>
            </a:r>
          </a:p>
          <a:p>
            <a:pPr algn="just"/>
            <a:r>
              <a:rPr lang="pt-BR" sz="2400" b="1" dirty="0" smtClean="0">
                <a:latin typeface="Arial Narrow" pitchFamily="34" charset="0"/>
                <a:cs typeface="Arial" pitchFamily="34" charset="0"/>
              </a:rPr>
              <a:t>21 x 29,7 </a:t>
            </a:r>
            <a:r>
              <a:rPr lang="pt-BR" sz="2400" b="1" dirty="0">
                <a:latin typeface="Arial Narrow" pitchFamily="34" charset="0"/>
                <a:cs typeface="Arial" pitchFamily="34" charset="0"/>
              </a:rPr>
              <a:t>cm</a:t>
            </a:r>
            <a:endParaRPr lang="pt-BR" sz="24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773487" cy="448627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5536" y="873770"/>
            <a:ext cx="569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59D8B"/>
                </a:solidFill>
              </a:rPr>
              <a:t> </a:t>
            </a:r>
            <a:r>
              <a:rPr lang="pt-BR" sz="2400" b="1" dirty="0" smtClean="0"/>
              <a:t>Papel Timbrado</a:t>
            </a:r>
            <a:endParaRPr lang="pt-BR" sz="2400" b="1" dirty="0">
              <a:solidFill>
                <a:srgbClr val="F59D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63" y="1184537"/>
            <a:ext cx="393858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7"/>
          <a:stretch/>
        </p:blipFill>
        <p:spPr bwMode="auto">
          <a:xfrm rot="621471">
            <a:off x="520503" y="3073038"/>
            <a:ext cx="3510632" cy="2509291"/>
          </a:xfrm>
          <a:prstGeom prst="rect">
            <a:avLst/>
          </a:prstGeom>
          <a:noFill/>
          <a:ln>
            <a:noFill/>
          </a:ln>
          <a:effectLst>
            <a:outerShdw blurRad="12700" dist="35921" dir="2700000" algn="ctr" rotWithShape="0">
              <a:schemeClr val="bg2">
                <a:lumMod val="40000"/>
                <a:lumOff val="60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754">
            <a:off x="2829420" y="1987230"/>
            <a:ext cx="3820889" cy="359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3995936" y="4869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1" dirty="0">
                <a:latin typeface="Arial Narrow" pitchFamily="34" charset="0"/>
                <a:cs typeface="Arial" pitchFamily="34" charset="0"/>
              </a:rPr>
              <a:t>Tamanho</a:t>
            </a:r>
          </a:p>
          <a:p>
            <a:pPr algn="just"/>
            <a:r>
              <a:rPr lang="pt-BR" b="1" dirty="0">
                <a:latin typeface="Arial Narrow" pitchFamily="34" charset="0"/>
                <a:cs typeface="Arial" pitchFamily="34" charset="0"/>
              </a:rPr>
              <a:t>22 x 11 cm</a:t>
            </a:r>
            <a:endParaRPr lang="pt-BR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04664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5" y="-171400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107504" y="47667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59D8B"/>
                </a:solidFill>
              </a:rPr>
              <a:t> </a:t>
            </a:r>
            <a:r>
              <a:rPr lang="pt-BR" sz="2400" b="1" dirty="0" smtClean="0"/>
              <a:t>Envelope Ofício</a:t>
            </a:r>
            <a:endParaRPr lang="pt-BR" sz="2400" b="1" dirty="0">
              <a:solidFill>
                <a:srgbClr val="F59D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1" y="2276872"/>
            <a:ext cx="432911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5428373" y="2539062"/>
            <a:ext cx="3081702" cy="2070931"/>
          </a:xfrm>
          <a:prstGeom prst="rect">
            <a:avLst/>
          </a:prstGeom>
          <a:solidFill>
            <a:srgbClr val="F59D8B"/>
          </a:solidFill>
          <a:ln w="9525">
            <a:solidFill>
              <a:schemeClr val="bg1">
                <a:lumMod val="6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threePt" dir="t"/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90" y="2610786"/>
            <a:ext cx="697335" cy="43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Conector reto 25"/>
          <p:cNvCxnSpPr>
            <a:endCxn id="24" idx="2"/>
          </p:cNvCxnSpPr>
          <p:nvPr/>
        </p:nvCxnSpPr>
        <p:spPr>
          <a:xfrm>
            <a:off x="6940542" y="2539062"/>
            <a:ext cx="28682" cy="207093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7012549" y="2755086"/>
            <a:ext cx="1224136" cy="15841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6508493" y="4987334"/>
            <a:ext cx="93219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b="1" dirty="0" smtClean="0">
                <a:latin typeface="Arial Narrow" pitchFamily="34" charset="0"/>
                <a:cs typeface="Arial" pitchFamily="34" charset="0"/>
              </a:rPr>
              <a:t>Interior</a:t>
            </a:r>
            <a:endParaRPr lang="pt-BR" sz="2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0" name="CaixaDeTexto 38"/>
          <p:cNvSpPr txBox="1"/>
          <p:nvPr/>
        </p:nvSpPr>
        <p:spPr>
          <a:xfrm>
            <a:off x="7084557" y="282709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00" dirty="0" smtClean="0">
                <a:latin typeface="Franklin Gothic Medium Cond" pitchFamily="34" charset="0"/>
              </a:rPr>
              <a:t>Santa Bebida LTDA</a:t>
            </a:r>
          </a:p>
          <a:p>
            <a:r>
              <a:rPr lang="pt-BR" sz="500" dirty="0" smtClean="0">
                <a:latin typeface="Franklin Gothic Medium Cond" pitchFamily="34" charset="0"/>
              </a:rPr>
              <a:t>São Carlos/SP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29" y="2827094"/>
            <a:ext cx="438949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luxograma: Processo 19"/>
          <p:cNvSpPr/>
          <p:nvPr/>
        </p:nvSpPr>
        <p:spPr>
          <a:xfrm>
            <a:off x="5500390" y="2618338"/>
            <a:ext cx="697335" cy="462529"/>
          </a:xfrm>
          <a:prstGeom prst="flowChartProcess">
            <a:avLst/>
          </a:prstGeom>
          <a:solidFill>
            <a:srgbClr val="F59D8B"/>
          </a:solidFill>
          <a:ln>
            <a:solidFill>
              <a:srgbClr val="F59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72" y="2618337"/>
            <a:ext cx="1303867" cy="523823"/>
          </a:xfrm>
          <a:prstGeom prst="rect">
            <a:avLst/>
          </a:prstGeom>
        </p:spPr>
      </p:pic>
      <p:sp>
        <p:nvSpPr>
          <p:cNvPr id="23" name="Fluxograma: Processo 22"/>
          <p:cNvSpPr/>
          <p:nvPr/>
        </p:nvSpPr>
        <p:spPr>
          <a:xfrm>
            <a:off x="7084557" y="2849602"/>
            <a:ext cx="1087021" cy="29255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35" y="2777491"/>
            <a:ext cx="870763" cy="395568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98" y="3043118"/>
            <a:ext cx="999387" cy="143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uxograma: Entrada manual 28"/>
          <p:cNvSpPr/>
          <p:nvPr/>
        </p:nvSpPr>
        <p:spPr>
          <a:xfrm>
            <a:off x="6940541" y="3933294"/>
            <a:ext cx="1411477" cy="592151"/>
          </a:xfrm>
          <a:prstGeom prst="flowChartManualInput">
            <a:avLst/>
          </a:prstGeom>
          <a:solidFill>
            <a:srgbClr val="F38771"/>
          </a:solidFill>
          <a:ln>
            <a:solidFill>
              <a:srgbClr val="F38771"/>
            </a:solidFill>
            <a:prstDash val="solid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92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CaixaDeTexto 32"/>
          <p:cNvSpPr txBox="1"/>
          <p:nvPr/>
        </p:nvSpPr>
        <p:spPr>
          <a:xfrm>
            <a:off x="236211" y="548680"/>
            <a:ext cx="5844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59D8B"/>
                </a:solidFill>
              </a:rPr>
              <a:t> </a:t>
            </a:r>
            <a:r>
              <a:rPr lang="pt-BR" sz="2400" b="1" dirty="0" smtClean="0"/>
              <a:t>Pasta Proposta</a:t>
            </a:r>
          </a:p>
          <a:p>
            <a:r>
              <a:rPr lang="pt-BR" sz="2400" b="1" dirty="0" smtClean="0">
                <a:solidFill>
                  <a:srgbClr val="F59D8B"/>
                </a:solidFill>
              </a:rPr>
              <a:t>     </a:t>
            </a:r>
            <a:r>
              <a:rPr lang="pt-BR" b="1" dirty="0" smtClean="0"/>
              <a:t>Tamanho A4</a:t>
            </a:r>
            <a:endParaRPr lang="pt-BR" sz="2400" b="1" dirty="0">
              <a:solidFill>
                <a:srgbClr val="F59D8B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4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71400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76672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77" y="1193800"/>
            <a:ext cx="393858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7" y="2060848"/>
            <a:ext cx="2886273" cy="434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93" y="2029700"/>
            <a:ext cx="30908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230707" y="620763"/>
            <a:ext cx="5421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4A28C"/>
                </a:solidFill>
              </a:rPr>
              <a:t> </a:t>
            </a:r>
            <a:r>
              <a:rPr lang="pt-BR" sz="2800" b="1" dirty="0" smtClean="0"/>
              <a:t>Brindes</a:t>
            </a:r>
            <a:endParaRPr lang="pt-BR" sz="2800" b="1" dirty="0">
              <a:solidFill>
                <a:srgbClr val="F4A2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3"/>
          <a:stretch/>
        </p:blipFill>
        <p:spPr>
          <a:xfrm>
            <a:off x="0" y="1773707"/>
            <a:ext cx="9144000" cy="50542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-15518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Composto  de </a:t>
            </a:r>
          </a:p>
          <a:p>
            <a:r>
              <a:rPr lang="pt-B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          marketing    4ps</a:t>
            </a:r>
            <a:endParaRPr lang="pt-B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7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-11084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lgerian" panose="04020705040A02060702" pitchFamily="82" charset="0"/>
              </a:rPr>
              <a:t>Composto de marketing</a:t>
            </a:r>
            <a:endParaRPr lang="pt-BR" sz="3200" b="1" dirty="0">
              <a:latin typeface="Algerian" panose="04020705040A02060702" pitchFamily="8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4" t="47140"/>
          <a:stretch/>
        </p:blipFill>
        <p:spPr>
          <a:xfrm>
            <a:off x="5374148" y="3721106"/>
            <a:ext cx="3393153" cy="29523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9512" y="548680"/>
            <a:ext cx="878497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59D8B"/>
                </a:solidFill>
              </a:rPr>
              <a:t> </a:t>
            </a:r>
            <a:r>
              <a:rPr lang="pt-BR" sz="3200" b="1" dirty="0" smtClean="0"/>
              <a:t>Produto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 A marca leva ao consumidor uma enorme variedade de batons. </a:t>
            </a:r>
            <a:endParaRPr lang="pt-BR" sz="2400" b="1" dirty="0"/>
          </a:p>
          <a:p>
            <a:r>
              <a:rPr lang="pt-BR" sz="2400" b="1" dirty="0"/>
              <a:t>O</a:t>
            </a:r>
            <a:r>
              <a:rPr lang="pt-BR" sz="2400" b="1" dirty="0" smtClean="0"/>
              <a:t> consumidor quando compra um batom está adquirindo beleza ou até a “auto- estima”. O batom está entre os “queridinhos” das mulheres.</a:t>
            </a:r>
          </a:p>
          <a:p>
            <a:r>
              <a:rPr lang="pt-BR" sz="2400" b="1" dirty="0" smtClean="0"/>
              <a:t>É o mais vendido entre todas as maquiagens,</a:t>
            </a:r>
          </a:p>
          <a:p>
            <a:r>
              <a:rPr lang="pt-BR" sz="2400" b="1" dirty="0" smtClean="0"/>
              <a:t>hoje se tornou o essencial.</a:t>
            </a:r>
          </a:p>
          <a:p>
            <a:endParaRPr lang="pt-BR" sz="2400" b="1" dirty="0" smtClean="0"/>
          </a:p>
          <a:p>
            <a:r>
              <a:rPr lang="pt-BR" sz="2400" b="1" dirty="0"/>
              <a:t>O</a:t>
            </a:r>
            <a:r>
              <a:rPr lang="pt-BR" sz="2400" b="1" dirty="0" smtClean="0"/>
              <a:t> batom vermelho, é o </a:t>
            </a:r>
          </a:p>
          <a:p>
            <a:r>
              <a:rPr lang="pt-BR" sz="2400" b="1" dirty="0"/>
              <a:t>m</a:t>
            </a:r>
            <a:r>
              <a:rPr lang="pt-BR" sz="2400" b="1" dirty="0" smtClean="0"/>
              <a:t>ais procurado pelas mulheres</a:t>
            </a:r>
            <a:r>
              <a:rPr lang="pt-BR" sz="2400" b="1" dirty="0"/>
              <a:t> </a:t>
            </a:r>
            <a:r>
              <a:rPr lang="pt-BR" sz="2400" b="1" dirty="0" smtClean="0"/>
              <a:t>e</a:t>
            </a:r>
          </a:p>
          <a:p>
            <a:r>
              <a:rPr lang="pt-BR" sz="2400" b="1" dirty="0" smtClean="0"/>
              <a:t>tem o poder de </a:t>
            </a:r>
            <a:r>
              <a:rPr lang="pt-BR" sz="2400" b="1" dirty="0" err="1" smtClean="0"/>
              <a:t>torná</a:t>
            </a:r>
            <a:r>
              <a:rPr lang="pt-BR" sz="2400" b="1" dirty="0" smtClean="0"/>
              <a:t>- </a:t>
            </a:r>
            <a:r>
              <a:rPr lang="pt-BR" sz="2400" b="1" dirty="0" err="1" smtClean="0"/>
              <a:t>las</a:t>
            </a:r>
            <a:r>
              <a:rPr lang="pt-BR" sz="2400" b="1" dirty="0" smtClean="0"/>
              <a:t> mais </a:t>
            </a:r>
          </a:p>
          <a:p>
            <a:r>
              <a:rPr lang="pt-BR" sz="2400" b="1" dirty="0"/>
              <a:t>s</a:t>
            </a:r>
            <a:r>
              <a:rPr lang="pt-BR" sz="2400" b="1" dirty="0" smtClean="0"/>
              <a:t>exy e irresistíveis.</a:t>
            </a:r>
          </a:p>
          <a:p>
            <a:endParaRPr lang="pt-BR" sz="2400" b="1" dirty="0" smtClean="0"/>
          </a:p>
          <a:p>
            <a:endParaRPr lang="pt-BR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" y="-171400"/>
            <a:ext cx="91440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92" y="476672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5925" y="496144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Tons </a:t>
            </a:r>
            <a:r>
              <a:rPr lang="pt-BR" sz="2000" b="1" dirty="0" err="1" smtClean="0"/>
              <a:t>matte</a:t>
            </a:r>
            <a:r>
              <a:rPr lang="pt-BR" sz="2000" b="1" dirty="0" smtClean="0"/>
              <a:t>, que irão valorizar os lábios, deixando com uma</a:t>
            </a:r>
          </a:p>
          <a:p>
            <a:r>
              <a:rPr lang="pt-BR" sz="2000" b="1" dirty="0"/>
              <a:t>a</a:t>
            </a:r>
            <a:r>
              <a:rPr lang="pt-BR" sz="2000" b="1" dirty="0" smtClean="0"/>
              <a:t>parência  natural, permanecendo assim mais tempo na</a:t>
            </a:r>
          </a:p>
          <a:p>
            <a:r>
              <a:rPr lang="pt-BR" sz="2000" b="1" dirty="0" smtClean="0"/>
              <a:t> boca. Cores vibrantes e vivas para todos os tipos de gosto.</a:t>
            </a:r>
          </a:p>
          <a:p>
            <a:r>
              <a:rPr lang="pt-BR" sz="2000" b="1" dirty="0" smtClean="0"/>
              <a:t>Embalagens modernas com fácil visibilidade da cor.</a:t>
            </a:r>
            <a:endParaRPr lang="pt-BR" sz="20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9" r="34235" b="58519"/>
          <a:stretch/>
        </p:blipFill>
        <p:spPr>
          <a:xfrm>
            <a:off x="313834" y="1916832"/>
            <a:ext cx="2448272" cy="164800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9470" y="35965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           CORAL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9" t="49377" r="34351" b="8234"/>
          <a:stretch/>
        </p:blipFill>
        <p:spPr>
          <a:xfrm>
            <a:off x="3073965" y="1916832"/>
            <a:ext cx="2403844" cy="164800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073965" y="3596560"/>
            <a:ext cx="240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ROSA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50000" b="8234"/>
          <a:stretch/>
        </p:blipFill>
        <p:spPr>
          <a:xfrm>
            <a:off x="5879620" y="1916831"/>
            <a:ext cx="2354144" cy="164800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879620" y="3596560"/>
            <a:ext cx="235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PINK</a:t>
            </a:r>
            <a:endParaRPr lang="pt-BR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2" r="68613" b="9375"/>
          <a:stretch/>
        </p:blipFill>
        <p:spPr>
          <a:xfrm>
            <a:off x="329470" y="4221088"/>
            <a:ext cx="2432635" cy="17715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13834" y="6165304"/>
            <a:ext cx="246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LARANJA</a:t>
            </a:r>
            <a:endParaRPr lang="pt-BR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4" t="34336" r="36325" b="60035"/>
          <a:stretch/>
        </p:blipFill>
        <p:spPr>
          <a:xfrm>
            <a:off x="3073965" y="4221088"/>
            <a:ext cx="2403844" cy="177153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073965" y="5992627"/>
            <a:ext cx="2290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ROXO</a:t>
            </a:r>
            <a:endParaRPr lang="pt-BR" b="1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4848" r="25996" b="9926"/>
          <a:stretch/>
        </p:blipFill>
        <p:spPr>
          <a:xfrm>
            <a:off x="5879620" y="4221087"/>
            <a:ext cx="2354144" cy="1771539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879620" y="5992627"/>
            <a:ext cx="235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VINHO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671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51"/>
          <a:stretch/>
        </p:blipFill>
        <p:spPr>
          <a:xfrm>
            <a:off x="2555776" y="3933056"/>
            <a:ext cx="3672408" cy="107358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6" y="-204255"/>
            <a:ext cx="91440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59" y="476672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00262" y="47667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59D8B"/>
                </a:solidFill>
              </a:rPr>
              <a:t> </a:t>
            </a:r>
            <a:r>
              <a:rPr lang="pt-BR" sz="2800" b="1" dirty="0" smtClean="0"/>
              <a:t>Preço</a:t>
            </a:r>
            <a:endParaRPr lang="pt-BR" sz="2800" b="1" dirty="0">
              <a:solidFill>
                <a:srgbClr val="F59D8B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27585" y="3049796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*Preço aplicado de acordo com a moda e o mercado.</a:t>
            </a:r>
          </a:p>
          <a:p>
            <a:r>
              <a:rPr lang="pt-BR" sz="1600" dirty="0" smtClean="0"/>
              <a:t>*Preço sujeito a alterações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2" b="12612"/>
          <a:stretch/>
        </p:blipFill>
        <p:spPr>
          <a:xfrm>
            <a:off x="200262" y="5259625"/>
            <a:ext cx="3973581" cy="116702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3" b="45696"/>
          <a:stretch/>
        </p:blipFill>
        <p:spPr>
          <a:xfrm>
            <a:off x="4470588" y="5223218"/>
            <a:ext cx="4320480" cy="1319614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432449"/>
              </p:ext>
            </p:extLst>
          </p:nvPr>
        </p:nvGraphicFramePr>
        <p:xfrm>
          <a:off x="827584" y="1506387"/>
          <a:ext cx="649986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9933"/>
                <a:gridCol w="3249933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Batom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Preço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Tons coral, vermelhos e rosas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R$ 39,90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Tons roxo, vinho, marrom, </a:t>
                      </a:r>
                      <a:r>
                        <a:rPr lang="pt-BR" dirty="0" err="1" smtClean="0"/>
                        <a:t>nude</a:t>
                      </a:r>
                      <a:r>
                        <a:rPr lang="pt-BR" dirty="0" smtClean="0"/>
                        <a:t>, azul e preto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R$ 59,90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87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09" y="1193800"/>
            <a:ext cx="393858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7504" y="47667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59D8B"/>
                </a:solidFill>
              </a:rPr>
              <a:t> </a:t>
            </a:r>
            <a:r>
              <a:rPr lang="pt-BR" sz="2800" b="1" dirty="0" smtClean="0"/>
              <a:t>Praça</a:t>
            </a:r>
            <a:endParaRPr lang="pt-BR" sz="2800" b="1" dirty="0">
              <a:solidFill>
                <a:srgbClr val="F59D8B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2212" y="1124744"/>
            <a:ext cx="87700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Ponto de grande acesso (Shopping)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Única loja atendendo em São Carlos.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Loja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Disponibilidade de horário pelas consultoras diretas.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Grande variedade de produtos.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3710067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59D8B"/>
                </a:solidFill>
              </a:rPr>
              <a:t> </a:t>
            </a:r>
            <a:r>
              <a:rPr lang="pt-BR" sz="2800" b="1" dirty="0" smtClean="0"/>
              <a:t>Promoção</a:t>
            </a:r>
            <a:endParaRPr lang="pt-BR" sz="2800" b="1" dirty="0">
              <a:solidFill>
                <a:srgbClr val="F59D8B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23528" y="443711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Será anunciada em outdoor, revistas, internet visando uma relação próxima ao consumidor, e- mail direcionado também será utilizado.</a:t>
            </a:r>
          </a:p>
          <a:p>
            <a:r>
              <a:rPr lang="pt-BR" dirty="0" smtClean="0"/>
              <a:t>E as promoções serão feitas de acordo com tendências, moda, mês comemorativo de uma maneira bem atrativa.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882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" y="421860"/>
            <a:ext cx="9036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dirty="0" smtClean="0">
                <a:solidFill>
                  <a:srgbClr val="F47062"/>
                </a:solidFill>
              </a:rPr>
              <a:t> </a:t>
            </a:r>
            <a:r>
              <a:rPr lang="pt-BR" sz="1600" b="1" dirty="0" smtClean="0"/>
              <a:t>Metodologia</a:t>
            </a:r>
            <a:r>
              <a:rPr lang="pt-BR" sz="2000" dirty="0" smtClean="0"/>
              <a:t>: </a:t>
            </a:r>
            <a:r>
              <a:rPr lang="pt-BR" sz="1400" dirty="0" smtClean="0"/>
              <a:t>Pesquisas bibliográficas realizadas na internet.</a:t>
            </a:r>
            <a:endParaRPr lang="pt-BR" sz="1600" dirty="0" smtClean="0">
              <a:solidFill>
                <a:srgbClr val="F4706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dirty="0" smtClean="0">
                <a:solidFill>
                  <a:srgbClr val="F47062"/>
                </a:solidFill>
              </a:rPr>
              <a:t> </a:t>
            </a:r>
            <a:r>
              <a:rPr lang="pt-BR" sz="1600" b="1" dirty="0" smtClean="0"/>
              <a:t>Mercado</a:t>
            </a:r>
            <a:r>
              <a:rPr lang="pt-BR" sz="2000" dirty="0" smtClean="0"/>
              <a:t>: </a:t>
            </a:r>
            <a:r>
              <a:rPr lang="pt-BR" sz="1200" dirty="0" smtClean="0"/>
              <a:t>Uma </a:t>
            </a:r>
            <a:r>
              <a:rPr lang="pt-BR" sz="1200" dirty="0"/>
              <a:t>das razões desse crescimento é a constante busca por beleza e bem-estar </a:t>
            </a:r>
            <a:r>
              <a:rPr lang="pt-BR" sz="1200" dirty="0" smtClean="0"/>
              <a:t>que</a:t>
            </a:r>
          </a:p>
          <a:p>
            <a:r>
              <a:rPr lang="pt-BR" sz="1200" dirty="0" smtClean="0"/>
              <a:t> </a:t>
            </a:r>
            <a:r>
              <a:rPr lang="pt-BR" sz="1200" dirty="0"/>
              <a:t>os cosméticos </a:t>
            </a:r>
            <a:r>
              <a:rPr lang="pt-BR" sz="1200" dirty="0" smtClean="0"/>
              <a:t>e tratamentos </a:t>
            </a:r>
            <a:r>
              <a:rPr lang="pt-BR" sz="1200" dirty="0"/>
              <a:t>proporcionam. </a:t>
            </a:r>
            <a:endParaRPr lang="pt-BR" sz="1200" dirty="0" smtClean="0"/>
          </a:p>
          <a:p>
            <a:r>
              <a:rPr lang="pt-BR" sz="1200" dirty="0" smtClean="0"/>
              <a:t>       Pesquisas </a:t>
            </a:r>
            <a:r>
              <a:rPr lang="pt-BR" sz="1200" dirty="0"/>
              <a:t>recentes demonstram que os cuidados com o visual influenciam na </a:t>
            </a:r>
            <a:r>
              <a:rPr lang="pt-BR" sz="1200" dirty="0" err="1"/>
              <a:t>auto-estima</a:t>
            </a:r>
            <a:r>
              <a:rPr lang="pt-BR" sz="1200" dirty="0"/>
              <a:t> e na saúde corporal além de ser um dos requisitos pessoais para o sucesso no mercado de trabalho. Como diz a famosa frase "a primeira impressão é a que fica</a:t>
            </a:r>
            <a:r>
              <a:rPr lang="pt-BR" sz="1200" dirty="0" smtClean="0"/>
              <a:t>".</a:t>
            </a:r>
          </a:p>
          <a:p>
            <a:r>
              <a:rPr lang="pt-BR" sz="1200" dirty="0"/>
              <a:t> </a:t>
            </a:r>
            <a:r>
              <a:rPr lang="pt-BR" sz="1200" dirty="0" smtClean="0"/>
              <a:t>    </a:t>
            </a:r>
            <a:r>
              <a:rPr lang="pt-BR" sz="1200" dirty="0"/>
              <a:t>O crescimento da economia brasileira nos últimos dez anos incluiu mais de </a:t>
            </a:r>
            <a:r>
              <a:rPr lang="pt-BR" sz="1200" b="1" dirty="0"/>
              <a:t>30 milhões </a:t>
            </a:r>
            <a:r>
              <a:rPr lang="pt-BR" sz="1200" dirty="0"/>
              <a:t>de brasileiros ao mercado de consumo, </a:t>
            </a:r>
            <a:r>
              <a:rPr lang="pt-BR" sz="1200" dirty="0" smtClean="0"/>
              <a:t>    o </a:t>
            </a:r>
            <a:r>
              <a:rPr lang="pt-BR" sz="1200" dirty="0"/>
              <a:t>que provocou mudanças expressivas nos hábitos diários desta parcela da população</a:t>
            </a:r>
            <a:r>
              <a:rPr lang="pt-BR" sz="1200" dirty="0" smtClean="0"/>
              <a:t>.</a:t>
            </a:r>
            <a:r>
              <a:rPr lang="pt-BR" sz="1200" dirty="0"/>
              <a:t/>
            </a:r>
            <a:br>
              <a:rPr lang="pt-BR" sz="1200" dirty="0"/>
            </a:br>
            <a:r>
              <a:rPr lang="pt-BR" sz="1200" dirty="0"/>
              <a:t>O segmento de produtos de higiene pessoal e de cosméticos recebeu um enorme impulso com o aumento de consumo destes itens, o que levou o seu faturamento a </a:t>
            </a:r>
            <a:r>
              <a:rPr lang="pt-BR" sz="1200" b="1" dirty="0"/>
              <a:t>R$ 34 bilhões em 2012</a:t>
            </a:r>
            <a:r>
              <a:rPr lang="pt-BR" sz="1200" dirty="0"/>
              <a:t>, com elevação de </a:t>
            </a:r>
            <a:r>
              <a:rPr lang="pt-BR" sz="1200" b="1" dirty="0"/>
              <a:t>15,6% sobre os R$ 29,4 bilhões </a:t>
            </a:r>
            <a:r>
              <a:rPr lang="pt-BR" sz="1200" dirty="0"/>
              <a:t>registrados no ano anterior. Assim, a maioria das classes sociais passou a adquirir produtos que não consumiam anteriormente e a mudar de canais de varejo para comprá-los. </a:t>
            </a:r>
            <a:br>
              <a:rPr lang="pt-BR" sz="1200" dirty="0"/>
            </a:br>
            <a:r>
              <a:rPr lang="pt-BR" sz="1200" dirty="0"/>
              <a:t>Em relação ao mercado mundial de Higiene Pessoal, Perfumaria e Cosméticos, conforme dados do </a:t>
            </a:r>
            <a:r>
              <a:rPr lang="pt-BR" sz="1200" dirty="0" err="1"/>
              <a:t>Euromonitor</a:t>
            </a:r>
            <a:r>
              <a:rPr lang="pt-BR" sz="1200" dirty="0"/>
              <a:t> de 2012, </a:t>
            </a:r>
            <a:r>
              <a:rPr lang="pt-BR" sz="1200" b="1" dirty="0"/>
              <a:t>o Brasil ocupa a segunda posição</a:t>
            </a:r>
            <a:r>
              <a:rPr lang="pt-BR" sz="1200" dirty="0"/>
              <a:t>. É o primeiro mercado em perfumaria e desodorantes; segundo mercado em produtos para cabelos, masculinos, infantil, produtos para banho, depilatórios e proteção solar; terceiro em produtos cosmético cores, produtos para higiene oral; quarto em pele.</a:t>
            </a:r>
            <a:endParaRPr lang="pt-BR" sz="1200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548" y="-171400"/>
            <a:ext cx="24447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94" y="385798"/>
            <a:ext cx="207370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" y="3530403"/>
            <a:ext cx="9036496" cy="330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b="6650"/>
          <a:stretch/>
        </p:blipFill>
        <p:spPr>
          <a:xfrm flipH="1">
            <a:off x="13675" y="0"/>
            <a:ext cx="8836001" cy="528834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7504" y="5288340"/>
            <a:ext cx="8953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       Campanha  de  </a:t>
            </a:r>
          </a:p>
          <a:p>
            <a:r>
              <a:rPr lang="pt-B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                                marketing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3676" y="-171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Campanha de marketing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52" y="439501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40" y="1193800"/>
            <a:ext cx="393858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474931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59D8B"/>
                </a:solidFill>
              </a:rPr>
              <a:t> </a:t>
            </a:r>
            <a:r>
              <a:rPr lang="pt-BR" sz="2800" b="1" dirty="0" smtClean="0"/>
              <a:t>Conceitos</a:t>
            </a:r>
            <a:endParaRPr lang="pt-BR" sz="2800" b="1" dirty="0">
              <a:solidFill>
                <a:srgbClr val="F59D8B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21285" y="1386137"/>
            <a:ext cx="867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 </a:t>
            </a:r>
            <a:r>
              <a:rPr lang="pt-BR" sz="2400" dirty="0" smtClean="0"/>
              <a:t>Despertar a musa inspirador que há nas mulheres e </a:t>
            </a:r>
            <a:r>
              <a:rPr lang="pt-BR" sz="2400" dirty="0" err="1" smtClean="0"/>
              <a:t>fazê</a:t>
            </a:r>
            <a:r>
              <a:rPr lang="pt-BR" sz="2400" dirty="0" smtClean="0"/>
              <a:t>- </a:t>
            </a:r>
            <a:r>
              <a:rPr lang="pt-BR" sz="2400" dirty="0" err="1" smtClean="0"/>
              <a:t>las</a:t>
            </a:r>
            <a:r>
              <a:rPr lang="pt-BR" sz="2400" dirty="0" smtClean="0"/>
              <a:t> encontrar o potencial e beleza que há dentro de cada uma.</a:t>
            </a:r>
          </a:p>
          <a:p>
            <a:r>
              <a:rPr lang="pt-BR" sz="2400" dirty="0" smtClean="0"/>
              <a:t>Mostrando que podem ser uma diva a qualquer momento.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30812" y="306896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59D8B"/>
                </a:solidFill>
              </a:rPr>
              <a:t> </a:t>
            </a:r>
            <a:r>
              <a:rPr lang="pt-BR" sz="2800" b="1" dirty="0" smtClean="0"/>
              <a:t>Objetivos</a:t>
            </a:r>
            <a:endParaRPr lang="pt-BR" sz="2800" b="1" dirty="0">
              <a:solidFill>
                <a:srgbClr val="F59D8B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8059" y="3789040"/>
            <a:ext cx="86740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dirty="0" smtClean="0"/>
              <a:t>Divulgar a marca.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Conquistar novos clientes.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Fidelizar clientes.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Fazer dos cosméticos indispensáveis.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31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43408"/>
            <a:ext cx="9144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193800"/>
            <a:ext cx="3938587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620688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59D8B"/>
                </a:solidFill>
              </a:rPr>
              <a:t> </a:t>
            </a:r>
            <a:r>
              <a:rPr lang="pt-BR" sz="2800" b="1" dirty="0" smtClean="0"/>
              <a:t>Estratégia de Marketing</a:t>
            </a:r>
            <a:endParaRPr lang="pt-BR" sz="2800" b="1" dirty="0">
              <a:solidFill>
                <a:srgbClr val="F59D8B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9512" y="1342877"/>
            <a:ext cx="77048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Cartão fidelidade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Outdoor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Revistas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Internet, sites, </a:t>
            </a:r>
            <a:r>
              <a:rPr lang="pt-BR" sz="2000" dirty="0" err="1"/>
              <a:t>F</a:t>
            </a:r>
            <a:r>
              <a:rPr lang="pt-BR" sz="2000" dirty="0" err="1" smtClean="0"/>
              <a:t>acebook</a:t>
            </a:r>
            <a:r>
              <a:rPr lang="pt-BR" sz="2000" dirty="0" smtClean="0"/>
              <a:t>, </a:t>
            </a:r>
            <a:r>
              <a:rPr lang="pt-BR" sz="2000" dirty="0" err="1" smtClean="0"/>
              <a:t>Youtube</a:t>
            </a:r>
            <a:endParaRPr lang="pt-B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Pós venda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Banco de dados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Blogs</a:t>
            </a:r>
          </a:p>
        </p:txBody>
      </p:sp>
    </p:spTree>
    <p:extLst>
      <p:ext uri="{BB962C8B-B14F-4D97-AF65-F5344CB8AC3E}">
        <p14:creationId xmlns:p14="http://schemas.microsoft.com/office/powerpoint/2010/main" val="422576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" y="27856"/>
            <a:ext cx="8955904" cy="674136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 rot="462930">
            <a:off x="2396488" y="1138044"/>
            <a:ext cx="4370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       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Peças</a:t>
            </a:r>
          </a:p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  publicitárias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9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-243408"/>
            <a:ext cx="9144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76672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7504" y="47667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rgbClr val="F4A28C"/>
                </a:solidFill>
              </a:rPr>
              <a:t> </a:t>
            </a:r>
            <a:r>
              <a:rPr lang="pt-BR" sz="2800" b="1" dirty="0" smtClean="0"/>
              <a:t>Revista</a:t>
            </a:r>
            <a:endParaRPr lang="pt-BR" sz="2800" dirty="0">
              <a:solidFill>
                <a:srgbClr val="F4A28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04" y="1200150"/>
            <a:ext cx="948055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66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-243408"/>
            <a:ext cx="9144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907704" y="899428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dirty="0"/>
              <a:t>Formato: 9,0 x 3,0 m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05953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9503" y="476672"/>
            <a:ext cx="534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4A28C"/>
                </a:solidFill>
              </a:rPr>
              <a:t> </a:t>
            </a:r>
            <a:r>
              <a:rPr lang="pt-BR" sz="2800" b="1" dirty="0" smtClean="0"/>
              <a:t>Outdoor</a:t>
            </a:r>
            <a:endParaRPr lang="pt-BR" sz="2800" b="1" dirty="0">
              <a:solidFill>
                <a:srgbClr val="F4A28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268760"/>
            <a:ext cx="916940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94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43408"/>
            <a:ext cx="9144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12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7504" y="548680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4A28C"/>
                </a:solidFill>
              </a:rPr>
              <a:t> </a:t>
            </a:r>
            <a:r>
              <a:rPr lang="pt-BR" sz="2800" b="1" dirty="0" err="1" smtClean="0"/>
              <a:t>Bussdoor</a:t>
            </a:r>
            <a:endParaRPr lang="pt-BR" sz="2800" b="1" dirty="0">
              <a:solidFill>
                <a:srgbClr val="F4A28C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204847" y="1164851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dirty="0"/>
              <a:t>Formato:1,65 x 0,75 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534183"/>
            <a:ext cx="9113837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62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43408"/>
            <a:ext cx="9144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04664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7596336" y="4653136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8138" indent="-331788">
              <a:spcAft>
                <a:spcPts val="1413"/>
              </a:spcAft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pt-BR" altLang="pt-BR" dirty="0"/>
              <a:t>468 x 60 </a:t>
            </a:r>
            <a:r>
              <a:rPr lang="pt-BR" altLang="pt-BR" dirty="0" err="1"/>
              <a:t>px</a:t>
            </a:r>
            <a:endParaRPr lang="pt-BR" alt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7504" y="54868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4A28C"/>
                </a:solidFill>
              </a:rPr>
              <a:t> </a:t>
            </a:r>
            <a:r>
              <a:rPr lang="pt-BR" sz="2800" b="1" dirty="0" smtClean="0"/>
              <a:t>Banner Internet</a:t>
            </a:r>
            <a:endParaRPr lang="pt-BR" sz="2800" b="1" dirty="0">
              <a:solidFill>
                <a:srgbClr val="F4A28C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312988"/>
            <a:ext cx="91694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13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" y="-243408"/>
            <a:ext cx="9144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14" y="476672"/>
            <a:ext cx="20732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62068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4A28C"/>
                </a:solidFill>
              </a:rPr>
              <a:t> </a:t>
            </a:r>
            <a:r>
              <a:rPr lang="pt-BR" sz="2800" b="1" dirty="0" smtClean="0"/>
              <a:t>Evento de Inauguração</a:t>
            </a:r>
            <a:endParaRPr lang="pt-BR" sz="2800" b="1" dirty="0">
              <a:solidFill>
                <a:srgbClr val="F4A28C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9497"/>
            <a:ext cx="7888287" cy="58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27584" y="1556792"/>
            <a:ext cx="432048" cy="2907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045301" y="1473705"/>
            <a:ext cx="216024" cy="141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/>
          <p:cNvCxnSpPr/>
          <p:nvPr/>
        </p:nvCxnSpPr>
        <p:spPr>
          <a:xfrm>
            <a:off x="971600" y="1473705"/>
            <a:ext cx="289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nos 9"/>
          <p:cNvSpPr/>
          <p:nvPr/>
        </p:nvSpPr>
        <p:spPr>
          <a:xfrm>
            <a:off x="1043608" y="1484431"/>
            <a:ext cx="217717" cy="45719"/>
          </a:xfrm>
          <a:prstGeom prst="mathMinus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Fluxograma: Processo 13"/>
          <p:cNvSpPr/>
          <p:nvPr/>
        </p:nvSpPr>
        <p:spPr>
          <a:xfrm>
            <a:off x="2699792" y="4005064"/>
            <a:ext cx="2736304" cy="93610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20" b="26168"/>
          <a:stretch/>
        </p:blipFill>
        <p:spPr bwMode="auto">
          <a:xfrm>
            <a:off x="792203" y="857281"/>
            <a:ext cx="4232175" cy="368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luxograma: Processo 14"/>
          <p:cNvSpPr/>
          <p:nvPr/>
        </p:nvSpPr>
        <p:spPr>
          <a:xfrm>
            <a:off x="971600" y="1484431"/>
            <a:ext cx="144862" cy="316870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827584" y="4473116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Não fique de fora desta grande festa de inauguração, com cursos de </a:t>
            </a:r>
            <a:r>
              <a:rPr lang="pt-BR" sz="1200" b="1" dirty="0" err="1" smtClean="0"/>
              <a:t>make</a:t>
            </a:r>
            <a:r>
              <a:rPr lang="pt-BR" sz="1200" b="1" dirty="0" smtClean="0"/>
              <a:t> e muito mais.</a:t>
            </a:r>
            <a:endParaRPr lang="pt-BR" sz="1200" b="1" dirty="0"/>
          </a:p>
        </p:txBody>
      </p:sp>
      <p:sp>
        <p:nvSpPr>
          <p:cNvPr id="18" name="Fluxograma: Processo 17"/>
          <p:cNvSpPr/>
          <p:nvPr/>
        </p:nvSpPr>
        <p:spPr>
          <a:xfrm>
            <a:off x="1116462" y="1527295"/>
            <a:ext cx="3907916" cy="13118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reto 19"/>
          <p:cNvCxnSpPr/>
          <p:nvPr/>
        </p:nvCxnSpPr>
        <p:spPr>
          <a:xfrm>
            <a:off x="937289" y="1466695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937289" y="1466695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18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764704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dirty="0">
                <a:latin typeface="Arial Narrow" pitchFamily="34" charset="0"/>
              </a:rPr>
              <a:t>Gostaríamos de agradecer a todo o corpo docente da </a:t>
            </a:r>
            <a:r>
              <a:rPr lang="pt-BR" sz="2800" dirty="0" smtClean="0">
                <a:latin typeface="Arial Narrow" pitchFamily="34" charset="0"/>
              </a:rPr>
              <a:t>instituição </a:t>
            </a:r>
            <a:r>
              <a:rPr lang="pt-BR" sz="2800" b="1" dirty="0" err="1" smtClean="0">
                <a:latin typeface="Century Gothic" pitchFamily="34" charset="0"/>
              </a:rPr>
              <a:t>Angloschool</a:t>
            </a:r>
            <a:r>
              <a:rPr lang="pt-BR" sz="2800" b="1" dirty="0" smtClean="0">
                <a:latin typeface="Century Gothic" pitchFamily="34" charset="0"/>
              </a:rPr>
              <a:t>  Franchising</a:t>
            </a:r>
            <a:r>
              <a:rPr lang="pt-BR" sz="2800" dirty="0" smtClean="0">
                <a:latin typeface="Arial Narrow" pitchFamily="34" charset="0"/>
              </a:rPr>
              <a:t> </a:t>
            </a:r>
            <a:r>
              <a:rPr lang="pt-BR" sz="2800" dirty="0">
                <a:latin typeface="Arial Narrow" pitchFamily="34" charset="0"/>
              </a:rPr>
              <a:t>por contribuírem para a execução </a:t>
            </a:r>
            <a:r>
              <a:rPr lang="pt-BR" sz="2800" dirty="0" smtClean="0">
                <a:latin typeface="Arial Narrow" pitchFamily="34" charset="0"/>
              </a:rPr>
              <a:t>do nosso </a:t>
            </a:r>
            <a:r>
              <a:rPr lang="pt-BR" sz="2800" dirty="0">
                <a:latin typeface="Arial Narrow" pitchFamily="34" charset="0"/>
              </a:rPr>
              <a:t>Projeto de Marketing.</a:t>
            </a:r>
          </a:p>
          <a:p>
            <a:pPr>
              <a:buNone/>
            </a:pPr>
            <a:r>
              <a:rPr lang="pt-BR" sz="2800" dirty="0">
                <a:latin typeface="Arial Narrow" pitchFamily="34" charset="0"/>
              </a:rPr>
              <a:t>Agradecemos em especial o professor Rodrigo Rodrigues que, </a:t>
            </a:r>
            <a:r>
              <a:rPr lang="pt-BR" sz="2800" dirty="0" smtClean="0">
                <a:latin typeface="Arial Narrow" pitchFamily="34" charset="0"/>
              </a:rPr>
              <a:t>em </a:t>
            </a:r>
            <a:r>
              <a:rPr lang="pt-BR" sz="2800" dirty="0">
                <a:latin typeface="Arial Narrow" pitchFamily="34" charset="0"/>
              </a:rPr>
              <a:t>todos os momentos, esteve presente com seu auxílio</a:t>
            </a:r>
          </a:p>
          <a:p>
            <a:pPr>
              <a:buNone/>
            </a:pPr>
            <a:r>
              <a:rPr lang="pt-BR" sz="2800" dirty="0">
                <a:latin typeface="Arial Narrow" pitchFamily="34" charset="0"/>
              </a:rPr>
              <a:t>esclarecedor. </a:t>
            </a:r>
            <a:endParaRPr lang="pt-BR" sz="2800" dirty="0" smtClean="0">
              <a:latin typeface="Arial Narrow" pitchFamily="34" charset="0"/>
            </a:endParaRPr>
          </a:p>
          <a:p>
            <a:pPr>
              <a:buNone/>
            </a:pPr>
            <a:r>
              <a:rPr lang="pt-BR" sz="2800" dirty="0" smtClean="0">
                <a:latin typeface="Arial Narrow" pitchFamily="34" charset="0"/>
              </a:rPr>
              <a:t>Por </a:t>
            </a:r>
            <a:r>
              <a:rPr lang="pt-BR" sz="2800" dirty="0">
                <a:latin typeface="Arial Narrow" pitchFamily="34" charset="0"/>
              </a:rPr>
              <a:t>fim, somos gratas pelo trabalho em grupo</a:t>
            </a:r>
          </a:p>
          <a:p>
            <a:pPr>
              <a:buNone/>
            </a:pPr>
            <a:r>
              <a:rPr lang="pt-BR" sz="2800" dirty="0">
                <a:latin typeface="Arial Narrow" pitchFamily="34" charset="0"/>
              </a:rPr>
              <a:t>que tivemos, a ajuda de cada uma das integrantes </a:t>
            </a:r>
            <a:r>
              <a:rPr lang="pt-BR" sz="2800" dirty="0" smtClean="0">
                <a:latin typeface="Arial Narrow" pitchFamily="34" charset="0"/>
              </a:rPr>
              <a:t>foi essencial para </a:t>
            </a:r>
            <a:r>
              <a:rPr lang="pt-BR" sz="2800" dirty="0">
                <a:latin typeface="Arial Narrow" pitchFamily="34" charset="0"/>
              </a:rPr>
              <a:t>a realização e finalização do trabalho.</a:t>
            </a:r>
            <a:endParaRPr lang="pt-BR" sz="2800" dirty="0">
              <a:latin typeface="Arial Narrow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43608" y="-99392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lgerian" panose="04020705040A02060702" pitchFamily="82" charset="0"/>
              </a:rPr>
              <a:t>AGRADECIMENTOS</a:t>
            </a:r>
            <a:endParaRPr lang="pt-BR" sz="32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6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35" y="3789040"/>
            <a:ext cx="2420361" cy="291372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27281" y="4099847"/>
            <a:ext cx="64888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 A </a:t>
            </a:r>
            <a:r>
              <a:rPr lang="pt-BR" sz="1600" b="1" dirty="0" smtClean="0"/>
              <a:t>ABIHPEC </a:t>
            </a:r>
            <a:r>
              <a:rPr lang="pt-BR" sz="1600" dirty="0" smtClean="0"/>
              <a:t>( </a:t>
            </a:r>
            <a:r>
              <a:rPr lang="pt-BR" sz="1600" b="1" dirty="0" smtClean="0"/>
              <a:t>Associação </a:t>
            </a:r>
            <a:r>
              <a:rPr lang="pt-BR" sz="1600" b="1" dirty="0"/>
              <a:t>B</a:t>
            </a:r>
            <a:r>
              <a:rPr lang="pt-BR" sz="1600" b="1" dirty="0" smtClean="0"/>
              <a:t>rasileira da Indústria de Higiene Pessoal, </a:t>
            </a:r>
            <a:r>
              <a:rPr lang="pt-BR" sz="1600" b="1" dirty="0"/>
              <a:t>P</a:t>
            </a:r>
            <a:r>
              <a:rPr lang="pt-BR" sz="1600" b="1" dirty="0" smtClean="0"/>
              <a:t>erfumaria e Cosméticos</a:t>
            </a:r>
            <a:r>
              <a:rPr lang="pt-BR" sz="1600" dirty="0" smtClean="0"/>
              <a:t>)</a:t>
            </a:r>
            <a:r>
              <a:rPr lang="pt-BR" sz="1600" dirty="0"/>
              <a:t> também se mantém otimista em relação ao fechamento anual. Segundo a associação, a representatividade do setor de cosméticos na economia nacional segue avançando e deve passar de 1,8% do</a:t>
            </a:r>
            <a:r>
              <a:rPr lang="pt-BR" sz="1600" b="1" dirty="0"/>
              <a:t> </a:t>
            </a:r>
            <a:r>
              <a:rPr lang="pt-BR" sz="1600" b="1" dirty="0" smtClean="0"/>
              <a:t>PIB </a:t>
            </a:r>
            <a:r>
              <a:rPr lang="pt-BR" sz="1600" dirty="0" smtClean="0"/>
              <a:t>( </a:t>
            </a:r>
            <a:r>
              <a:rPr lang="pt-BR" sz="1600" b="1" dirty="0" smtClean="0"/>
              <a:t>Produto Interno Bruto</a:t>
            </a:r>
            <a:r>
              <a:rPr lang="pt-BR" sz="1600" dirty="0" smtClean="0"/>
              <a:t>) </a:t>
            </a:r>
            <a:r>
              <a:rPr lang="pt-BR" sz="1600" dirty="0"/>
              <a:t>para 2% até 2016. O crescimento do setor está alinhado com a nossa expectativa para o encerramento do ano.</a:t>
            </a:r>
          </a:p>
          <a:p>
            <a:r>
              <a:rPr lang="pt-BR" sz="1600" dirty="0"/>
              <a:t>    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174305"/>
            <a:ext cx="24447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692" y="404664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7281" y="620688"/>
            <a:ext cx="89092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 O mercado de vendas porta-a-porta está aberta para todos e vem </a:t>
            </a:r>
            <a:endParaRPr lang="pt-BR" sz="1600" dirty="0" smtClean="0"/>
          </a:p>
          <a:p>
            <a:pPr algn="just"/>
            <a:r>
              <a:rPr lang="pt-BR" sz="1600" dirty="0" smtClean="0"/>
              <a:t>conquistando cada vez mais. O </a:t>
            </a:r>
            <a:r>
              <a:rPr lang="pt-BR" sz="1600" dirty="0"/>
              <a:t>gasto médio da família brasileira com  </a:t>
            </a:r>
            <a:r>
              <a:rPr lang="pt-BR" sz="1600" dirty="0" smtClean="0"/>
              <a:t>Higiene</a:t>
            </a:r>
          </a:p>
          <a:p>
            <a:pPr algn="just"/>
            <a:r>
              <a:rPr lang="pt-BR" sz="1600" dirty="0" smtClean="0"/>
              <a:t> </a:t>
            </a:r>
            <a:r>
              <a:rPr lang="pt-BR" sz="1600" dirty="0"/>
              <a:t>e Beleza no porta-a-porta é </a:t>
            </a:r>
            <a:r>
              <a:rPr lang="pt-BR" sz="1600" dirty="0" smtClean="0"/>
              <a:t>de </a:t>
            </a:r>
            <a:r>
              <a:rPr lang="pt-BR" sz="1600" dirty="0"/>
              <a:t>R$ 78,00. No supermercado, é superior a R$ 200,00</a:t>
            </a:r>
            <a:r>
              <a:rPr lang="pt-BR" sz="1600" dirty="0" smtClean="0"/>
              <a:t>.</a:t>
            </a:r>
          </a:p>
          <a:p>
            <a:pPr algn="just"/>
            <a:r>
              <a:rPr lang="pt-BR" sz="1600" dirty="0"/>
              <a:t>O estudo de dimensionamento do mercado de venda direta, realizado pela </a:t>
            </a:r>
            <a:r>
              <a:rPr lang="pt-BR" sz="1600" b="1" dirty="0"/>
              <a:t>Associação Brasileira de Empresas de Vendas Diretas (ABEVD), </a:t>
            </a:r>
            <a:r>
              <a:rPr lang="pt-BR" sz="1600" dirty="0"/>
              <a:t>mostra que o setor registrou </a:t>
            </a:r>
            <a:r>
              <a:rPr lang="pt-BR" sz="1600" b="1" dirty="0"/>
              <a:t>R$ 19,5 bilhões</a:t>
            </a:r>
            <a:r>
              <a:rPr lang="pt-BR" sz="1600" dirty="0"/>
              <a:t> em volume de negócios no primeiro semestre de 2015 – </a:t>
            </a:r>
            <a:r>
              <a:rPr lang="pt-BR" sz="1600" b="1" dirty="0"/>
              <a:t>crescimento de 0,7% </a:t>
            </a:r>
            <a:r>
              <a:rPr lang="pt-BR" sz="1600" dirty="0"/>
              <a:t>em relação ao mesmo período do ano anterior – entre empresas associadas e não associadas à ABEVD. Ainda segundo o estudo, o número de revendedores diretos – profissionais autônomos atuantes – segue estável com, aproximadamente,</a:t>
            </a:r>
            <a:r>
              <a:rPr lang="pt-BR" sz="1600" b="1" dirty="0"/>
              <a:t> 4,5 milhões</a:t>
            </a:r>
            <a:r>
              <a:rPr lang="pt-BR" sz="1600" dirty="0"/>
              <a:t> de </a:t>
            </a:r>
            <a:r>
              <a:rPr lang="pt-BR" sz="1600" dirty="0" smtClean="0"/>
              <a:t>pessoas</a:t>
            </a:r>
          </a:p>
          <a:p>
            <a:pPr algn="just"/>
            <a:r>
              <a:rPr lang="pt-BR" sz="1600" dirty="0"/>
              <a:t>Ainda segundo a pesquisa, só nos últimos quatro anos o segmento registrou um </a:t>
            </a:r>
            <a:r>
              <a:rPr lang="pt-BR" sz="1600" b="1" dirty="0"/>
              <a:t>crescimento de 6,7%. </a:t>
            </a:r>
            <a:r>
              <a:rPr lang="pt-BR" sz="1600" dirty="0"/>
              <a:t>O setor de cosméticos e higiene pessoal é o que mais impulsiona o mercado brasileiro, com </a:t>
            </a:r>
            <a:r>
              <a:rPr lang="pt-BR" sz="1600" b="1" dirty="0"/>
              <a:t>84,1% das vendas diretas</a:t>
            </a:r>
            <a:r>
              <a:rPr lang="pt-BR" sz="1600" dirty="0"/>
              <a:t> no país, seguido de produtos para </a:t>
            </a:r>
            <a:r>
              <a:rPr lang="pt-BR" sz="1600" dirty="0" smtClean="0"/>
              <a:t>o</a:t>
            </a:r>
          </a:p>
          <a:p>
            <a:pPr algn="just"/>
            <a:r>
              <a:rPr lang="pt-BR" sz="1600" dirty="0" smtClean="0"/>
              <a:t> </a:t>
            </a:r>
            <a:r>
              <a:rPr lang="pt-BR" sz="1600" dirty="0"/>
              <a:t>bem-estar, com </a:t>
            </a:r>
            <a:r>
              <a:rPr lang="pt-BR" sz="1600" b="1" dirty="0"/>
              <a:t>6,7%, artigos para casa </a:t>
            </a:r>
            <a:r>
              <a:rPr lang="pt-BR" sz="1600" dirty="0"/>
              <a:t>e </a:t>
            </a:r>
            <a:r>
              <a:rPr lang="pt-BR" sz="1600" b="1" dirty="0"/>
              <a:t>produtos duráveis (4,1</a:t>
            </a:r>
            <a:r>
              <a:rPr lang="pt-BR" sz="1600" b="1" dirty="0" smtClean="0"/>
              <a:t>%)</a:t>
            </a:r>
          </a:p>
          <a:p>
            <a:pPr algn="just"/>
            <a:r>
              <a:rPr lang="pt-BR" sz="1600" b="1" dirty="0" smtClean="0"/>
              <a:t> </a:t>
            </a:r>
            <a:r>
              <a:rPr lang="pt-BR" sz="1600" dirty="0" smtClean="0"/>
              <a:t>e </a:t>
            </a:r>
            <a:r>
              <a:rPr lang="pt-BR" sz="1600" b="1" dirty="0" smtClean="0"/>
              <a:t>roupas </a:t>
            </a:r>
            <a:r>
              <a:rPr lang="pt-BR" sz="1600" b="1" dirty="0"/>
              <a:t>e acessórios (3,4%).</a:t>
            </a:r>
          </a:p>
        </p:txBody>
      </p:sp>
    </p:spTree>
    <p:extLst>
      <p:ext uri="{BB962C8B-B14F-4D97-AF65-F5344CB8AC3E}">
        <p14:creationId xmlns:p14="http://schemas.microsoft.com/office/powerpoint/2010/main" val="37382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3768" y="-10180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lgerian" panose="04020705040A02060702" pitchFamily="82" charset="0"/>
              </a:rPr>
              <a:t>LINKS</a:t>
            </a:r>
            <a:endParaRPr lang="pt-BR" sz="3200" b="1" dirty="0">
              <a:latin typeface="Algerian" panose="04020705040A02060702" pitchFamily="82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23528" y="764704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hlinkClick r:id="rId2"/>
              </a:rPr>
              <a:t>http://pt.slideshare.net/camilabelintani/planejamento-4854663</a:t>
            </a:r>
            <a:endParaRPr lang="pt-BR" b="1" dirty="0"/>
          </a:p>
        </p:txBody>
      </p:sp>
      <p:sp>
        <p:nvSpPr>
          <p:cNvPr id="4" name="Retângulo 3"/>
          <p:cNvSpPr/>
          <p:nvPr/>
        </p:nvSpPr>
        <p:spPr>
          <a:xfrm>
            <a:off x="323528" y="1626901"/>
            <a:ext cx="446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hlinkClick r:id="rId3"/>
              </a:rPr>
              <a:t>http://slideplayer.com.br/slide/1271960/</a:t>
            </a:r>
            <a:endParaRPr lang="pt-BR" b="1" dirty="0"/>
          </a:p>
        </p:txBody>
      </p:sp>
      <p:sp>
        <p:nvSpPr>
          <p:cNvPr id="5" name="Retângulo 4"/>
          <p:cNvSpPr/>
          <p:nvPr/>
        </p:nvSpPr>
        <p:spPr>
          <a:xfrm>
            <a:off x="323528" y="22861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hlinkClick r:id="rId4"/>
              </a:rPr>
              <a:t>http://www.academia.edu/6876408/Estudo_de_Caso_Natura_S.A</a:t>
            </a:r>
            <a:endParaRPr lang="pt-BR" b="1" dirty="0"/>
          </a:p>
        </p:txBody>
      </p:sp>
      <p:sp>
        <p:nvSpPr>
          <p:cNvPr id="6" name="Retângulo 5"/>
          <p:cNvSpPr/>
          <p:nvPr/>
        </p:nvSpPr>
        <p:spPr>
          <a:xfrm>
            <a:off x="323528" y="296007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>
                <a:hlinkClick r:id="rId5"/>
              </a:rPr>
              <a:t>www.quimica.com.br/</a:t>
            </a:r>
            <a:r>
              <a:rPr lang="pt-BR" b="1" u="sng" dirty="0" err="1">
                <a:hlinkClick r:id="rId5"/>
              </a:rPr>
              <a:t>pquimica</a:t>
            </a:r>
            <a:r>
              <a:rPr lang="pt-BR" b="1" u="sng" dirty="0">
                <a:hlinkClick r:id="rId5"/>
              </a:rPr>
              <a:t>/12448/cosmésticos-formulações-exigem-funcionalidade-deingredientes-natura-e-organicos/</a:t>
            </a:r>
            <a:r>
              <a:rPr lang="pt-BR" b="1" dirty="0"/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323528" y="3968189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>
                <a:solidFill>
                  <a:srgbClr val="C09200"/>
                </a:solidFill>
              </a:rPr>
              <a:t>https://www.abihpec.org.br/wp-content/uploads/2014/04/2014-PANORAMA-DO-SETOR-PORTUGU%C3%8AS-21-08.pdf</a:t>
            </a:r>
          </a:p>
        </p:txBody>
      </p:sp>
      <p:sp>
        <p:nvSpPr>
          <p:cNvPr id="8" name="Retângulo 7"/>
          <p:cNvSpPr/>
          <p:nvPr/>
        </p:nvSpPr>
        <p:spPr>
          <a:xfrm>
            <a:off x="323528" y="494116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>
                <a:solidFill>
                  <a:srgbClr val="C09200"/>
                </a:solidFill>
              </a:rPr>
              <a:t>www.abihpec.org.br/</a:t>
            </a:r>
            <a:r>
              <a:rPr lang="pt-BR" b="1" u="sng" dirty="0" err="1">
                <a:solidFill>
                  <a:srgbClr val="C09200"/>
                </a:solidFill>
              </a:rPr>
              <a:t>wp-content</a:t>
            </a:r>
            <a:r>
              <a:rPr lang="pt-BR" b="1" u="sng" dirty="0">
                <a:solidFill>
                  <a:srgbClr val="C09200"/>
                </a:solidFill>
              </a:rPr>
              <a:t>/uploads/2014/04/2014-PANORAMA-DO-SETOR-PORTUGUÊS-21-08.pdfcado.html-2015</a:t>
            </a:r>
            <a:endParaRPr lang="pt-BR" b="1" u="sng" dirty="0">
              <a:solidFill>
                <a:srgbClr val="C0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80937" y="2324107"/>
            <a:ext cx="88022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Algumas fábricas terceirizadas</a:t>
            </a:r>
          </a:p>
          <a:p>
            <a:endParaRPr lang="pt-BR" sz="1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b="1" dirty="0">
                <a:solidFill>
                  <a:srgbClr val="F47062"/>
                </a:solidFill>
              </a:rPr>
              <a:t> </a:t>
            </a:r>
            <a:r>
              <a:rPr lang="pt-BR" sz="1400" b="1" dirty="0" err="1" smtClean="0"/>
              <a:t>Labofitto</a:t>
            </a:r>
            <a:r>
              <a:rPr lang="pt-BR" sz="1400" b="1" dirty="0" smtClean="0"/>
              <a:t>: </a:t>
            </a:r>
            <a:r>
              <a:rPr lang="pt-BR" sz="1400" dirty="0" smtClean="0"/>
              <a:t>cosméticos e perfumaria.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b="1" dirty="0">
                <a:solidFill>
                  <a:srgbClr val="F47062"/>
                </a:solidFill>
              </a:rPr>
              <a:t> </a:t>
            </a:r>
            <a:r>
              <a:rPr lang="pt-BR" sz="1400" b="1" dirty="0" smtClean="0"/>
              <a:t>The </a:t>
            </a:r>
            <a:r>
              <a:rPr lang="pt-BR" sz="1400" b="1" dirty="0" err="1"/>
              <a:t>B</a:t>
            </a:r>
            <a:r>
              <a:rPr lang="pt-BR" sz="1400" b="1" dirty="0" err="1" smtClean="0"/>
              <a:t>eauty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Company</a:t>
            </a:r>
            <a:r>
              <a:rPr lang="pt-BR" sz="1400" b="1" dirty="0" smtClean="0"/>
              <a:t>: </a:t>
            </a:r>
            <a:r>
              <a:rPr lang="pt-BR" sz="1400" dirty="0" smtClean="0"/>
              <a:t>cosméticos, tratamentos e cabelo.</a:t>
            </a:r>
            <a:endParaRPr lang="pt-BR" sz="1400" b="1" dirty="0" smtClean="0">
              <a:solidFill>
                <a:srgbClr val="F47062"/>
              </a:solidFill>
            </a:endParaRPr>
          </a:p>
          <a:p>
            <a:endParaRPr lang="pt-BR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171400"/>
            <a:ext cx="24447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57031" y="184456"/>
            <a:ext cx="8095959" cy="99060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1600" b="1" dirty="0" smtClean="0">
                <a:solidFill>
                  <a:srgbClr val="F47062"/>
                </a:solidFill>
              </a:rPr>
              <a:t> </a:t>
            </a:r>
            <a:r>
              <a:rPr lang="pt-BR" sz="1600" b="1" dirty="0" smtClean="0">
                <a:solidFill>
                  <a:schemeClr val="tx1"/>
                </a:solidFill>
              </a:rPr>
              <a:t>Produção terceirizada de cosméticos</a:t>
            </a:r>
            <a:endParaRPr lang="pt-BR" sz="1600" b="1" dirty="0">
              <a:solidFill>
                <a:srgbClr val="F47062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0937" y="775860"/>
            <a:ext cx="7128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Disponibilização no desenvolvimento de produtos.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Intensificam os investimentos nos setores de marketing e vendas.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Aceleram  o desenvolvimento com o mercado consumidor e clientes.</a:t>
            </a:r>
            <a:endParaRPr lang="pt-BR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57032" y="1531462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1600" dirty="0" smtClean="0">
                <a:solidFill>
                  <a:srgbClr val="F47062"/>
                </a:solidFill>
              </a:rPr>
              <a:t> </a:t>
            </a:r>
            <a:r>
              <a:rPr lang="pt-BR" sz="1600" b="1" dirty="0" smtClean="0"/>
              <a:t>Controle de qualidade</a:t>
            </a:r>
            <a:endParaRPr lang="pt-BR" sz="1600" dirty="0">
              <a:solidFill>
                <a:srgbClr val="F47062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5988" y="1800887"/>
            <a:ext cx="518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Acompanhamento rigoroso nos processos.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/>
              <a:t>Controle microbiológico.</a:t>
            </a:r>
            <a:endParaRPr lang="pt-BR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818" y="415231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Espaço Reservado para Conteúdo 1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6992"/>
            <a:ext cx="9142092" cy="3484449"/>
          </a:xfrm>
        </p:spPr>
      </p:pic>
    </p:spTree>
    <p:extLst>
      <p:ext uri="{BB962C8B-B14F-4D97-AF65-F5344CB8AC3E}">
        <p14:creationId xmlns:p14="http://schemas.microsoft.com/office/powerpoint/2010/main" val="25241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98973"/>
            <a:ext cx="88204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F47062"/>
                </a:solidFill>
              </a:rPr>
              <a:t> </a:t>
            </a:r>
            <a:r>
              <a:rPr lang="pt-BR" b="1" dirty="0" smtClean="0">
                <a:solidFill>
                  <a:srgbClr val="FCDBC0"/>
                </a:solidFill>
              </a:rPr>
              <a:t> </a:t>
            </a:r>
            <a:r>
              <a:rPr lang="pt-BR" b="1" dirty="0" smtClean="0"/>
              <a:t>Análise da Concorrência                  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000" b="1" dirty="0">
              <a:solidFill>
                <a:srgbClr val="FCDBC0"/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0554054"/>
              </p:ext>
            </p:extLst>
          </p:nvPr>
        </p:nvGraphicFramePr>
        <p:xfrm>
          <a:off x="-108520" y="734923"/>
          <a:ext cx="4680520" cy="2406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174305"/>
            <a:ext cx="24447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397593" y="1349165"/>
            <a:ext cx="5004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rgbClr val="F47062"/>
                </a:solidFill>
              </a:rPr>
              <a:t>  </a:t>
            </a:r>
            <a:r>
              <a:rPr lang="pt-BR" sz="2000" b="1" dirty="0" smtClean="0"/>
              <a:t>Concorrentes Indiretos</a:t>
            </a:r>
            <a:endParaRPr lang="pt-BR" sz="2000" dirty="0">
              <a:solidFill>
                <a:srgbClr val="F47062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507105" y="1772816"/>
            <a:ext cx="4554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Perfumarias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Salões de Beleza</a:t>
            </a:r>
            <a:endParaRPr lang="pt-BR" sz="2400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070722930"/>
              </p:ext>
            </p:extLst>
          </p:nvPr>
        </p:nvGraphicFramePr>
        <p:xfrm>
          <a:off x="-612576" y="4365104"/>
          <a:ext cx="5397078" cy="2248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287760" y="375762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AVON</a:t>
            </a:r>
            <a:endParaRPr lang="pt-BR" sz="2400" b="1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767345617"/>
              </p:ext>
            </p:extLst>
          </p:nvPr>
        </p:nvGraphicFramePr>
        <p:xfrm>
          <a:off x="4284439" y="4365104"/>
          <a:ext cx="4779150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4486889" y="3792339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NATURA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979712" y="329596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F47062"/>
                </a:solidFill>
              </a:rPr>
              <a:t> </a:t>
            </a:r>
            <a:r>
              <a:rPr lang="pt-BR" sz="2400" b="1" dirty="0" smtClean="0"/>
              <a:t>Concorrentes Diretos</a:t>
            </a:r>
            <a:endParaRPr lang="pt-BR" sz="2400" dirty="0">
              <a:solidFill>
                <a:srgbClr val="F47062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7016" y="280525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Participação de Mercado</a:t>
            </a:r>
            <a:endParaRPr lang="pt-BR" sz="1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410953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5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48680" y="1124744"/>
            <a:ext cx="8229600" cy="1600200"/>
          </a:xfrm>
        </p:spPr>
        <p:txBody>
          <a:bodyPr/>
          <a:lstStyle/>
          <a:p>
            <a:endParaRPr lang="pt-BR" dirty="0">
              <a:latin typeface="Algerian" panose="04020705040A02060702" pitchFamily="82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6" name="CaixaDeTexto 5"/>
          <p:cNvSpPr txBox="1"/>
          <p:nvPr/>
        </p:nvSpPr>
        <p:spPr>
          <a:xfrm>
            <a:off x="-34014" y="5842337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PLANEJAMENTO</a:t>
            </a:r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47062"/>
                </a:solidFill>
              </a:rPr>
              <a:t> </a:t>
            </a:r>
            <a:endParaRPr lang="pt-BR" sz="3200" b="1" dirty="0">
              <a:solidFill>
                <a:srgbClr val="F47062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87" y="1196752"/>
            <a:ext cx="4138085" cy="566043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90822" y="508004"/>
            <a:ext cx="842493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F47062"/>
                </a:solidFill>
              </a:rPr>
              <a:t> </a:t>
            </a:r>
            <a:r>
              <a:rPr lang="pt-BR" sz="2800" b="1" dirty="0"/>
              <a:t>Nome Fantasia: </a:t>
            </a:r>
            <a:r>
              <a:rPr lang="pt-BR" sz="2800" dirty="0" smtClean="0"/>
              <a:t>DIVAS Cosméticos.</a:t>
            </a:r>
            <a:endParaRPr lang="pt-BR" sz="2800" dirty="0"/>
          </a:p>
          <a:p>
            <a:endParaRPr lang="pt-BR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F47062"/>
                </a:solidFill>
              </a:rPr>
              <a:t> </a:t>
            </a:r>
            <a:r>
              <a:rPr lang="pt-BR" sz="2800" b="1" dirty="0"/>
              <a:t>Sócios Proprietários: </a:t>
            </a:r>
            <a:r>
              <a:rPr lang="pt-BR" sz="2800" dirty="0"/>
              <a:t>Lilian Gomes, </a:t>
            </a:r>
            <a:r>
              <a:rPr lang="pt-BR" sz="2800" dirty="0" smtClean="0"/>
              <a:t>Sara Souza, </a:t>
            </a:r>
            <a:r>
              <a:rPr lang="pt-BR" sz="2800" dirty="0"/>
              <a:t>Juliana </a:t>
            </a:r>
            <a:r>
              <a:rPr lang="pt-BR" sz="2800" dirty="0" smtClean="0"/>
              <a:t>Bastos e Tatiane </a:t>
            </a:r>
            <a:r>
              <a:rPr lang="pt-BR" sz="2800" dirty="0" err="1" smtClean="0"/>
              <a:t>Paloni</a:t>
            </a:r>
            <a:r>
              <a:rPr lang="pt-BR" sz="2800" dirty="0" smtClean="0"/>
              <a:t>.</a:t>
            </a:r>
            <a:endParaRPr lang="pt-BR" sz="2800" dirty="0"/>
          </a:p>
          <a:p>
            <a:endParaRPr lang="pt-BR" sz="2800" b="1" dirty="0">
              <a:solidFill>
                <a:srgbClr val="F4706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F47062"/>
                </a:solidFill>
              </a:rPr>
              <a:t> </a:t>
            </a:r>
            <a:r>
              <a:rPr lang="pt-BR" sz="2800" b="1" dirty="0"/>
              <a:t>Localização: </a:t>
            </a:r>
            <a:r>
              <a:rPr lang="pt-BR" sz="2800" dirty="0"/>
              <a:t>Shopping Iguatemi, São </a:t>
            </a:r>
            <a:r>
              <a:rPr lang="pt-BR" sz="2800" dirty="0" smtClean="0"/>
              <a:t>Carlos-SP.</a:t>
            </a:r>
            <a:endParaRPr lang="pt-BR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b="1" dirty="0">
              <a:solidFill>
                <a:srgbClr val="F4706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F47062"/>
                </a:solidFill>
              </a:rPr>
              <a:t> </a:t>
            </a:r>
            <a:r>
              <a:rPr lang="pt-BR" sz="2800" b="1" dirty="0"/>
              <a:t>Segmento: </a:t>
            </a:r>
            <a:r>
              <a:rPr lang="pt-BR" sz="2800" dirty="0" smtClean="0"/>
              <a:t>Cosméticos.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rgbClr val="F47062"/>
                </a:solidFill>
              </a:rPr>
              <a:t> </a:t>
            </a:r>
            <a:r>
              <a:rPr lang="pt-BR" sz="2800" b="1" dirty="0" smtClean="0"/>
              <a:t>Mercado de Atuação: </a:t>
            </a:r>
            <a:r>
              <a:rPr lang="pt-BR" sz="2800" dirty="0" smtClean="0"/>
              <a:t>São Carlos e região.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>
              <a:solidFill>
                <a:srgbClr val="F4706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rgbClr val="F47062"/>
                </a:solidFill>
              </a:rPr>
              <a:t> </a:t>
            </a:r>
            <a:r>
              <a:rPr lang="pt-BR" sz="2800" b="1" dirty="0" smtClean="0"/>
              <a:t>Investimento Estimado: </a:t>
            </a:r>
            <a:r>
              <a:rPr lang="pt-BR" sz="2800" dirty="0" smtClean="0"/>
              <a:t>100.000,00 a 150.000,00</a:t>
            </a:r>
            <a:endParaRPr lang="pt-BR" sz="28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b="1" dirty="0">
              <a:solidFill>
                <a:srgbClr val="F47062"/>
              </a:solidFill>
            </a:endParaRPr>
          </a:p>
          <a:p>
            <a:endParaRPr lang="pt-BR" sz="2800" b="1" dirty="0">
              <a:solidFill>
                <a:srgbClr val="F47062"/>
              </a:solidFill>
            </a:endParaRPr>
          </a:p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65" y="-151679"/>
            <a:ext cx="53276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97" y="439614"/>
            <a:ext cx="2073275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18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Personalizada 1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F18B6F"/>
      </a:accent1>
      <a:accent2>
        <a:srgbClr val="9D4933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rmacêut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4147</TotalTime>
  <Words>1988</Words>
  <Application>Microsoft Office PowerPoint</Application>
  <PresentationFormat>Apresentação na tela (4:3)</PresentationFormat>
  <Paragraphs>373</Paragraphs>
  <Slides>50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1" baseType="lpstr">
      <vt:lpstr>Brilho</vt:lpstr>
      <vt:lpstr>Apresentação do PowerPoint</vt:lpstr>
      <vt:lpstr>Apresentação do PowerPoint</vt:lpstr>
      <vt:lpstr>PESQUISA</vt:lpstr>
      <vt:lpstr>Apresentação do PowerPoint</vt:lpstr>
      <vt:lpstr>Apresentação do PowerPoint</vt:lpstr>
      <vt:lpstr> Produção terceirizada de cosméticos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IVAS</dc:title>
  <dc:creator>Usuário</dc:creator>
  <cp:lastModifiedBy>Usuário</cp:lastModifiedBy>
  <cp:revision>394</cp:revision>
  <dcterms:created xsi:type="dcterms:W3CDTF">2016-01-19T18:59:56Z</dcterms:created>
  <dcterms:modified xsi:type="dcterms:W3CDTF">2016-02-25T17:26:57Z</dcterms:modified>
</cp:coreProperties>
</file>