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2"/>
  </p:notesMasterIdLst>
  <p:sldIdLst>
    <p:sldId id="303" r:id="rId2"/>
    <p:sldId id="357" r:id="rId3"/>
    <p:sldId id="302" r:id="rId4"/>
    <p:sldId id="286" r:id="rId5"/>
    <p:sldId id="287" r:id="rId6"/>
    <p:sldId id="288" r:id="rId7"/>
    <p:sldId id="280" r:id="rId8"/>
    <p:sldId id="346" r:id="rId9"/>
    <p:sldId id="283" r:id="rId10"/>
    <p:sldId id="336" r:id="rId11"/>
    <p:sldId id="276" r:id="rId12"/>
    <p:sldId id="290" r:id="rId13"/>
    <p:sldId id="291" r:id="rId14"/>
    <p:sldId id="358" r:id="rId15"/>
    <p:sldId id="292" r:id="rId16"/>
    <p:sldId id="293" r:id="rId17"/>
    <p:sldId id="294" r:id="rId18"/>
    <p:sldId id="297" r:id="rId19"/>
    <p:sldId id="359" r:id="rId20"/>
    <p:sldId id="300" r:id="rId21"/>
    <p:sldId id="308" r:id="rId22"/>
    <p:sldId id="307" r:id="rId23"/>
    <p:sldId id="306" r:id="rId24"/>
    <p:sldId id="310" r:id="rId25"/>
    <p:sldId id="299" r:id="rId26"/>
    <p:sldId id="311" r:id="rId27"/>
    <p:sldId id="312" r:id="rId28"/>
    <p:sldId id="313" r:id="rId29"/>
    <p:sldId id="384" r:id="rId30"/>
    <p:sldId id="317" r:id="rId31"/>
    <p:sldId id="318" r:id="rId32"/>
    <p:sldId id="330" r:id="rId33"/>
    <p:sldId id="331" r:id="rId34"/>
    <p:sldId id="332" r:id="rId35"/>
    <p:sldId id="333" r:id="rId36"/>
    <p:sldId id="334" r:id="rId37"/>
    <p:sldId id="335" r:id="rId38"/>
    <p:sldId id="360" r:id="rId39"/>
    <p:sldId id="319" r:id="rId40"/>
    <p:sldId id="320" r:id="rId41"/>
    <p:sldId id="344" r:id="rId42"/>
    <p:sldId id="321" r:id="rId43"/>
    <p:sldId id="322" r:id="rId44"/>
    <p:sldId id="323" r:id="rId45"/>
    <p:sldId id="361" r:id="rId46"/>
    <p:sldId id="369" r:id="rId47"/>
    <p:sldId id="325" r:id="rId48"/>
    <p:sldId id="341" r:id="rId49"/>
    <p:sldId id="345" r:id="rId50"/>
    <p:sldId id="371" r:id="rId51"/>
    <p:sldId id="348" r:id="rId52"/>
    <p:sldId id="377" r:id="rId53"/>
    <p:sldId id="381" r:id="rId54"/>
    <p:sldId id="351" r:id="rId55"/>
    <p:sldId id="380" r:id="rId56"/>
    <p:sldId id="387" r:id="rId57"/>
    <p:sldId id="350" r:id="rId58"/>
    <p:sldId id="363" r:id="rId59"/>
    <p:sldId id="386" r:id="rId60"/>
    <p:sldId id="365" r:id="rId6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55D01"/>
    <a:srgbClr val="DFDA00"/>
    <a:srgbClr val="FFFDFB"/>
    <a:srgbClr val="100800"/>
    <a:srgbClr val="0A0A0A"/>
    <a:srgbClr val="F89108"/>
    <a:srgbClr val="F56401"/>
    <a:srgbClr val="D7D7D7"/>
    <a:srgbClr val="DBDBDB"/>
    <a:srgbClr val="FFF0E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7" autoAdjust="0"/>
    <p:restoredTop sz="85185" autoAdjust="0"/>
  </p:normalViewPr>
  <p:slideViewPr>
    <p:cSldViewPr>
      <p:cViewPr varScale="1">
        <p:scale>
          <a:sx n="50" d="100"/>
          <a:sy n="50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4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91FE1-64D8-424B-BA1E-0EB364EE9C17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0C86E-C35E-44E0-BF3C-4CEFC081CC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191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61CA-6606-4260-B56B-03C5DAE9A074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EABF89-3829-40B3-BFEE-FB22576C1C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61CA-6606-4260-B56B-03C5DAE9A074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BF89-3829-40B3-BFEE-FB22576C1C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0EABF89-3829-40B3-BFEE-FB22576C1C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61CA-6606-4260-B56B-03C5DAE9A074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61CA-6606-4260-B56B-03C5DAE9A074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0EABF89-3829-40B3-BFEE-FB22576C1C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61CA-6606-4260-B56B-03C5DAE9A074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EABF89-3829-40B3-BFEE-FB22576C1C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8E861CA-6606-4260-B56B-03C5DAE9A074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BF89-3829-40B3-BFEE-FB22576C1C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61CA-6606-4260-B56B-03C5DAE9A074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0EABF89-3829-40B3-BFEE-FB22576C1C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61CA-6606-4260-B56B-03C5DAE9A074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0EABF89-3829-40B3-BFEE-FB22576C1C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61CA-6606-4260-B56B-03C5DAE9A074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EABF89-3829-40B3-BFEE-FB22576C1C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EABF89-3829-40B3-BFEE-FB22576C1C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61CA-6606-4260-B56B-03C5DAE9A074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0EABF89-3829-40B3-BFEE-FB22576C1C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8E861CA-6606-4260-B56B-03C5DAE9A074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8E861CA-6606-4260-B56B-03C5DAE9A074}" type="datetimeFigureOut">
              <a:rPr lang="pt-BR" smtClean="0"/>
              <a:pPr/>
              <a:t>30/10/2015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EABF89-3829-40B3-BFEE-FB22576C1C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6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16.png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jpeg"/><Relationship Id="rId7" Type="http://schemas.openxmlformats.org/officeDocument/2006/relationships/image" Target="../media/image16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33.png"/><Relationship Id="rId10" Type="http://schemas.openxmlformats.org/officeDocument/2006/relationships/image" Target="../media/image62.png"/><Relationship Id="rId4" Type="http://schemas.openxmlformats.org/officeDocument/2006/relationships/image" Target="../media/image59.jpeg"/><Relationship Id="rId9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ngloschool\Desktop\R&#225;dio%20-%20Santa%20Bebida\Voz%20001.m4a" TargetMode="External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viverdeblog.com/psicologia-das-cores/" TargetMode="External"/><Relationship Id="rId2" Type="http://schemas.openxmlformats.org/officeDocument/2006/relationships/hyperlink" Target="http://www.administradores.com.br/artigos/marketing/analise-setorial-analise-quantitativa-do-setor-de-bebidas-no-periodo-de-2008-a-2010/67913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frebras.org.br/setor/o-setor/" TargetMode="External"/><Relationship Id="rId4" Type="http://schemas.openxmlformats.org/officeDocument/2006/relationships/hyperlink" Target="http://www.bndes.gov.br/SiteBNDES/bndes/bndes_pt/Institucional/Publicacoes/Consulta_Expressa/Setor/Bebidas/200603_9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logo.empregos.com.br/102554_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1414"/>
            <a:ext cx="1728192" cy="923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131840" y="260648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Arial Narrow" pitchFamily="34" charset="0"/>
                <a:cs typeface="Arial" pitchFamily="34" charset="0"/>
              </a:rPr>
              <a:t>ANGLOSCHOOL SÃO CARLOS</a:t>
            </a:r>
          </a:p>
          <a:p>
            <a:pPr algn="ctr"/>
            <a:r>
              <a:rPr lang="pt-BR" sz="2000" dirty="0" smtClean="0">
                <a:latin typeface="Arial Narrow" pitchFamily="34" charset="0"/>
                <a:cs typeface="Arial" pitchFamily="34" charset="0"/>
              </a:rPr>
              <a:t>Curso Técnico em Administração</a:t>
            </a:r>
          </a:p>
          <a:p>
            <a:pPr algn="ctr"/>
            <a:r>
              <a:rPr lang="pt-BR" sz="2000" dirty="0" smtClean="0">
                <a:latin typeface="Arial Narrow" pitchFamily="34" charset="0"/>
                <a:cs typeface="Arial" pitchFamily="34" charset="0"/>
              </a:rPr>
              <a:t>Módulo de Marketing</a:t>
            </a:r>
            <a:endParaRPr lang="pt-BR" sz="2000" dirty="0">
              <a:latin typeface="Arial Narrow" pitchFamily="34" charset="0"/>
            </a:endParaRPr>
          </a:p>
        </p:txBody>
      </p:sp>
      <p:pic>
        <p:nvPicPr>
          <p:cNvPr id="7" name="Picture 4" descr="http://cristianethiel.com.br/blog/wp-content/uploads/2014/12/marketing-de-conte%C3%BAdo-0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456384" cy="2301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3501008"/>
            <a:ext cx="9144000" cy="11033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FFFFFF"/>
                </a:solidFill>
                <a:latin typeface="Arial Narrow" pitchFamily="34" charset="0"/>
                <a:cs typeface="Arial" panose="020B0604020202020204" pitchFamily="34" charset="0"/>
              </a:rPr>
              <a:t>Projeto Experimental</a:t>
            </a:r>
          </a:p>
          <a:p>
            <a:pPr algn="ctr"/>
            <a:r>
              <a:rPr lang="pt-BR" sz="3200" dirty="0" smtClean="0">
                <a:solidFill>
                  <a:srgbClr val="FFFFFF"/>
                </a:solidFill>
                <a:latin typeface="Arial Narrow" pitchFamily="34" charset="0"/>
                <a:cs typeface="Arial" panose="020B0604020202020204" pitchFamily="34" charset="0"/>
              </a:rPr>
              <a:t>Plano de Marketing</a:t>
            </a:r>
            <a:endParaRPr lang="pt-BR" sz="3200" dirty="0">
              <a:solidFill>
                <a:srgbClr val="FFFFFF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869160"/>
            <a:ext cx="2520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 Narrow" pitchFamily="34" charset="0"/>
              </a:rPr>
              <a:t>Empresa:</a:t>
            </a:r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5536" y="537321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Arial Narrow" pitchFamily="34" charset="0"/>
              </a:rPr>
              <a:t>Santa Bebida</a:t>
            </a:r>
            <a:endParaRPr lang="pt-BR" sz="4000" b="1" dirty="0">
              <a:latin typeface="Arial Narrow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724128" y="5013176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 Narrow" pitchFamily="34" charset="0"/>
              </a:rPr>
              <a:t>Alessandra </a:t>
            </a:r>
            <a:r>
              <a:rPr lang="pt-BR" sz="2000" b="1" dirty="0" err="1" smtClean="0">
                <a:latin typeface="Arial Narrow" pitchFamily="34" charset="0"/>
              </a:rPr>
              <a:t>Pratti</a:t>
            </a:r>
            <a:endParaRPr lang="pt-BR" sz="2000" b="1" dirty="0" smtClean="0">
              <a:latin typeface="Arial Narrow" pitchFamily="34" charset="0"/>
            </a:endParaRPr>
          </a:p>
          <a:p>
            <a:r>
              <a:rPr lang="pt-BR" sz="2000" b="1" dirty="0" smtClean="0">
                <a:latin typeface="Arial Narrow" pitchFamily="34" charset="0"/>
              </a:rPr>
              <a:t>Daiana Gagliardi</a:t>
            </a:r>
          </a:p>
          <a:p>
            <a:r>
              <a:rPr lang="pt-BR" sz="2000" b="1" dirty="0" smtClean="0">
                <a:latin typeface="Arial Narrow" pitchFamily="34" charset="0"/>
              </a:rPr>
              <a:t>Isabela </a:t>
            </a:r>
            <a:r>
              <a:rPr lang="pt-BR" sz="2000" b="1" dirty="0" err="1" smtClean="0">
                <a:latin typeface="Arial Narrow" pitchFamily="34" charset="0"/>
              </a:rPr>
              <a:t>Volpin</a:t>
            </a:r>
            <a:endParaRPr lang="pt-BR" sz="2000" b="1" dirty="0" smtClean="0">
              <a:latin typeface="Arial Narrow" pitchFamily="34" charset="0"/>
            </a:endParaRPr>
          </a:p>
          <a:p>
            <a:r>
              <a:rPr lang="pt-BR" sz="2000" b="1" dirty="0" smtClean="0">
                <a:latin typeface="Arial Narrow" pitchFamily="34" charset="0"/>
              </a:rPr>
              <a:t>Lívia Gonçalves</a:t>
            </a:r>
          </a:p>
          <a:p>
            <a:r>
              <a:rPr lang="pt-BR" sz="2000" b="1" dirty="0" err="1" smtClean="0">
                <a:latin typeface="Arial Narrow" pitchFamily="34" charset="0"/>
              </a:rPr>
              <a:t>Talissa</a:t>
            </a:r>
            <a:r>
              <a:rPr lang="pt-BR" sz="2000" b="1" dirty="0" smtClean="0">
                <a:latin typeface="Arial Narrow" pitchFamily="34" charset="0"/>
              </a:rPr>
              <a:t> </a:t>
            </a:r>
            <a:r>
              <a:rPr lang="pt-BR" sz="2000" b="1" dirty="0" err="1" smtClean="0">
                <a:latin typeface="Arial Narrow" pitchFamily="34" charset="0"/>
              </a:rPr>
              <a:t>Ritrovati</a:t>
            </a:r>
            <a:endParaRPr lang="pt-BR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>
                <a:latin typeface="Arial Narrow" pitchFamily="34" charset="0"/>
              </a:rPr>
              <a:t>Energéticos;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Diversas marcas</a:t>
            </a:r>
          </a:p>
          <a:p>
            <a:pPr>
              <a:buNone/>
            </a:pPr>
            <a:endParaRPr lang="pt-BR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b="1" dirty="0" smtClean="0">
                <a:latin typeface="Arial Narrow" pitchFamily="34" charset="0"/>
              </a:rPr>
              <a:t>Água e água de coco;</a:t>
            </a:r>
          </a:p>
          <a:p>
            <a:pPr>
              <a:buNone/>
            </a:pPr>
            <a:endParaRPr lang="pt-BR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b="1" dirty="0" smtClean="0">
                <a:latin typeface="Arial Narrow" pitchFamily="34" charset="0"/>
              </a:rPr>
              <a:t>Sucos;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Marcas e sabores variados.</a:t>
            </a:r>
          </a:p>
          <a:p>
            <a:pPr>
              <a:buNone/>
            </a:pPr>
            <a:endParaRPr lang="pt-BR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b="1" dirty="0" smtClean="0">
                <a:latin typeface="Arial Narrow" pitchFamily="34" charset="0"/>
              </a:rPr>
              <a:t>Cachaças, tequilas, vinhos e uísque.</a:t>
            </a:r>
            <a:endParaRPr lang="pt-BR" dirty="0" smtClean="0">
              <a:latin typeface="Arial Narrow" pitchFamily="34" charset="0"/>
            </a:endParaRPr>
          </a:p>
          <a:p>
            <a:pPr>
              <a:buNone/>
            </a:pPr>
            <a:endParaRPr lang="pt-BR" b="1" dirty="0" smtClean="0">
              <a:latin typeface="Arial Narrow" pitchFamily="34" charset="0"/>
            </a:endParaRPr>
          </a:p>
        </p:txBody>
      </p:sp>
      <p:pic>
        <p:nvPicPr>
          <p:cNvPr id="4" name="Imagem 3" descr="diageo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869160"/>
            <a:ext cx="2664295" cy="1489665"/>
          </a:xfrm>
          <a:prstGeom prst="rect">
            <a:avLst/>
          </a:prstGeom>
        </p:spPr>
      </p:pic>
      <p:pic>
        <p:nvPicPr>
          <p:cNvPr id="5" name="Imagem 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996952"/>
            <a:ext cx="2683000" cy="1657350"/>
          </a:xfrm>
          <a:prstGeom prst="rect">
            <a:avLst/>
          </a:prstGeom>
        </p:spPr>
      </p:pic>
      <p:pic>
        <p:nvPicPr>
          <p:cNvPr id="6" name="Imagem 5" descr="bebidas_energetic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3514" y="1484784"/>
            <a:ext cx="3168926" cy="1483419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Planejamento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800" b="1" dirty="0">
                <a:latin typeface="Arial Narrow" pitchFamily="34" charset="0"/>
              </a:rPr>
              <a:t>Pontos Fortes:</a:t>
            </a:r>
          </a:p>
          <a:p>
            <a:endParaRPr lang="pt-BR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 Narrow" pitchFamily="34" charset="0"/>
              </a:rPr>
              <a:t> Estabelecimento 24 horas;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 Narrow" pitchFamily="34" charset="0"/>
              </a:rPr>
              <a:t> Segurança </a:t>
            </a:r>
            <a:r>
              <a:rPr lang="pt-BR" dirty="0" smtClean="0">
                <a:latin typeface="Arial Narrow" pitchFamily="34" charset="0"/>
              </a:rPr>
              <a:t>privativa;</a:t>
            </a:r>
            <a:endParaRPr lang="pt-BR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 Narrow" pitchFamily="34" charset="0"/>
              </a:rPr>
              <a:t> </a:t>
            </a:r>
            <a:r>
              <a:rPr lang="pt-BR" dirty="0" smtClean="0">
                <a:latin typeface="Arial Narrow" pitchFamily="34" charset="0"/>
              </a:rPr>
              <a:t>Entregas em domicílio;</a:t>
            </a:r>
            <a:endParaRPr lang="pt-BR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 Narrow" pitchFamily="34" charset="0"/>
              </a:rPr>
              <a:t> Cervejas a</a:t>
            </a:r>
            <a:r>
              <a:rPr lang="pt-BR" dirty="0" smtClean="0">
                <a:latin typeface="Arial Narrow" pitchFamily="34" charset="0"/>
              </a:rPr>
              <a:t>rtesanais;</a:t>
            </a:r>
            <a:endParaRPr lang="pt-BR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 Narrow" pitchFamily="34" charset="0"/>
              </a:rPr>
              <a:t> Diversidade de </a:t>
            </a:r>
            <a:r>
              <a:rPr lang="pt-BR" dirty="0" smtClean="0">
                <a:latin typeface="Arial Narrow" pitchFamily="34" charset="0"/>
              </a:rPr>
              <a:t>público </a:t>
            </a:r>
            <a:r>
              <a:rPr lang="pt-BR" dirty="0">
                <a:latin typeface="Arial Narrow" pitchFamily="34" charset="0"/>
              </a:rPr>
              <a:t>a</a:t>
            </a:r>
            <a:r>
              <a:rPr lang="pt-BR" dirty="0" smtClean="0">
                <a:latin typeface="Arial Narrow" pitchFamily="34" charset="0"/>
              </a:rPr>
              <a:t>lvo;</a:t>
            </a:r>
            <a:endParaRPr lang="pt-BR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 Narrow" pitchFamily="34" charset="0"/>
              </a:rPr>
              <a:t> Variação de </a:t>
            </a:r>
            <a:r>
              <a:rPr lang="pt-BR" dirty="0" smtClean="0">
                <a:latin typeface="Arial Narrow" pitchFamily="34" charset="0"/>
              </a:rPr>
              <a:t>bebidas;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 Narrow" pitchFamily="34" charset="0"/>
              </a:rPr>
              <a:t>Pedidos através do site;</a:t>
            </a:r>
            <a:endParaRPr lang="pt-BR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 Narrow" pitchFamily="34" charset="0"/>
              </a:rPr>
              <a:t> Ponto </a:t>
            </a:r>
            <a:r>
              <a:rPr lang="pt-BR" dirty="0" smtClean="0">
                <a:latin typeface="Arial Narrow" pitchFamily="34" charset="0"/>
              </a:rPr>
              <a:t>estratégico.</a:t>
            </a:r>
          </a:p>
          <a:p>
            <a:pPr>
              <a:buFont typeface="Wingdings" pitchFamily="2" charset="2"/>
              <a:buChar char="Ø"/>
            </a:pPr>
            <a:endParaRPr lang="pt-BR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dirty="0">
              <a:latin typeface="Arial Narrow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800" b="1" dirty="0" smtClean="0">
                <a:latin typeface="Arial Narrow" pitchFamily="34" charset="0"/>
              </a:rPr>
              <a:t>Pontos Fracos:</a:t>
            </a:r>
          </a:p>
          <a:p>
            <a:pPr>
              <a:buNone/>
            </a:pPr>
            <a:endParaRPr lang="pt-BR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 Narrow" pitchFamily="34" charset="0"/>
              </a:rPr>
              <a:t>Alta concorrência no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segmento de bebidas;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 Narrow" pitchFamily="34" charset="0"/>
              </a:rPr>
              <a:t>Empresa entrante no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mercado;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 Narrow" pitchFamily="34" charset="0"/>
              </a:rPr>
              <a:t>Ausência de estacionamento;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 Narrow" pitchFamily="34" charset="0"/>
              </a:rPr>
              <a:t>Loja de pequeno porte;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 Narrow" pitchFamily="34" charset="0"/>
              </a:rPr>
              <a:t>Investimento inicial limitado.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latin typeface="Arial Narrow" pitchFamily="34" charset="0"/>
            </a:endParaRPr>
          </a:p>
          <a:p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Planejamento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68952" cy="49891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BR" sz="11200" b="1" dirty="0" smtClean="0">
                <a:latin typeface="Arial Narrow" pitchFamily="34" charset="0"/>
              </a:rPr>
              <a:t>Oportunidades</a:t>
            </a:r>
            <a:r>
              <a:rPr lang="pt-BR" sz="12800" dirty="0" smtClean="0">
                <a:latin typeface="Arial Narrow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endParaRPr lang="pt-BR" sz="55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10000" dirty="0" smtClean="0">
                <a:latin typeface="Arial Narrow" pitchFamily="34" charset="0"/>
              </a:rPr>
              <a:t>Brasil representa um dos maiores produtores de cerveja do mundo;</a:t>
            </a:r>
          </a:p>
          <a:p>
            <a:pPr>
              <a:buFont typeface="Wingdings" pitchFamily="2" charset="2"/>
              <a:buChar char="Ø"/>
            </a:pPr>
            <a:r>
              <a:rPr lang="pt-BR" sz="10000" dirty="0" smtClean="0">
                <a:latin typeface="Arial Narrow" pitchFamily="34" charset="0"/>
              </a:rPr>
              <a:t>As chamadas cervejas especiais, que reúnem as artesanais, as</a:t>
            </a:r>
          </a:p>
          <a:p>
            <a:pPr>
              <a:buNone/>
            </a:pPr>
            <a:r>
              <a:rPr lang="pt-BR" sz="10000" dirty="0" smtClean="0">
                <a:latin typeface="Arial Narrow" pitchFamily="34" charset="0"/>
              </a:rPr>
              <a:t>importadas e as industriais ocupam hoje 5% do mercado;</a:t>
            </a:r>
          </a:p>
          <a:p>
            <a:pPr>
              <a:buFont typeface="Wingdings" pitchFamily="2" charset="2"/>
              <a:buChar char="Ø"/>
            </a:pPr>
            <a:r>
              <a:rPr lang="pt-BR" sz="10000" dirty="0" smtClean="0">
                <a:latin typeface="Arial Narrow" pitchFamily="34" charset="0"/>
              </a:rPr>
              <a:t>Crescimento de 45% anualmente no segmento de cervejas</a:t>
            </a:r>
          </a:p>
          <a:p>
            <a:pPr>
              <a:buNone/>
            </a:pPr>
            <a:r>
              <a:rPr lang="pt-BR" sz="10000" dirty="0" smtClean="0">
                <a:latin typeface="Arial Narrow" pitchFamily="34" charset="0"/>
              </a:rPr>
              <a:t>artesanais;</a:t>
            </a:r>
          </a:p>
          <a:p>
            <a:pPr>
              <a:buFont typeface="Wingdings" pitchFamily="2" charset="2"/>
              <a:buChar char="Ø"/>
            </a:pPr>
            <a:r>
              <a:rPr lang="pt-BR" sz="10000" dirty="0" smtClean="0">
                <a:latin typeface="Arial Narrow" pitchFamily="34" charset="0"/>
              </a:rPr>
              <a:t>A  America Latina é a segunda região do mundo que mais consome</a:t>
            </a:r>
          </a:p>
          <a:p>
            <a:pPr>
              <a:buNone/>
            </a:pPr>
            <a:r>
              <a:rPr lang="pt-BR" sz="10000" dirty="0" smtClean="0">
                <a:latin typeface="Arial Narrow" pitchFamily="34" charset="0"/>
              </a:rPr>
              <a:t>álcool;</a:t>
            </a:r>
          </a:p>
          <a:p>
            <a:pPr>
              <a:buFont typeface="Wingdings" pitchFamily="2" charset="2"/>
              <a:buChar char="Ø"/>
            </a:pPr>
            <a:r>
              <a:rPr lang="pt-BR" sz="10000" dirty="0" smtClean="0">
                <a:latin typeface="Arial Narrow" pitchFamily="34" charset="0"/>
              </a:rPr>
              <a:t>Quinto país do continente que mais ingere bebidas alcoólicas;</a:t>
            </a:r>
          </a:p>
          <a:p>
            <a:pPr>
              <a:buFont typeface="Wingdings" pitchFamily="2" charset="2"/>
              <a:buChar char="Ø"/>
            </a:pPr>
            <a:r>
              <a:rPr lang="pt-BR" sz="10000" dirty="0" smtClean="0">
                <a:latin typeface="Arial Narrow" pitchFamily="34" charset="0"/>
              </a:rPr>
              <a:t>A indústria brasileira de bebidas representa 7,5% de participação no</a:t>
            </a:r>
          </a:p>
          <a:p>
            <a:pPr>
              <a:buNone/>
            </a:pPr>
            <a:r>
              <a:rPr lang="pt-BR" sz="10000" dirty="0" smtClean="0">
                <a:latin typeface="Arial Narrow" pitchFamily="34" charset="0"/>
              </a:rPr>
              <a:t>PIB nacional; </a:t>
            </a:r>
          </a:p>
          <a:p>
            <a:pPr>
              <a:buFont typeface="Wingdings" pitchFamily="2" charset="2"/>
              <a:buChar char="Ø"/>
            </a:pPr>
            <a:r>
              <a:rPr lang="pt-BR" sz="10000" dirty="0" smtClean="0">
                <a:latin typeface="Arial Narrow" pitchFamily="34" charset="0"/>
              </a:rPr>
              <a:t>Datas comemorativas.</a:t>
            </a:r>
            <a:endParaRPr lang="pt-BR" sz="10000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Planejamento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715200" cy="49891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900" b="1" dirty="0" smtClean="0">
                <a:latin typeface="Arial Narrow" pitchFamily="34" charset="0"/>
              </a:rPr>
              <a:t>Ameaças</a:t>
            </a:r>
            <a:r>
              <a:rPr lang="pt-BR" sz="3900" dirty="0" smtClean="0">
                <a:latin typeface="Arial Narrow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endParaRPr lang="pt-BR" sz="36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3600" dirty="0" smtClean="0">
                <a:latin typeface="Arial Narrow" pitchFamily="34" charset="0"/>
              </a:rPr>
              <a:t>Grande quantidade de concorrentes diretos e indiretos;</a:t>
            </a:r>
          </a:p>
          <a:p>
            <a:pPr>
              <a:buFont typeface="Wingdings" pitchFamily="2" charset="2"/>
              <a:buChar char="Ø"/>
            </a:pPr>
            <a:r>
              <a:rPr lang="pt-BR" sz="3600" dirty="0" smtClean="0">
                <a:latin typeface="Arial Narrow" pitchFamily="34" charset="0"/>
              </a:rPr>
              <a:t>Crise hídrica;</a:t>
            </a:r>
          </a:p>
          <a:p>
            <a:pPr>
              <a:buFont typeface="Wingdings" pitchFamily="2" charset="2"/>
              <a:buChar char="Ø"/>
            </a:pPr>
            <a:r>
              <a:rPr lang="pt-BR" sz="3600" dirty="0" smtClean="0">
                <a:latin typeface="Arial Narrow" pitchFamily="34" charset="0"/>
              </a:rPr>
              <a:t>Problemas com fornecedores, como condições de entrega,</a:t>
            </a:r>
          </a:p>
          <a:p>
            <a:pPr>
              <a:buNone/>
            </a:pPr>
            <a:r>
              <a:rPr lang="pt-BR" sz="3600" dirty="0" smtClean="0">
                <a:latin typeface="Arial Narrow" pitchFamily="34" charset="0"/>
              </a:rPr>
              <a:t>prazos, armazenamento e possíveis atrasos devido a problemas</a:t>
            </a:r>
          </a:p>
          <a:p>
            <a:pPr>
              <a:buNone/>
            </a:pPr>
            <a:r>
              <a:rPr lang="pt-BR" sz="3600" dirty="0" smtClean="0">
                <a:latin typeface="Arial Narrow" pitchFamily="34" charset="0"/>
              </a:rPr>
              <a:t>logísticos. Preços muito altos e esgotamento de algum produto;</a:t>
            </a:r>
          </a:p>
          <a:p>
            <a:pPr>
              <a:buFont typeface="Wingdings" pitchFamily="2" charset="2"/>
              <a:buChar char="Ø"/>
            </a:pPr>
            <a:r>
              <a:rPr lang="pt-BR" sz="3600" dirty="0" smtClean="0">
                <a:latin typeface="Arial Narrow" pitchFamily="34" charset="0"/>
              </a:rPr>
              <a:t>Quaisquer alterações nas legislações que possam afetar as</a:t>
            </a:r>
          </a:p>
          <a:p>
            <a:pPr>
              <a:buNone/>
            </a:pPr>
            <a:r>
              <a:rPr lang="pt-BR" sz="3600" dirty="0" smtClean="0">
                <a:latin typeface="Arial Narrow" pitchFamily="34" charset="0"/>
              </a:rPr>
              <a:t>vendas, como a lei seca;</a:t>
            </a:r>
          </a:p>
          <a:p>
            <a:pPr>
              <a:buFont typeface="Wingdings" pitchFamily="2" charset="2"/>
              <a:buChar char="Ø"/>
            </a:pPr>
            <a:r>
              <a:rPr lang="pt-BR" sz="3600" dirty="0" smtClean="0">
                <a:latin typeface="Arial Narrow" pitchFamily="34" charset="0"/>
              </a:rPr>
              <a:t>Aumento nos impostos das bebidas;</a:t>
            </a:r>
          </a:p>
          <a:p>
            <a:pPr>
              <a:buFont typeface="Wingdings" pitchFamily="2" charset="2"/>
              <a:buChar char="Ø"/>
            </a:pPr>
            <a:r>
              <a:rPr lang="pt-BR" sz="3600" dirty="0" smtClean="0">
                <a:latin typeface="Arial Narrow" pitchFamily="34" charset="0"/>
              </a:rPr>
              <a:t>O consumo dos refrigerantes continuar em declínio.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Planejamento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9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O-que-esperar-da-pesquisa-de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321297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 smtClean="0">
                <a:latin typeface="Arial Narrow" pitchFamily="34" charset="0"/>
              </a:rPr>
              <a:t>Pesquisa</a:t>
            </a:r>
            <a:endParaRPr lang="pt-BR" sz="7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648072"/>
          </a:xfrm>
        </p:spPr>
        <p:txBody>
          <a:bodyPr>
            <a:normAutofit/>
          </a:bodyPr>
          <a:lstStyle/>
          <a:p>
            <a:pPr marL="514350" indent="-514350"/>
            <a:r>
              <a:rPr lang="pt-BR" b="1" dirty="0" smtClean="0">
                <a:latin typeface="Arial Narrow" pitchFamily="34" charset="0"/>
              </a:rPr>
              <a:t>Pesquisa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003232" cy="49171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sz="3400" b="1" dirty="0" smtClean="0">
                <a:latin typeface="Arial Narrow" pitchFamily="34" charset="0"/>
              </a:rPr>
              <a:t>Metodologia</a:t>
            </a:r>
            <a:r>
              <a:rPr lang="pt-BR" sz="3400" dirty="0" smtClean="0">
                <a:latin typeface="Arial Narrow" pitchFamily="34" charset="0"/>
              </a:rPr>
              <a:t>: </a:t>
            </a:r>
            <a:r>
              <a:rPr lang="pt-BR" sz="3100" dirty="0" smtClean="0">
                <a:latin typeface="Arial Narrow" pitchFamily="34" charset="0"/>
              </a:rPr>
              <a:t>Pesquisas bibliográficas realizadas na internet.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3400" b="1" dirty="0" smtClean="0">
                <a:latin typeface="Arial Narrow" pitchFamily="34" charset="0"/>
              </a:rPr>
              <a:t>Mercado</a:t>
            </a:r>
            <a:r>
              <a:rPr lang="pt-BR" sz="3400" dirty="0" smtClean="0">
                <a:latin typeface="Arial Narrow" pitchFamily="34" charset="0"/>
              </a:rPr>
              <a:t>: </a:t>
            </a:r>
            <a:r>
              <a:rPr lang="pt-BR" sz="3100" dirty="0" smtClean="0">
                <a:latin typeface="Arial Narrow" pitchFamily="34" charset="0"/>
              </a:rPr>
              <a:t>Pesquisa divulgada pela Organização Mundial da Saúde</a:t>
            </a:r>
          </a:p>
          <a:p>
            <a:pPr>
              <a:buNone/>
            </a:pPr>
            <a:r>
              <a:rPr lang="pt-BR" sz="3100" dirty="0" smtClean="0">
                <a:latin typeface="Arial Narrow" pitchFamily="34" charset="0"/>
              </a:rPr>
              <a:t>(OMS) mostra que o Brasil está acima da média mundial em consumo de</a:t>
            </a:r>
          </a:p>
          <a:p>
            <a:pPr>
              <a:buNone/>
            </a:pPr>
            <a:r>
              <a:rPr lang="pt-BR" sz="3100" dirty="0" smtClean="0">
                <a:latin typeface="Arial Narrow" pitchFamily="34" charset="0"/>
              </a:rPr>
              <a:t>bebidas alcoólicas. O consumo médio de álcool no mundo entre pessoas</a:t>
            </a:r>
          </a:p>
          <a:p>
            <a:pPr>
              <a:buNone/>
            </a:pPr>
            <a:r>
              <a:rPr lang="pt-BR" sz="3100" dirty="0" smtClean="0">
                <a:latin typeface="Arial Narrow" pitchFamily="34" charset="0"/>
              </a:rPr>
              <a:t>acima de 15 anos em 2010 era de 6,2 litros por ano por indivíduo. Já no</a:t>
            </a:r>
          </a:p>
          <a:p>
            <a:pPr>
              <a:buNone/>
            </a:pPr>
            <a:r>
              <a:rPr lang="pt-BR" sz="3100" dirty="0" smtClean="0">
                <a:latin typeface="Arial Narrow" pitchFamily="34" charset="0"/>
              </a:rPr>
              <a:t>Brasil, uma pessoa ingere, em média, 8,7 litros de álcool. O consumo de</a:t>
            </a:r>
          </a:p>
          <a:p>
            <a:pPr>
              <a:buNone/>
            </a:pPr>
            <a:r>
              <a:rPr lang="pt-BR" sz="3100" dirty="0" smtClean="0">
                <a:latin typeface="Arial Narrow" pitchFamily="34" charset="0"/>
              </a:rPr>
              <a:t>álcool entre os brasileiros é maior entre os homens. Em média, eles bebem</a:t>
            </a:r>
          </a:p>
          <a:p>
            <a:pPr>
              <a:buNone/>
            </a:pPr>
            <a:r>
              <a:rPr lang="pt-BR" sz="3100" dirty="0" smtClean="0">
                <a:latin typeface="Arial Narrow" pitchFamily="34" charset="0"/>
              </a:rPr>
              <a:t>13 litros por ano; enquanto que as mulheres ingerem 4 litros.</a:t>
            </a:r>
          </a:p>
          <a:p>
            <a:pPr>
              <a:buNone/>
            </a:pPr>
            <a:r>
              <a:rPr lang="pt-BR" sz="3100" dirty="0" smtClean="0">
                <a:latin typeface="Arial Narrow" pitchFamily="34" charset="0"/>
              </a:rPr>
              <a:t>O mercado brasileiro de bebidas é formado por uma população jovem e de</a:t>
            </a:r>
          </a:p>
          <a:p>
            <a:pPr>
              <a:buNone/>
            </a:pPr>
            <a:r>
              <a:rPr lang="pt-BR" sz="3100" dirty="0" smtClean="0">
                <a:latin typeface="Arial Narrow" pitchFamily="34" charset="0"/>
              </a:rPr>
              <a:t>baixo poder aquisitivo, sendo as classes C e D e </a:t>
            </a:r>
            <a:r>
              <a:rPr lang="pt-BR" sz="3100" dirty="0" err="1" smtClean="0">
                <a:latin typeface="Arial Narrow" pitchFamily="34" charset="0"/>
              </a:rPr>
              <a:t>E</a:t>
            </a:r>
            <a:r>
              <a:rPr lang="pt-BR" sz="3100" dirty="0" smtClean="0">
                <a:latin typeface="Arial Narrow" pitchFamily="34" charset="0"/>
              </a:rPr>
              <a:t> responsáveis por 77%</a:t>
            </a:r>
          </a:p>
          <a:p>
            <a:pPr>
              <a:buNone/>
            </a:pPr>
            <a:r>
              <a:rPr lang="pt-BR" sz="3100" dirty="0" smtClean="0">
                <a:latin typeface="Arial Narrow" pitchFamily="34" charset="0"/>
              </a:rPr>
              <a:t>das vendas totais. O Estado de São Paulo responde por aproximadamente</a:t>
            </a:r>
          </a:p>
          <a:p>
            <a:pPr>
              <a:buNone/>
            </a:pPr>
            <a:r>
              <a:rPr lang="pt-BR" sz="3100" dirty="0" smtClean="0">
                <a:latin typeface="Arial Narrow" pitchFamily="34" charset="0"/>
              </a:rPr>
              <a:t>40% desse mercado. 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931224" cy="4917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No Brasil, a cerveja é a bebida alcoólica com maior participação no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mercado, com mais de 60% do total de vendas, e nosso país é o terceiro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maior produtor de cerveja do mundo. Em seguida estão os destilados. As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demais bebidas ocupam o restante do mercado. O setor gera 37 mil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empregos diretos, além de outros 100 mil indiretos.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Hoje, existem 42 fábricas espalhadas por todo o país, configurando um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parque industrial que, por vir realizando investimentos em expansão e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modernização cada vez mais intensos, desfruta de elevado prestígio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internacional.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Na última década, a produção de cerveja no Brasil cresceu impressionantes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64%, saltando de 8,2 bilhões para 14,147 bilhões de litros anuais, segundo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dados do </a:t>
            </a:r>
            <a:r>
              <a:rPr lang="pt-BR" sz="2800" dirty="0" err="1" smtClean="0">
                <a:latin typeface="Arial Narrow" pitchFamily="34" charset="0"/>
              </a:rPr>
              <a:t>Sicobe</a:t>
            </a:r>
            <a:r>
              <a:rPr lang="pt-BR" sz="2800" dirty="0" smtClean="0">
                <a:latin typeface="Arial Narrow" pitchFamily="34" charset="0"/>
              </a:rPr>
              <a:t> (Sistema de Controle de Produção de Bebidas da Receita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Federal), o equivalente a um crescimento de 5%. As cervejas mais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consumidas no país são: Skol, Brahma e Antártica. 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648072"/>
          </a:xfrm>
        </p:spPr>
        <p:txBody>
          <a:bodyPr>
            <a:normAutofit/>
          </a:bodyPr>
          <a:lstStyle/>
          <a:p>
            <a:pPr marL="514350" indent="-514350"/>
            <a:r>
              <a:rPr lang="pt-BR" b="1" dirty="0" smtClean="0">
                <a:latin typeface="Arial Narrow" pitchFamily="34" charset="0"/>
              </a:rPr>
              <a:t>Pesquisa</a:t>
            </a:r>
            <a:endParaRPr lang="pt-BR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003232" cy="498916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t-BR" sz="2600" dirty="0" smtClean="0">
                <a:latin typeface="Arial Narrow" pitchFamily="34" charset="0"/>
              </a:rPr>
              <a:t>A cachaça ocupa a segunda opção entre as bebidas mais consumidas no</a:t>
            </a:r>
          </a:p>
          <a:p>
            <a:pPr algn="just">
              <a:buNone/>
            </a:pPr>
            <a:r>
              <a:rPr lang="pt-BR" sz="2600" dirty="0" smtClean="0">
                <a:latin typeface="Arial Narrow" pitchFamily="34" charset="0"/>
              </a:rPr>
              <a:t>País. Considerando-se as bebidas destiladas, em volume, a cachaça ocupa</a:t>
            </a:r>
          </a:p>
          <a:p>
            <a:pPr algn="just">
              <a:buNone/>
            </a:pPr>
            <a:r>
              <a:rPr lang="pt-BR" sz="2600" dirty="0" smtClean="0">
                <a:latin typeface="Arial Narrow" pitchFamily="34" charset="0"/>
              </a:rPr>
              <a:t>a primeira posição no Brasil, com 81% da preferência. Os volumes de</a:t>
            </a:r>
          </a:p>
          <a:p>
            <a:pPr algn="just">
              <a:buNone/>
            </a:pPr>
            <a:r>
              <a:rPr lang="pt-BR" sz="2600" dirty="0" smtClean="0">
                <a:latin typeface="Arial Narrow" pitchFamily="34" charset="0"/>
              </a:rPr>
              <a:t>vendas de destilados em 2011 atingiu mais de 15 bilhões de litros. A vodka,</a:t>
            </a:r>
          </a:p>
          <a:p>
            <a:pPr algn="just">
              <a:buNone/>
            </a:pPr>
            <a:r>
              <a:rPr lang="pt-BR" sz="2600" dirty="0" smtClean="0">
                <a:latin typeface="Arial Narrow" pitchFamily="34" charset="0"/>
              </a:rPr>
              <a:t>o vinho e o gim se destacaram com mais de 3,6 bilhões, seguidos do uísque,</a:t>
            </a:r>
          </a:p>
          <a:p>
            <a:pPr algn="just">
              <a:buNone/>
            </a:pPr>
            <a:r>
              <a:rPr lang="pt-BR" sz="2600" dirty="0" smtClean="0">
                <a:latin typeface="Arial Narrow" pitchFamily="34" charset="0"/>
              </a:rPr>
              <a:t>conhaque e rum.</a:t>
            </a:r>
          </a:p>
          <a:p>
            <a:pPr>
              <a:buNone/>
            </a:pPr>
            <a:r>
              <a:rPr lang="pt-BR" sz="2600" dirty="0" smtClean="0">
                <a:latin typeface="Arial Narrow" pitchFamily="34" charset="0"/>
              </a:rPr>
              <a:t>No caso dos refrigerantes, no Brasil, a receita líquida cresceu 6,2%, para R$</a:t>
            </a:r>
          </a:p>
          <a:p>
            <a:pPr>
              <a:buNone/>
            </a:pPr>
            <a:r>
              <a:rPr lang="pt-BR" sz="2600" dirty="0" smtClean="0">
                <a:latin typeface="Arial Narrow" pitchFamily="34" charset="0"/>
              </a:rPr>
              <a:t>950,8 milhões, com queda de 2,2% nos volumes, devido ao “declínio na</a:t>
            </a:r>
          </a:p>
          <a:p>
            <a:pPr>
              <a:buNone/>
            </a:pPr>
            <a:r>
              <a:rPr lang="pt-BR" sz="2600" dirty="0" smtClean="0">
                <a:latin typeface="Arial Narrow" pitchFamily="34" charset="0"/>
              </a:rPr>
              <a:t>indústria”. Os brasileiros consumiram 20% menos nos últimos seis anos.</a:t>
            </a:r>
          </a:p>
          <a:p>
            <a:pPr>
              <a:buNone/>
            </a:pPr>
            <a:r>
              <a:rPr lang="pt-BR" sz="2600" dirty="0" smtClean="0">
                <a:latin typeface="Arial Narrow" pitchFamily="34" charset="0"/>
              </a:rPr>
              <a:t>Líder global em refrigerantes, a Coca-Cola viu seu volume de vendas</a:t>
            </a:r>
          </a:p>
          <a:p>
            <a:pPr>
              <a:buNone/>
            </a:pPr>
            <a:r>
              <a:rPr lang="pt-BR" sz="2600" dirty="0" smtClean="0">
                <a:latin typeface="Arial Narrow" pitchFamily="34" charset="0"/>
              </a:rPr>
              <a:t>crescerem apenas 1% no primeiro trimestre de 2015. Nos últimos anos esse </a:t>
            </a:r>
          </a:p>
          <a:p>
            <a:pPr>
              <a:buNone/>
            </a:pPr>
            <a:r>
              <a:rPr lang="pt-BR" sz="2600" dirty="0" smtClean="0">
                <a:latin typeface="Arial Narrow" pitchFamily="34" charset="0"/>
              </a:rPr>
              <a:t>mercado tem observado o aumentou da concorrência por parte de bebidas</a:t>
            </a:r>
          </a:p>
          <a:p>
            <a:pPr>
              <a:buNone/>
            </a:pPr>
            <a:r>
              <a:rPr lang="pt-BR" sz="2600" dirty="0" smtClean="0">
                <a:latin typeface="Arial Narrow" pitchFamily="34" charset="0"/>
              </a:rPr>
              <a:t>não gaseificadas, como águas minerais, sucos, chás, mates, isotônicos e</a:t>
            </a:r>
          </a:p>
          <a:p>
            <a:pPr>
              <a:buNone/>
            </a:pPr>
            <a:r>
              <a:rPr lang="pt-BR" sz="2600" dirty="0" smtClean="0">
                <a:latin typeface="Arial Narrow" pitchFamily="34" charset="0"/>
              </a:rPr>
              <a:t>bebidas energéticas.</a:t>
            </a:r>
          </a:p>
          <a:p>
            <a:pPr algn="just">
              <a:buNone/>
            </a:pPr>
            <a:endParaRPr lang="pt-BR" dirty="0" smtClean="0">
              <a:latin typeface="Arial Narrow" pitchFamily="34" charset="0"/>
            </a:endParaRP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648072"/>
          </a:xfrm>
        </p:spPr>
        <p:txBody>
          <a:bodyPr>
            <a:normAutofit/>
          </a:bodyPr>
          <a:lstStyle/>
          <a:p>
            <a:pPr marL="514350" indent="-514350"/>
            <a:r>
              <a:rPr lang="pt-BR" b="1" dirty="0" smtClean="0">
                <a:latin typeface="Arial Narrow" pitchFamily="34" charset="0"/>
              </a:rPr>
              <a:t>Pesquisa</a:t>
            </a:r>
            <a:endParaRPr lang="pt-BR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43608" y="0"/>
            <a:ext cx="7416824" cy="908720"/>
          </a:xfrm>
        </p:spPr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Analise de Concorrentes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075240" cy="498916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400" b="1" dirty="0" smtClean="0">
                <a:latin typeface="Arial Narrow" pitchFamily="34" charset="0"/>
              </a:rPr>
              <a:t>Concorrentes diretos</a:t>
            </a:r>
            <a:r>
              <a:rPr lang="pt-BR" sz="2400" dirty="0" smtClean="0">
                <a:latin typeface="Arial Narrow" pitchFamily="34" charset="0"/>
              </a:rPr>
              <a:t>: Oficina da Cerveja, Casa das Bebidas,</a:t>
            </a:r>
          </a:p>
          <a:p>
            <a:pPr>
              <a:buNone/>
            </a:pPr>
            <a:r>
              <a:rPr lang="pt-BR" sz="2400" dirty="0" smtClean="0">
                <a:latin typeface="Arial Narrow" pitchFamily="34" charset="0"/>
              </a:rPr>
              <a:t>Pronto Socorro das Bebidas, 24 Horas e Empório das Bebidas.</a:t>
            </a:r>
          </a:p>
          <a:p>
            <a:pPr>
              <a:buFont typeface="Wingdings" pitchFamily="2" charset="2"/>
              <a:buChar char="Ø"/>
            </a:pPr>
            <a:endParaRPr lang="pt-BR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400" b="1" dirty="0" smtClean="0">
                <a:latin typeface="Arial Narrow" pitchFamily="34" charset="0"/>
              </a:rPr>
              <a:t>Concorrentes Indiretos</a:t>
            </a:r>
            <a:r>
              <a:rPr lang="pt-BR" sz="2400" dirty="0" smtClean="0">
                <a:latin typeface="Arial Narrow" pitchFamily="34" charset="0"/>
              </a:rPr>
              <a:t>: Supermercados e bares</a:t>
            </a:r>
            <a:r>
              <a:rPr lang="pt-BR" sz="2400" dirty="0" smtClean="0"/>
              <a:t>.</a:t>
            </a:r>
          </a:p>
          <a:p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5" y="3356993"/>
          <a:ext cx="8136903" cy="28346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712301"/>
                <a:gridCol w="2712301"/>
                <a:gridCol w="2712301"/>
              </a:tblGrid>
              <a:tr h="43397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Concorrentes</a:t>
                      </a:r>
                      <a:endParaRPr lang="pt-BR" sz="2400" b="1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Pontos fortes</a:t>
                      </a:r>
                      <a:endParaRPr lang="pt-BR" sz="24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Pontos Fracos</a:t>
                      </a:r>
                      <a:endParaRPr lang="pt-BR" sz="24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128327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 Narrow" pitchFamily="34" charset="0"/>
                        </a:rPr>
                        <a:t>Oficina da Cerveja</a:t>
                      </a:r>
                      <a:endParaRPr lang="pt-BR" sz="2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 Narrow" pitchFamily="34" charset="0"/>
                        </a:rPr>
                        <a:t>Entregas</a:t>
                      </a:r>
                      <a:r>
                        <a:rPr lang="pt-BR" sz="2400" baseline="0" dirty="0" smtClean="0">
                          <a:latin typeface="Arial Narrow" pitchFamily="34" charset="0"/>
                        </a:rPr>
                        <a:t> em domicílio;</a:t>
                      </a:r>
                      <a:endParaRPr lang="pt-BR" sz="2400" dirty="0" smtClean="0">
                        <a:latin typeface="Arial Narrow" pitchFamily="34" charset="0"/>
                      </a:endParaRPr>
                    </a:p>
                    <a:p>
                      <a:r>
                        <a:rPr lang="pt-BR" sz="2400" baseline="0" dirty="0" smtClean="0">
                          <a:latin typeface="Arial Narrow" pitchFamily="34" charset="0"/>
                        </a:rPr>
                        <a:t>Estacionamento.</a:t>
                      </a:r>
                      <a:endParaRPr lang="pt-BR" sz="2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 Narrow" pitchFamily="34" charset="0"/>
                        </a:rPr>
                        <a:t>Estabelecimento</a:t>
                      </a:r>
                      <a:r>
                        <a:rPr lang="pt-BR" sz="2400" baseline="0" dirty="0" smtClean="0">
                          <a:latin typeface="Arial Narrow" pitchFamily="34" charset="0"/>
                        </a:rPr>
                        <a:t> não funciona 24 horas.</a:t>
                      </a:r>
                      <a:endParaRPr lang="pt-BR" sz="2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128327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 Narrow" pitchFamily="34" charset="0"/>
                        </a:rPr>
                        <a:t>Casa</a:t>
                      </a:r>
                      <a:r>
                        <a:rPr lang="pt-BR" sz="2400" baseline="0" dirty="0" smtClean="0">
                          <a:latin typeface="Arial Narrow" pitchFamily="34" charset="0"/>
                        </a:rPr>
                        <a:t> das Bebidas</a:t>
                      </a:r>
                      <a:endParaRPr lang="pt-BR" sz="2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 Narrow" pitchFamily="34" charset="0"/>
                        </a:rPr>
                        <a:t>Estabelecimento</a:t>
                      </a:r>
                      <a:r>
                        <a:rPr lang="pt-BR" sz="2400" baseline="0" dirty="0" smtClean="0">
                          <a:latin typeface="Arial Narrow" pitchFamily="34" charset="0"/>
                        </a:rPr>
                        <a:t> 24 horas;</a:t>
                      </a:r>
                    </a:p>
                    <a:p>
                      <a:r>
                        <a:rPr lang="pt-BR" sz="2400" baseline="0" dirty="0" smtClean="0">
                          <a:latin typeface="Arial Narrow" pitchFamily="34" charset="0"/>
                        </a:rPr>
                        <a:t>Ponto Estratégico.</a:t>
                      </a:r>
                      <a:endParaRPr lang="pt-BR" sz="2400" baseline="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 Narrow" pitchFamily="34" charset="0"/>
                        </a:rPr>
                        <a:t>Não</a:t>
                      </a:r>
                      <a:r>
                        <a:rPr lang="pt-BR" sz="2400" baseline="0" dirty="0" smtClean="0">
                          <a:latin typeface="Arial Narrow" pitchFamily="34" charset="0"/>
                        </a:rPr>
                        <a:t> possui entregas em domicílio.</a:t>
                      </a:r>
                      <a:endParaRPr lang="pt-BR" sz="2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9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c92e33883313c571dafcea91878d76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34888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 smtClean="0">
                <a:latin typeface="Arial Narrow" pitchFamily="34" charset="0"/>
              </a:rPr>
              <a:t>Identidade</a:t>
            </a:r>
          </a:p>
          <a:p>
            <a:pPr algn="ctr"/>
            <a:r>
              <a:rPr lang="pt-BR" sz="7000" b="1" dirty="0" smtClean="0">
                <a:latin typeface="Arial Narrow" pitchFamily="34" charset="0"/>
              </a:rPr>
              <a:t> Visual</a:t>
            </a:r>
            <a:endParaRPr lang="pt-BR" sz="7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10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9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corretor-imoveis-faca-planejamento-estrateg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0" y="2780928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 smtClean="0">
                <a:latin typeface="Arial Narrow" pitchFamily="34" charset="0"/>
              </a:rPr>
              <a:t>Planejamento</a:t>
            </a:r>
            <a:endParaRPr lang="pt-BR" sz="7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Identidade Visual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470248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  <a:cs typeface="Arial" pitchFamily="34" charset="0"/>
              </a:rPr>
              <a:t>Defesa do Nome</a:t>
            </a:r>
            <a:r>
              <a:rPr lang="pt-BR" dirty="0" smtClean="0">
                <a:latin typeface="Arial Narrow" pitchFamily="34" charset="0"/>
                <a:cs typeface="Arial" pitchFamily="34" charset="0"/>
              </a:rPr>
              <a:t>: </a:t>
            </a:r>
            <a:r>
              <a:rPr lang="pt-BR" b="1" dirty="0" smtClean="0">
                <a:latin typeface="Arial Narrow" pitchFamily="34" charset="0"/>
                <a:cs typeface="Arial" pitchFamily="34" charset="0"/>
              </a:rPr>
              <a:t>SANTA BEBIDA</a:t>
            </a:r>
          </a:p>
          <a:p>
            <a:pPr>
              <a:buNone/>
            </a:pPr>
            <a:endParaRPr lang="pt-BR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 Narrow" pitchFamily="34" charset="0"/>
                <a:cs typeface="Arial" pitchFamily="34" charset="0"/>
              </a:rPr>
              <a:t>O nome “Santa Bebida” foi criado com intenção humorística. O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  <a:cs typeface="Arial" pitchFamily="34" charset="0"/>
              </a:rPr>
              <a:t>termo “</a:t>
            </a:r>
            <a:r>
              <a:rPr lang="pt-BR" b="1" dirty="0" smtClean="0">
                <a:latin typeface="Arial Narrow" pitchFamily="34" charset="0"/>
                <a:cs typeface="Arial" pitchFamily="34" charset="0"/>
              </a:rPr>
              <a:t>Santa”</a:t>
            </a:r>
            <a:r>
              <a:rPr lang="pt-BR" dirty="0" smtClean="0">
                <a:latin typeface="Arial Narrow" pitchFamily="34" charset="0"/>
                <a:cs typeface="Arial" pitchFamily="34" charset="0"/>
              </a:rPr>
              <a:t>é usado de forma irônica, para representar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  <a:cs typeface="Arial" pitchFamily="34" charset="0"/>
              </a:rPr>
              <a:t>santidade, relacionando a  bebida como algo sagrado a olhos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  <a:cs typeface="Arial" pitchFamily="34" charset="0"/>
              </a:rPr>
              <a:t>humanos e que deve ser respeitado e venerado por todos.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  <a:cs typeface="Arial" pitchFamily="34" charset="0"/>
              </a:rPr>
              <a:t>Já o “</a:t>
            </a:r>
            <a:r>
              <a:rPr lang="pt-BR" b="1" dirty="0" smtClean="0">
                <a:latin typeface="Arial Narrow" pitchFamily="34" charset="0"/>
                <a:cs typeface="Arial" pitchFamily="34" charset="0"/>
              </a:rPr>
              <a:t>Bebida</a:t>
            </a:r>
            <a:r>
              <a:rPr lang="pt-BR" dirty="0" smtClean="0">
                <a:latin typeface="Arial Narrow" pitchFamily="34" charset="0"/>
                <a:cs typeface="Arial" pitchFamily="34" charset="0"/>
              </a:rPr>
              <a:t>” indica o que iremos comercializar no nosso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  <a:cs typeface="Arial" pitchFamily="34" charset="0"/>
              </a:rPr>
              <a:t>estabelecimento. </a:t>
            </a:r>
          </a:p>
          <a:p>
            <a:pPr>
              <a:buNone/>
            </a:pPr>
            <a:endParaRPr lang="pt-BR" dirty="0" smtClean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</a:rPr>
              <a:t>  Slogan</a:t>
            </a:r>
            <a:r>
              <a:rPr lang="pt-BR" dirty="0" smtClean="0">
                <a:latin typeface="Arial Narrow" pitchFamily="34" charset="0"/>
              </a:rPr>
              <a:t>:</a:t>
            </a:r>
          </a:p>
          <a:p>
            <a:pPr>
              <a:buNone/>
            </a:pPr>
            <a:endParaRPr lang="pt-BR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pt-BR" b="1" dirty="0" smtClean="0">
                <a:latin typeface="Arial Narrow" pitchFamily="34" charset="0"/>
              </a:rPr>
              <a:t>“Temos fé que essa fonte não há de secar.”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Identidade Visual</a:t>
            </a:r>
            <a:endParaRPr lang="pt-BR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4702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  <a:cs typeface="Arial" pitchFamily="34" charset="0"/>
              </a:rPr>
              <a:t>Posicionamento</a:t>
            </a:r>
            <a:r>
              <a:rPr lang="pt-BR" dirty="0" smtClean="0">
                <a:latin typeface="Arial Narrow" pitchFamily="34" charset="0"/>
                <a:cs typeface="Arial" pitchFamily="34" charset="0"/>
              </a:rPr>
              <a:t>: Empresa séria/responsável, com vasta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  <a:cs typeface="Arial" pitchFamily="34" charset="0"/>
              </a:rPr>
              <a:t>variedade de bebidas alcoólicas e não alcoólicas, com preços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  <a:cs typeface="Arial" pitchFamily="34" charset="0"/>
              </a:rPr>
              <a:t>acessíveis e serviço </a:t>
            </a:r>
            <a:r>
              <a:rPr lang="pt-BR" dirty="0" err="1" smtClean="0">
                <a:latin typeface="Arial Narrow" pitchFamily="34" charset="0"/>
                <a:cs typeface="Arial" pitchFamily="34" charset="0"/>
              </a:rPr>
              <a:t>delivery</a:t>
            </a:r>
            <a:r>
              <a:rPr lang="pt-BR" dirty="0" smtClean="0">
                <a:latin typeface="Arial Narrow" pitchFamily="34" charset="0"/>
                <a:cs typeface="Arial" pitchFamily="34" charset="0"/>
              </a:rPr>
              <a:t>. Comprometimento de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  <a:cs typeface="Arial" pitchFamily="34" charset="0"/>
              </a:rPr>
              <a:t>atendimento 24 horas em um ambiente agradável e seguro.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Identidade Visual</a:t>
            </a:r>
            <a:endParaRPr lang="pt-BR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39552" y="148478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 Narrow" pitchFamily="34" charset="0"/>
              </a:rPr>
              <a:t>Defesa</a:t>
            </a:r>
            <a:r>
              <a:rPr lang="pt-BR" sz="2800" dirty="0" smtClean="0">
                <a:latin typeface="Arial Narrow" pitchFamily="34" charset="0"/>
              </a:rPr>
              <a:t> </a:t>
            </a:r>
            <a:r>
              <a:rPr lang="pt-BR" sz="2800" b="1" dirty="0" smtClean="0">
                <a:latin typeface="Arial Narrow" pitchFamily="34" charset="0"/>
              </a:rPr>
              <a:t>da Logotipo</a:t>
            </a:r>
            <a:r>
              <a:rPr lang="pt-BR" sz="2800" dirty="0" smtClean="0">
                <a:latin typeface="Arial Narrow" pitchFamily="34" charset="0"/>
              </a:rPr>
              <a:t>:</a:t>
            </a:r>
            <a:endParaRPr lang="pt-BR" sz="2800" dirty="0">
              <a:latin typeface="Arial Narrow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23928" y="2348880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A aureola, segundo o dicionário, representa um anel luminoso que circunda a cabeça de personagens sagrados, e, junto com as asas, que  simbolizam  a liberdade e a leveza, geram um  conceito de santidade a nossa marca.</a:t>
            </a:r>
            <a:endParaRPr lang="pt-BR" sz="2400" dirty="0">
              <a:latin typeface="Arial Narrow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Identidade Visual</a:t>
            </a:r>
            <a:endParaRPr lang="pt-BR" b="1" dirty="0">
              <a:latin typeface="Arial Narrow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456384" cy="234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2348880"/>
            <a:ext cx="2664296" cy="1944216"/>
          </a:xfrm>
          <a:prstGeom prst="rect">
            <a:avLst/>
          </a:prstGeom>
          <a:solidFill>
            <a:srgbClr val="68D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2564904"/>
            <a:ext cx="252028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95536" y="4509120"/>
            <a:ext cx="2664296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49080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 flipH="1" flipV="1">
            <a:off x="3275856" y="4509120"/>
            <a:ext cx="2880319" cy="1800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266429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6300192" y="2348880"/>
            <a:ext cx="2587112" cy="1872208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6372200" y="4509120"/>
            <a:ext cx="2520280" cy="180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1128"/>
            <a:ext cx="24482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611560" y="155679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 Narrow" pitchFamily="34" charset="0"/>
              </a:rPr>
              <a:t> Maleabilidade da Marca</a:t>
            </a:r>
            <a:r>
              <a:rPr lang="pt-BR" sz="2800" dirty="0" smtClean="0">
                <a:latin typeface="Arial Narrow" pitchFamily="34" charset="0"/>
              </a:rPr>
              <a:t>:</a:t>
            </a:r>
            <a:endParaRPr lang="pt-BR" sz="2800" dirty="0">
              <a:latin typeface="Arial Narrow" pitchFamily="34" charset="0"/>
            </a:endParaRPr>
          </a:p>
        </p:txBody>
      </p:sp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Identidade Visual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347864" y="2348880"/>
            <a:ext cx="2664296" cy="19442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4125" y="2506148"/>
            <a:ext cx="252028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0192" y="2492896"/>
            <a:ext cx="252028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851920" y="2348880"/>
            <a:ext cx="4824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 Narrow" pitchFamily="34" charset="0"/>
              </a:rPr>
              <a:t>Cor vibrante e cheia de energia, o laranja retrata ânimo, atrai consumidores e estimula a criatividade. Utilizado para chamar a atenção, anunciando ações imediatas e impulsivas. Em marcas, pode representar uma empresa criativa, amigável, alegre e confiante. </a:t>
            </a:r>
          </a:p>
          <a:p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467544" y="2852936"/>
            <a:ext cx="1224136" cy="1296144"/>
          </a:xfrm>
          <a:prstGeom prst="ellipse">
            <a:avLst/>
          </a:prstGeom>
          <a:solidFill>
            <a:srgbClr val="F89108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2267744" y="20608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1835696" y="3140968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 Narrow" pitchFamily="34" charset="0"/>
              </a:rPr>
              <a:t>Laranja</a:t>
            </a:r>
            <a:r>
              <a:rPr lang="pt-BR" dirty="0" smtClean="0">
                <a:latin typeface="Arial Narrow" pitchFamily="34" charset="0"/>
              </a:rPr>
              <a:t> </a:t>
            </a:r>
          </a:p>
          <a:p>
            <a:r>
              <a:rPr lang="pt-BR" dirty="0" smtClean="0">
                <a:latin typeface="Arial Narrow" pitchFamily="34" charset="0"/>
              </a:rPr>
              <a:t>RGB (248 – 145 –08)</a:t>
            </a:r>
            <a:endParaRPr lang="pt-BR" sz="900" dirty="0" smtClean="0">
              <a:latin typeface="Arial Narrow" pitchFamily="34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539552" y="4797152"/>
            <a:ext cx="1224136" cy="1296144"/>
          </a:xfrm>
          <a:prstGeom prst="ellipse">
            <a:avLst/>
          </a:prstGeom>
          <a:solidFill>
            <a:srgbClr val="A854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1835696" y="5157192"/>
            <a:ext cx="187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 Narrow" pitchFamily="34" charset="0"/>
              </a:rPr>
              <a:t>Marrom</a:t>
            </a:r>
          </a:p>
          <a:p>
            <a:r>
              <a:rPr lang="pt-BR" dirty="0" smtClean="0">
                <a:latin typeface="Arial Narrow" pitchFamily="34" charset="0"/>
              </a:rPr>
              <a:t>RGB (168 – 84 – 0)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923928" y="4581128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 Narrow" pitchFamily="34" charset="0"/>
              </a:rPr>
              <a:t>A cor marrom se refere à qualidade em tudo. Marrom diz respeito à aquisição de bens materiais que implica em segurança, conforto e simplicidade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67544" y="1700808"/>
            <a:ext cx="377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 Narrow" pitchFamily="34" charset="0"/>
              </a:rPr>
              <a:t>Padronização</a:t>
            </a:r>
            <a:r>
              <a:rPr lang="pt-BR" sz="2800" b="1" dirty="0" smtClean="0"/>
              <a:t> </a:t>
            </a:r>
            <a:r>
              <a:rPr lang="pt-BR" sz="2800" b="1" dirty="0" smtClean="0">
                <a:latin typeface="Arial Narrow" pitchFamily="34" charset="0"/>
              </a:rPr>
              <a:t>de Cores:</a:t>
            </a:r>
            <a:endParaRPr lang="pt-BR" sz="2800" b="1" dirty="0">
              <a:latin typeface="Arial Narrow" pitchFamily="34" charset="0"/>
            </a:endParaRPr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Identidade Visual</a:t>
            </a:r>
            <a:endParaRPr lang="pt-BR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95936" y="1988840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 Narrow" pitchFamily="34" charset="0"/>
              </a:rPr>
              <a:t>O branco revela pureza, inocência, sinceridade e limpeza; transmite ideia de frescor e calma. Combinado com outras cores proporciona harmonia. </a:t>
            </a:r>
          </a:p>
        </p:txBody>
      </p:sp>
      <p:sp>
        <p:nvSpPr>
          <p:cNvPr id="7" name="Elipse 6"/>
          <p:cNvSpPr/>
          <p:nvPr/>
        </p:nvSpPr>
        <p:spPr>
          <a:xfrm>
            <a:off x="395536" y="1988840"/>
            <a:ext cx="1224136" cy="1296144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 rot="10800000" flipV="1">
            <a:off x="3923928" y="4083593"/>
            <a:ext cx="4824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 Narrow" pitchFamily="34" charset="0"/>
              </a:rPr>
              <a:t>Estimula o otimismo, por ser uma cor feliz e acolhedora. É símbolo de criatividade e juventude, além de irradiar alegria e felicidade. Torna os ambientes leves e descontraídos.</a:t>
            </a:r>
            <a:endParaRPr lang="pt-BR" sz="2000" dirty="0">
              <a:latin typeface="Arial Narrow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95536" y="4005064"/>
            <a:ext cx="1224136" cy="12961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691680" y="22048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 Narrow" pitchFamily="34" charset="0"/>
              </a:rPr>
              <a:t>Branco</a:t>
            </a:r>
          </a:p>
          <a:p>
            <a:r>
              <a:rPr lang="pt-BR" dirty="0" smtClean="0">
                <a:latin typeface="Arial Narrow" pitchFamily="34" charset="0"/>
              </a:rPr>
              <a:t>RGB  (255 – 255 – 255)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619672" y="422108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 Narrow" pitchFamily="34" charset="0"/>
              </a:rPr>
              <a:t>Amarelo</a:t>
            </a:r>
          </a:p>
          <a:p>
            <a:r>
              <a:rPr lang="pt-BR" dirty="0" smtClean="0">
                <a:latin typeface="Arial Narrow" pitchFamily="34" charset="0"/>
              </a:rPr>
              <a:t>RGB 255 – 255 – 0)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Identidade Visual</a:t>
            </a:r>
            <a:endParaRPr lang="pt-BR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6862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</a:rPr>
              <a:t> Tipografia</a:t>
            </a:r>
            <a:r>
              <a:rPr lang="pt-BR" dirty="0" smtClean="0">
                <a:latin typeface="Arial Narrow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endParaRPr lang="pt-BR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 </a:t>
            </a:r>
            <a:r>
              <a:rPr lang="pt-BR" b="1" dirty="0" smtClean="0">
                <a:latin typeface="Arial Narrow" pitchFamily="34" charset="0"/>
              </a:rPr>
              <a:t>Fonte:</a:t>
            </a:r>
            <a:r>
              <a:rPr lang="pt-BR" sz="2800" b="1" dirty="0" smtClean="0">
                <a:latin typeface="Arial Narrow" pitchFamily="34" charset="0"/>
              </a:rPr>
              <a:t> Avenida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Identidade Visual</a:t>
            </a:r>
            <a:endParaRPr lang="pt-BR" b="1" dirty="0">
              <a:latin typeface="Arial Narrow" pitchFamily="34" charset="0"/>
            </a:endParaRPr>
          </a:p>
        </p:txBody>
      </p:sp>
      <p:pic>
        <p:nvPicPr>
          <p:cNvPr id="7" name="Imagem 6" descr="sdsdsds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924944"/>
            <a:ext cx="6857143" cy="1114286"/>
          </a:xfrm>
          <a:prstGeom prst="rect">
            <a:avLst/>
          </a:prstGeom>
        </p:spPr>
      </p:pic>
      <p:pic>
        <p:nvPicPr>
          <p:cNvPr id="8" name="Imagem 7" descr="lll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93096"/>
            <a:ext cx="8208912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</a:rPr>
              <a:t> Fachada</a:t>
            </a:r>
            <a:r>
              <a:rPr lang="pt-BR" dirty="0" smtClean="0">
                <a:latin typeface="Arial Narrow" pitchFamily="34" charset="0"/>
              </a:rPr>
              <a:t>: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Identidade Visual</a:t>
            </a:r>
            <a:endParaRPr lang="pt-BR" b="1" dirty="0">
              <a:latin typeface="Arial Narrow" pitchFamily="34" charset="0"/>
            </a:endParaRPr>
          </a:p>
        </p:txBody>
      </p:sp>
      <p:pic>
        <p:nvPicPr>
          <p:cNvPr id="6" name="Imagem 5" descr="wdwewewew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8064896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403648" y="1772816"/>
            <a:ext cx="6696744" cy="4464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47582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</a:rPr>
              <a:t>Endereço Web: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Identidade Visual</a:t>
            </a:r>
            <a:endParaRPr lang="pt-BR" b="1" dirty="0">
              <a:latin typeface="Arial Narrow" pitchFamily="34" charset="0"/>
            </a:endParaRPr>
          </a:p>
        </p:txBody>
      </p:sp>
      <p:pic>
        <p:nvPicPr>
          <p:cNvPr id="10" name="Imagem 9" descr="imagem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b="25535"/>
          <a:stretch>
            <a:fillRect/>
          </a:stretch>
        </p:blipFill>
        <p:spPr>
          <a:xfrm>
            <a:off x="1403648" y="1772816"/>
            <a:ext cx="6696744" cy="446449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084168" y="6381328"/>
            <a:ext cx="2733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latin typeface="Arial Narrow" pitchFamily="34" charset="0"/>
              </a:rPr>
              <a:t>*Site:</a:t>
            </a:r>
            <a:r>
              <a:rPr lang="pt-BR" sz="1400" b="1" dirty="0" err="1" smtClean="0">
                <a:latin typeface="Arial Narrow" pitchFamily="34" charset="0"/>
              </a:rPr>
              <a:t>santabebidas</a:t>
            </a:r>
            <a:r>
              <a:rPr lang="pt-BR" sz="1400" b="1" dirty="0" smtClean="0">
                <a:latin typeface="Arial Narrow" pitchFamily="34" charset="0"/>
              </a:rPr>
              <a:t>.</a:t>
            </a:r>
            <a:r>
              <a:rPr lang="pt-BR" sz="1400" b="1" dirty="0" err="1" smtClean="0">
                <a:latin typeface="Arial Narrow" pitchFamily="34" charset="0"/>
              </a:rPr>
              <a:t>wix</a:t>
            </a:r>
            <a:r>
              <a:rPr lang="pt-BR" sz="1400" b="1" dirty="0" smtClean="0">
                <a:latin typeface="Arial Narrow" pitchFamily="34" charset="0"/>
              </a:rPr>
              <a:t>/</a:t>
            </a:r>
            <a:r>
              <a:rPr lang="pt-BR" sz="1400" b="1" dirty="0" err="1" smtClean="0">
                <a:latin typeface="Arial Narrow" pitchFamily="34" charset="0"/>
              </a:rPr>
              <a:t>santa-bebida</a:t>
            </a:r>
            <a:endParaRPr lang="pt-BR" sz="1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Planejamento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 Narrow" pitchFamily="34" charset="0"/>
              </a:rPr>
              <a:t> </a:t>
            </a:r>
            <a:r>
              <a:rPr lang="pt-BR" b="1" dirty="0" smtClean="0">
                <a:latin typeface="Arial Narrow" pitchFamily="34" charset="0"/>
              </a:rPr>
              <a:t>Nome Fantasia</a:t>
            </a:r>
            <a:r>
              <a:rPr lang="pt-BR" dirty="0" smtClean="0">
                <a:latin typeface="Arial Narrow" pitchFamily="34" charset="0"/>
              </a:rPr>
              <a:t>:</a:t>
            </a:r>
            <a:r>
              <a:rPr lang="pt-BR" b="1" dirty="0" smtClean="0">
                <a:latin typeface="Arial Narrow" pitchFamily="34" charset="0"/>
              </a:rPr>
              <a:t> </a:t>
            </a:r>
            <a:r>
              <a:rPr lang="pt-BR" dirty="0" smtClean="0">
                <a:latin typeface="Arial Narrow" pitchFamily="34" charset="0"/>
              </a:rPr>
              <a:t>Santa Bebida.</a:t>
            </a:r>
          </a:p>
          <a:p>
            <a:endParaRPr lang="pt-BR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 Narrow" pitchFamily="34" charset="0"/>
              </a:rPr>
              <a:t> </a:t>
            </a:r>
            <a:r>
              <a:rPr lang="pt-BR" b="1" dirty="0" smtClean="0">
                <a:latin typeface="Arial Narrow" pitchFamily="34" charset="0"/>
              </a:rPr>
              <a:t>Sócios Proprietários</a:t>
            </a:r>
            <a:r>
              <a:rPr lang="pt-BR" dirty="0" smtClean="0">
                <a:latin typeface="Arial Narrow" pitchFamily="34" charset="0"/>
              </a:rPr>
              <a:t>: Alessandra Pratti, Daiana Gagliardi, Isabela Volpin, Lívia Gonçaves e Talissa Ritrovati.</a:t>
            </a:r>
          </a:p>
          <a:p>
            <a:endParaRPr lang="pt-BR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 Narrow" pitchFamily="34" charset="0"/>
              </a:rPr>
              <a:t> </a:t>
            </a:r>
            <a:r>
              <a:rPr lang="pt-BR" b="1" dirty="0" smtClean="0">
                <a:latin typeface="Arial Narrow" pitchFamily="34" charset="0"/>
              </a:rPr>
              <a:t>Localização</a:t>
            </a:r>
            <a:r>
              <a:rPr lang="pt-BR" dirty="0" smtClean="0">
                <a:latin typeface="Arial Narrow" pitchFamily="34" charset="0"/>
              </a:rPr>
              <a:t>: Rua Antônio Blanco, Vila Costa do Sol, São Carlos-SP.  CEP: 13566-020.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 Narrow" pitchFamily="34" charset="0"/>
              </a:rPr>
              <a:t> </a:t>
            </a:r>
            <a:r>
              <a:rPr lang="pt-BR" b="1" dirty="0" smtClean="0">
                <a:latin typeface="Arial Narrow" pitchFamily="34" charset="0"/>
              </a:rPr>
              <a:t>Segmento</a:t>
            </a:r>
            <a:r>
              <a:rPr lang="pt-BR" dirty="0" smtClean="0">
                <a:latin typeface="Arial Narrow" pitchFamily="34" charset="0"/>
              </a:rPr>
              <a:t>: Depósito de bebidas alcoólicas e não alcoólicas.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</a:rPr>
              <a:t> Frota de Veículos</a:t>
            </a:r>
            <a:r>
              <a:rPr lang="pt-BR" dirty="0" smtClean="0">
                <a:latin typeface="Arial Narrow" pitchFamily="34" charset="0"/>
              </a:rPr>
              <a:t>: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Identidade Visual</a:t>
            </a:r>
            <a:endParaRPr lang="pt-BR" b="1" dirty="0">
              <a:latin typeface="Arial Narrow" pitchFamily="34" charset="0"/>
            </a:endParaRPr>
          </a:p>
        </p:txBody>
      </p:sp>
      <p:pic>
        <p:nvPicPr>
          <p:cNvPr id="5" name="Imagem 4" descr="imagensbd007-doblo-cargo-2014-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87824" y="1484784"/>
            <a:ext cx="6156176" cy="288032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115212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 descr="Imagem1.png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467544" y="3501008"/>
            <a:ext cx="3779912" cy="2910563"/>
          </a:xfrm>
          <a:prstGeom prst="rect">
            <a:avLst/>
          </a:prstGeom>
        </p:spPr>
      </p:pic>
      <p:sp>
        <p:nvSpPr>
          <p:cNvPr id="10" name="Arredondar Retângulo em um Canto Único 9"/>
          <p:cNvSpPr/>
          <p:nvPr/>
        </p:nvSpPr>
        <p:spPr>
          <a:xfrm>
            <a:off x="683568" y="3861048"/>
            <a:ext cx="432048" cy="720080"/>
          </a:xfrm>
          <a:prstGeom prst="round1Rect">
            <a:avLst/>
          </a:prstGeom>
          <a:solidFill>
            <a:srgbClr val="D7D7D7"/>
          </a:solidFill>
          <a:ln>
            <a:noFill/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05064"/>
            <a:ext cx="576063" cy="43204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</a:rPr>
              <a:t> Uniforme</a:t>
            </a:r>
            <a:r>
              <a:rPr lang="pt-BR" dirty="0" smtClean="0">
                <a:latin typeface="Arial Narrow" pitchFamily="34" charset="0"/>
              </a:rPr>
              <a:t>: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Identidade Visual</a:t>
            </a:r>
            <a:endParaRPr lang="pt-BR" b="1" dirty="0">
              <a:latin typeface="Arial Narrow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989988"/>
            <a:ext cx="6407451" cy="41090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996952"/>
            <a:ext cx="720080" cy="486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5652120" y="2132856"/>
            <a:ext cx="2677669" cy="3475389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pt-BR" sz="2800" b="1" dirty="0" smtClean="0">
                <a:latin typeface="Arial Narrow" pitchFamily="34" charset="0"/>
              </a:rPr>
              <a:t>Crachá</a:t>
            </a:r>
            <a:r>
              <a:rPr lang="pt-BR" sz="2800" dirty="0" smtClean="0">
                <a:latin typeface="Arial Narrow" pitchFamily="34" charset="0"/>
              </a:rPr>
              <a:t>:</a:t>
            </a:r>
            <a:endParaRPr lang="pt-BR" sz="2800" dirty="0">
              <a:latin typeface="Arial Narrow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Identidade Visual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6516216" y="2348880"/>
            <a:ext cx="1008112" cy="216024"/>
          </a:xfrm>
          <a:prstGeom prst="roundRect">
            <a:avLst/>
          </a:prstGeom>
          <a:solidFill>
            <a:schemeClr val="bg2"/>
          </a:solidFill>
          <a:ln>
            <a:solidFill>
              <a:srgbClr val="FE721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5652120" y="4869160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Franklin Gothic Medium Cond" pitchFamily="34" charset="0"/>
                <a:cs typeface="Arial" pitchFamily="34" charset="0"/>
              </a:rPr>
              <a:t>Segurança</a:t>
            </a:r>
            <a:endParaRPr lang="pt-BR" sz="1600" b="1" dirty="0">
              <a:latin typeface="Franklin Gothic Medium Cond" pitchFamily="34" charset="0"/>
              <a:cs typeface="Arial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6660232" y="1556792"/>
            <a:ext cx="704650" cy="947345"/>
            <a:chOff x="6889060" y="1956892"/>
            <a:chExt cx="704650" cy="835277"/>
          </a:xfrm>
          <a:solidFill>
            <a:schemeClr val="bg2">
              <a:lumMod val="50000"/>
            </a:schemeClr>
          </a:solidFill>
        </p:grpSpPr>
        <p:sp>
          <p:nvSpPr>
            <p:cNvPr id="25" name="Retângulo de cantos arredondados 24"/>
            <p:cNvSpPr/>
            <p:nvPr/>
          </p:nvSpPr>
          <p:spPr>
            <a:xfrm>
              <a:off x="6889060" y="1956892"/>
              <a:ext cx="704650" cy="835277"/>
            </a:xfrm>
            <a:prstGeom prst="roundRect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6" name="Conector reto 25"/>
            <p:cNvCxnSpPr/>
            <p:nvPr/>
          </p:nvCxnSpPr>
          <p:spPr>
            <a:xfrm>
              <a:off x="7017663" y="2027217"/>
              <a:ext cx="0" cy="700975"/>
            </a:xfrm>
            <a:prstGeom prst="line">
              <a:avLst/>
            </a:prstGeom>
            <a:grp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7158593" y="2027216"/>
              <a:ext cx="0" cy="700975"/>
            </a:xfrm>
            <a:prstGeom prst="line">
              <a:avLst/>
            </a:prstGeom>
            <a:grp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>
              <a:off x="7299523" y="2027217"/>
              <a:ext cx="0" cy="700975"/>
            </a:xfrm>
            <a:prstGeom prst="line">
              <a:avLst/>
            </a:prstGeom>
            <a:grp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>
              <a:off x="7440453" y="2027217"/>
              <a:ext cx="0" cy="700975"/>
            </a:xfrm>
            <a:prstGeom prst="line">
              <a:avLst/>
            </a:prstGeom>
            <a:grp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Conector reto 61"/>
          <p:cNvCxnSpPr/>
          <p:nvPr/>
        </p:nvCxnSpPr>
        <p:spPr>
          <a:xfrm>
            <a:off x="6084168" y="2204864"/>
            <a:ext cx="0" cy="3384376"/>
          </a:xfrm>
          <a:prstGeom prst="line">
            <a:avLst/>
          </a:prstGeom>
          <a:ln>
            <a:solidFill>
              <a:srgbClr val="FE721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5868144" y="4653136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Franklin Gothic Medium Cond" pitchFamily="34" charset="0"/>
                <a:cs typeface="Arial" pitchFamily="34" charset="0"/>
              </a:rPr>
              <a:t>Roberto dos Santos </a:t>
            </a:r>
            <a:endParaRPr lang="pt-BR" dirty="0"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95936" y="4509120"/>
            <a:ext cx="1440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 Narrow" pitchFamily="34" charset="0"/>
                <a:cs typeface="Arial" pitchFamily="34" charset="0"/>
              </a:rPr>
              <a:t>Tamanho</a:t>
            </a:r>
          </a:p>
          <a:p>
            <a:pPr algn="just"/>
            <a:r>
              <a:rPr lang="pt-BR" sz="2400" b="1" dirty="0" smtClean="0">
                <a:latin typeface="Arial Narrow" pitchFamily="34" charset="0"/>
                <a:cs typeface="Arial" pitchFamily="34" charset="0"/>
              </a:rPr>
              <a:t>5x9 </a:t>
            </a:r>
            <a:r>
              <a:rPr lang="pt-BR" sz="2400" b="1" dirty="0">
                <a:latin typeface="Arial Narrow" pitchFamily="34" charset="0"/>
                <a:cs typeface="Arial" pitchFamily="34" charset="0"/>
              </a:rPr>
              <a:t>cm</a:t>
            </a:r>
            <a:endParaRPr lang="pt-BR" sz="24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50" name="Conector reto 49"/>
          <p:cNvCxnSpPr/>
          <p:nvPr/>
        </p:nvCxnSpPr>
        <p:spPr>
          <a:xfrm>
            <a:off x="5940152" y="2204864"/>
            <a:ext cx="0" cy="3312368"/>
          </a:xfrm>
          <a:prstGeom prst="line">
            <a:avLst/>
          </a:prstGeom>
          <a:ln>
            <a:solidFill>
              <a:srgbClr val="FE721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H="1">
            <a:off x="5724128" y="5229200"/>
            <a:ext cx="2592288" cy="8384"/>
          </a:xfrm>
          <a:prstGeom prst="line">
            <a:avLst/>
          </a:prstGeom>
          <a:ln>
            <a:solidFill>
              <a:srgbClr val="FE721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H="1">
            <a:off x="5796136" y="5373216"/>
            <a:ext cx="2448272" cy="0"/>
          </a:xfrm>
          <a:prstGeom prst="line">
            <a:avLst/>
          </a:prstGeom>
          <a:ln>
            <a:solidFill>
              <a:srgbClr val="FE721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6912"/>
            <a:ext cx="122413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Imagem 29" descr="foto-3x4-alan_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356992"/>
            <a:ext cx="1152128" cy="12961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4067944" y="2564904"/>
            <a:ext cx="4098300" cy="22991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652120" y="2564904"/>
            <a:ext cx="2520280" cy="2304256"/>
          </a:xfrm>
          <a:prstGeom prst="rect">
            <a:avLst/>
          </a:prstGeom>
          <a:solidFill>
            <a:srgbClr val="FE7212"/>
          </a:solidFill>
          <a:ln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944" y="2636912"/>
            <a:ext cx="1512168" cy="98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ixaDeTexto 14"/>
          <p:cNvSpPr txBox="1"/>
          <p:nvPr/>
        </p:nvSpPr>
        <p:spPr>
          <a:xfrm rot="10800000" flipV="1">
            <a:off x="5868144" y="273969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Franklin Gothic Medium Cond" pitchFamily="34" charset="0"/>
                <a:cs typeface="Arial" pitchFamily="34" charset="0"/>
              </a:rPr>
              <a:t>Daiana Gagliardi</a:t>
            </a:r>
          </a:p>
          <a:p>
            <a:r>
              <a:rPr lang="pt-BR" sz="1600" u="sng" dirty="0" smtClean="0">
                <a:latin typeface="Franklin Gothic Medium Cond" pitchFamily="34" charset="0"/>
                <a:cs typeface="Arial" pitchFamily="34" charset="0"/>
              </a:rPr>
              <a:t>Administradora</a:t>
            </a:r>
            <a:endParaRPr lang="pt-BR" sz="1600" u="sng" dirty="0"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868144" y="3429000"/>
            <a:ext cx="20882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rPr>
              <a:t>●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rPr>
              <a:t>Depósito de bebidas 24hrs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rPr>
              <a:t>● Encomenda para eventos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rPr>
              <a:t>●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rPr>
              <a:t>Delivery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652120" y="4293096"/>
            <a:ext cx="5544616" cy="62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rPr>
              <a:t>Rua Antônio Blanco, 2090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rPr>
              <a:t>(16) 3415-2721/ (16) 98190-9197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067944" y="39330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  <a:latin typeface="Franklin Gothic Medium Cond" pitchFamily="34" charset="0"/>
              </a:rPr>
              <a:t>Bebidas alcoólicas e não alcoólicas.</a:t>
            </a:r>
            <a:endParaRPr lang="pt-BR" sz="1400" dirty="0">
              <a:solidFill>
                <a:schemeClr val="accent5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339752" y="4221088"/>
            <a:ext cx="1493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 Narrow" pitchFamily="34" charset="0"/>
                <a:cs typeface="Arial" pitchFamily="34" charset="0"/>
              </a:rPr>
              <a:t>Tamanho</a:t>
            </a:r>
          </a:p>
          <a:p>
            <a:pPr algn="just"/>
            <a:r>
              <a:rPr lang="pt-BR" sz="2400" b="1" dirty="0" smtClean="0">
                <a:latin typeface="Arial Narrow" pitchFamily="34" charset="0"/>
                <a:cs typeface="Arial" pitchFamily="34" charset="0"/>
              </a:rPr>
              <a:t>9x5 </a:t>
            </a:r>
            <a:r>
              <a:rPr lang="pt-BR" sz="2400" b="1" dirty="0">
                <a:latin typeface="Arial Narrow" pitchFamily="34" charset="0"/>
                <a:cs typeface="Arial" pitchFamily="34" charset="0"/>
              </a:rPr>
              <a:t>cm</a:t>
            </a:r>
            <a:endParaRPr lang="pt-BR" sz="2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23528" y="1556792"/>
            <a:ext cx="28083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pt-BR" sz="2800" b="1" dirty="0" smtClean="0">
                <a:latin typeface="Arial Narrow" pitchFamily="34" charset="0"/>
                <a:cs typeface="Arial" pitchFamily="34" charset="0"/>
              </a:rPr>
              <a:t>Cartão de visita</a:t>
            </a:r>
            <a:r>
              <a:rPr lang="pt-BR" sz="2800" dirty="0" smtClean="0">
                <a:latin typeface="Arial Narrow" pitchFamily="34" charset="0"/>
                <a:cs typeface="Arial" pitchFamily="34" charset="0"/>
              </a:rPr>
              <a:t>:</a:t>
            </a:r>
            <a:endParaRPr lang="pt-BR" sz="2800" b="1" dirty="0" smtClean="0">
              <a:latin typeface="Arial Narrow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pt-BR" sz="2000" b="1" dirty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pt-BR" sz="2000" dirty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Identidade Visual</a:t>
            </a:r>
            <a:endParaRPr lang="pt-BR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932040" y="2060848"/>
            <a:ext cx="3024336" cy="3612594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FF"/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932040" y="5301208"/>
            <a:ext cx="3024336" cy="392595"/>
          </a:xfrm>
          <a:prstGeom prst="rect">
            <a:avLst/>
          </a:prstGeom>
          <a:solidFill>
            <a:srgbClr val="FE7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932040" y="5301208"/>
            <a:ext cx="29837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Medium Cond" pitchFamily="34" charset="0"/>
              </a:rPr>
              <a:t>CNPJ: 04.098.334/0001-35</a:t>
            </a:r>
          </a:p>
          <a:p>
            <a:pPr algn="ctr" fontAlgn="base">
              <a:spcBef>
                <a:spcPct val="0"/>
              </a:spcBef>
            </a:pPr>
            <a:r>
              <a:rPr lang="pt-BR" sz="1000" dirty="0" smtClean="0">
                <a:solidFill>
                  <a:srgbClr val="FFFFFF"/>
                </a:solidFill>
                <a:latin typeface="Franklin Gothic Medium Cond" pitchFamily="34" charset="0"/>
              </a:rPr>
              <a:t>Rua Antônio Blanco, Vila Costa do Sol. CEP: 13566-020. </a:t>
            </a:r>
            <a:endParaRPr lang="pt-BR" sz="1000" b="1" dirty="0" smtClean="0">
              <a:solidFill>
                <a:srgbClr val="FFFFFF"/>
              </a:solidFill>
              <a:latin typeface="Franklin Gothic Medium Cond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04048" y="2132856"/>
            <a:ext cx="1872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Franklin Gothic Medium Cond" pitchFamily="34" charset="0"/>
              </a:rPr>
              <a:t>Santa Bebida LTDA</a:t>
            </a:r>
          </a:p>
          <a:p>
            <a:r>
              <a:rPr lang="pt-BR" sz="1050" dirty="0" smtClean="0">
                <a:latin typeface="Franklin Gothic Medium Cond" pitchFamily="34" charset="0"/>
              </a:rPr>
              <a:t>São Carlos/SP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214546" y="4786322"/>
            <a:ext cx="1826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 Narrow" pitchFamily="34" charset="0"/>
                <a:cs typeface="Arial" pitchFamily="34" charset="0"/>
              </a:rPr>
              <a:t>Tamanho A4</a:t>
            </a:r>
          </a:p>
          <a:p>
            <a:pPr algn="just"/>
            <a:r>
              <a:rPr lang="pt-BR" sz="2400" b="1" dirty="0" smtClean="0">
                <a:latin typeface="Arial Narrow" pitchFamily="34" charset="0"/>
                <a:cs typeface="Arial" pitchFamily="34" charset="0"/>
              </a:rPr>
              <a:t>21 x 29,7 </a:t>
            </a:r>
            <a:r>
              <a:rPr lang="pt-BR" sz="2400" b="1" dirty="0">
                <a:latin typeface="Arial Narrow" pitchFamily="34" charset="0"/>
                <a:cs typeface="Arial" pitchFamily="34" charset="0"/>
              </a:rPr>
              <a:t>cm</a:t>
            </a:r>
            <a:endParaRPr lang="pt-BR" sz="2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95536" y="1484784"/>
            <a:ext cx="26576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pt-BR" sz="2800" b="1" dirty="0" smtClean="0">
                <a:latin typeface="Arial Narrow" pitchFamily="34" charset="0"/>
                <a:cs typeface="Arial" pitchFamily="34" charset="0"/>
              </a:rPr>
              <a:t>Papel timbrado</a:t>
            </a:r>
            <a:r>
              <a:rPr lang="pt-BR" sz="2800" dirty="0" smtClean="0">
                <a:latin typeface="Arial Narrow" pitchFamily="34" charset="0"/>
                <a:cs typeface="Arial" pitchFamily="34" charset="0"/>
              </a:rPr>
              <a:t>:</a:t>
            </a:r>
            <a:endParaRPr lang="pt-BR" sz="2800" b="1" dirty="0" smtClean="0">
              <a:latin typeface="Arial Narrow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pt-BR" sz="2000" b="1" dirty="0" smtClean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pt-BR" sz="2000" dirty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Identidade Visual</a:t>
            </a:r>
            <a:endParaRPr lang="pt-BR" b="1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04864"/>
            <a:ext cx="1115404" cy="7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 rot="318757">
            <a:off x="3014139" y="3545229"/>
            <a:ext cx="2677669" cy="1296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940152" y="3645024"/>
            <a:ext cx="2677669" cy="1296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2189760" y="5227742"/>
            <a:ext cx="1806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 Narrow" pitchFamily="34" charset="0"/>
                <a:cs typeface="Arial" pitchFamily="34" charset="0"/>
              </a:rPr>
              <a:t>Tamanho</a:t>
            </a:r>
          </a:p>
          <a:p>
            <a:pPr algn="just"/>
            <a:r>
              <a:rPr lang="pt-BR" sz="2400" b="1" dirty="0" smtClean="0">
                <a:latin typeface="Arial Narrow" pitchFamily="34" charset="0"/>
                <a:cs typeface="Arial" pitchFamily="34" charset="0"/>
              </a:rPr>
              <a:t>22 x 11 cm</a:t>
            </a:r>
            <a:endParaRPr lang="pt-BR" sz="2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571472" y="1785926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pt-BR" sz="2800" b="1" dirty="0" smtClean="0">
                <a:latin typeface="Arial Narrow" pitchFamily="34" charset="0"/>
                <a:cs typeface="Arial" pitchFamily="34" charset="0"/>
              </a:rPr>
              <a:t>Envelope Ofício</a:t>
            </a:r>
            <a:r>
              <a:rPr lang="pt-BR" sz="2800" dirty="0" smtClean="0">
                <a:latin typeface="Arial Narrow" pitchFamily="34" charset="0"/>
                <a:cs typeface="Arial" pitchFamily="34" charset="0"/>
              </a:rPr>
              <a:t>:</a:t>
            </a:r>
            <a:endParaRPr lang="pt-BR" sz="28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Identidade Visual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588224" y="3645024"/>
            <a:ext cx="1512168" cy="649782"/>
          </a:xfrm>
          <a:prstGeom prst="rect">
            <a:avLst/>
          </a:prstGeom>
          <a:solidFill>
            <a:srgbClr val="FE7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retângulo 14"/>
          <p:cNvSpPr/>
          <p:nvPr/>
        </p:nvSpPr>
        <p:spPr>
          <a:xfrm rot="10800000">
            <a:off x="5940152" y="3645024"/>
            <a:ext cx="648072" cy="648072"/>
          </a:xfrm>
          <a:prstGeom prst="rtTriangle">
            <a:avLst/>
          </a:prstGeom>
          <a:solidFill>
            <a:srgbClr val="FE7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retângulo 16"/>
          <p:cNvSpPr/>
          <p:nvPr/>
        </p:nvSpPr>
        <p:spPr>
          <a:xfrm rot="5400000">
            <a:off x="8028384" y="3717032"/>
            <a:ext cx="648072" cy="504056"/>
          </a:xfrm>
          <a:prstGeom prst="rtTriangle">
            <a:avLst/>
          </a:prstGeom>
          <a:solidFill>
            <a:srgbClr val="FE7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 flipH="1" flipV="1">
            <a:off x="7164288" y="4221088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311509">
            <a:off x="3341586" y="3432946"/>
            <a:ext cx="328594" cy="1297342"/>
          </a:xfrm>
          <a:prstGeom prst="rect">
            <a:avLst/>
          </a:prstGeom>
          <a:solidFill>
            <a:srgbClr val="FE7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372">
            <a:off x="3019027" y="3912914"/>
            <a:ext cx="936104" cy="59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21243130">
            <a:off x="1302000" y="2579973"/>
            <a:ext cx="1800200" cy="2301056"/>
          </a:xfrm>
          <a:prstGeom prst="rect">
            <a:avLst/>
          </a:prstGeom>
          <a:solidFill>
            <a:srgbClr val="FE7212"/>
          </a:solid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3419872" y="2492896"/>
            <a:ext cx="1785143" cy="2430414"/>
            <a:chOff x="2949487" y="2408984"/>
            <a:chExt cx="1785143" cy="2430414"/>
          </a:xfrm>
          <a:solidFill>
            <a:srgbClr val="FE7212"/>
          </a:solidFill>
        </p:grpSpPr>
        <p:sp>
          <p:nvSpPr>
            <p:cNvPr id="6" name="Retângulo 5"/>
            <p:cNvSpPr/>
            <p:nvPr/>
          </p:nvSpPr>
          <p:spPr>
            <a:xfrm rot="318488">
              <a:off x="2949487" y="2486624"/>
              <a:ext cx="1785143" cy="230105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 rot="318488">
              <a:off x="4441744" y="2538342"/>
              <a:ext cx="93218" cy="2301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 rot="318488">
              <a:off x="3049469" y="2408984"/>
              <a:ext cx="93218" cy="2301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 rot="349477">
              <a:off x="3113542" y="4454932"/>
              <a:ext cx="1090300" cy="21544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pt-BR" sz="400" dirty="0" smtClean="0">
                  <a:latin typeface="Franklin Gothic Medium Cond" pitchFamily="34" charset="0"/>
                  <a:cs typeface="Arial" pitchFamily="34" charset="0"/>
                </a:rPr>
                <a:t>Depósito de Bebidas  - Santa Bebida</a:t>
              </a:r>
            </a:p>
            <a:p>
              <a:pPr algn="r"/>
              <a:r>
                <a:rPr lang="pt-BR" sz="400" dirty="0" smtClean="0">
                  <a:latin typeface="Franklin Gothic Medium Cond" pitchFamily="34" charset="0"/>
                  <a:cs typeface="Arial" pitchFamily="34" charset="0"/>
                </a:rPr>
                <a:t>São Carlos- SP CNPJ: </a:t>
              </a:r>
              <a:r>
                <a:rPr lang="pt-BR" sz="400" dirty="0" smtClean="0">
                  <a:latin typeface="Franklin Gothic Medium Cond" pitchFamily="34" charset="0"/>
                </a:rPr>
                <a:t>04.098.334/0001-35</a:t>
              </a:r>
              <a:endParaRPr lang="pt-BR" sz="400" dirty="0" smtClean="0">
                <a:latin typeface="Franklin Gothic Medium Cond" pitchFamily="34" charset="0"/>
                <a:cs typeface="Arial" pitchFamily="34" charset="0"/>
              </a:endParaRP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5940152" y="2636912"/>
            <a:ext cx="3081702" cy="2070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threePt" dir="t"/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21243130">
            <a:off x="1522746" y="2636941"/>
            <a:ext cx="45719" cy="2301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 rot="15813645">
            <a:off x="256107" y="3765195"/>
            <a:ext cx="2311742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9" y="2708636"/>
            <a:ext cx="697335" cy="43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704">
            <a:off x="1595330" y="3290857"/>
            <a:ext cx="1493304" cy="96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131">
            <a:off x="3937607" y="4246131"/>
            <a:ext cx="563787" cy="32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Conector reto 28"/>
          <p:cNvCxnSpPr>
            <a:endCxn id="11" idx="2"/>
          </p:cNvCxnSpPr>
          <p:nvPr/>
        </p:nvCxnSpPr>
        <p:spPr>
          <a:xfrm>
            <a:off x="7452321" y="2636912"/>
            <a:ext cx="28682" cy="207093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/>
          <p:cNvSpPr/>
          <p:nvPr/>
        </p:nvSpPr>
        <p:spPr>
          <a:xfrm>
            <a:off x="1619672" y="5157192"/>
            <a:ext cx="9805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 Narrow" pitchFamily="34" charset="0"/>
                <a:cs typeface="Arial" pitchFamily="34" charset="0"/>
              </a:rPr>
              <a:t>Frente</a:t>
            </a:r>
            <a:endParaRPr lang="pt-BR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707904" y="515719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 Narrow" pitchFamily="34" charset="0"/>
              </a:rPr>
              <a:t>Trás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48" name="Retângulo 47"/>
          <p:cNvSpPr/>
          <p:nvPr/>
        </p:nvSpPr>
        <p:spPr>
          <a:xfrm>
            <a:off x="7524328" y="2852936"/>
            <a:ext cx="1224136" cy="15841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7020272" y="5085184"/>
            <a:ext cx="932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 Narrow" pitchFamily="34" charset="0"/>
                <a:cs typeface="Arial" pitchFamily="34" charset="0"/>
              </a:rPr>
              <a:t>Interior</a:t>
            </a:r>
            <a:endParaRPr lang="pt-BR" sz="2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683568" y="1556792"/>
            <a:ext cx="3348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pt-BR" sz="2800" b="1" dirty="0" smtClean="0">
                <a:latin typeface="Arial Narrow" pitchFamily="34" charset="0"/>
                <a:cs typeface="Arial" pitchFamily="34" charset="0"/>
              </a:rPr>
              <a:t>Pasta proposta</a:t>
            </a:r>
          </a:p>
          <a:p>
            <a:pPr algn="just"/>
            <a:r>
              <a:rPr lang="pt-BR" sz="2000" b="1" dirty="0" smtClean="0">
                <a:latin typeface="Arial Narrow" pitchFamily="34" charset="0"/>
                <a:cs typeface="Arial" pitchFamily="34" charset="0"/>
              </a:rPr>
              <a:t>Tamanho A4</a:t>
            </a:r>
            <a:endParaRPr lang="pt-BR" sz="2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Identidade Visual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12" name="Fluxograma: Entrada manual 11"/>
          <p:cNvSpPr/>
          <p:nvPr/>
        </p:nvSpPr>
        <p:spPr>
          <a:xfrm>
            <a:off x="7452320" y="4077072"/>
            <a:ext cx="1411477" cy="592151"/>
          </a:xfrm>
          <a:prstGeom prst="flowChartManualInput">
            <a:avLst/>
          </a:prstGeom>
          <a:solidFill>
            <a:srgbClr val="FE7212"/>
          </a:solidFill>
          <a:ln>
            <a:solidFill>
              <a:schemeClr val="bg1">
                <a:lumMod val="65000"/>
              </a:schemeClr>
            </a:solidFill>
            <a:prstDash val="solid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7596336" y="292494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dirty="0" smtClean="0">
                <a:latin typeface="Franklin Gothic Medium Cond" pitchFamily="34" charset="0"/>
              </a:rPr>
              <a:t>Santa Bebida LTDA</a:t>
            </a:r>
          </a:p>
          <a:p>
            <a:r>
              <a:rPr lang="pt-BR" sz="500" dirty="0" smtClean="0">
                <a:latin typeface="Franklin Gothic Medium Cond" pitchFamily="34" charset="0"/>
              </a:rPr>
              <a:t>São Carlos/SP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924944"/>
            <a:ext cx="438949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 descr="12170730_609948405810615_832366679_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1844824"/>
            <a:ext cx="4824536" cy="446448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</a:rPr>
              <a:t> Brindes</a:t>
            </a:r>
            <a:r>
              <a:rPr lang="pt-BR" dirty="0" smtClean="0">
                <a:latin typeface="Arial Narrow" pitchFamily="34" charset="0"/>
              </a:rPr>
              <a:t>: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Identidade Visual</a:t>
            </a:r>
            <a:endParaRPr lang="pt-BR" b="1" dirty="0">
              <a:latin typeface="Arial Narrow" pitchFamily="34" charset="0"/>
            </a:endParaRPr>
          </a:p>
        </p:txBody>
      </p:sp>
      <p:pic>
        <p:nvPicPr>
          <p:cNvPr id="4" name="Content Placeholder 3" descr="CHAVEI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786058"/>
            <a:ext cx="1604696" cy="341762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000100" y="3786190"/>
            <a:ext cx="857256" cy="936104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763588" cy="5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3" descr="QG36-brinde-personalizado-caneta-qg36-Amarelo-926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2500306"/>
            <a:ext cx="2857520" cy="3755419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623837">
            <a:off x="7961499" y="3285833"/>
            <a:ext cx="525358" cy="32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2054055" cy="139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9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Espaço Reservado para Conteúdo 15" descr="blog_postagem24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CaixaDeTexto 9"/>
          <p:cNvSpPr txBox="1"/>
          <p:nvPr/>
        </p:nvSpPr>
        <p:spPr>
          <a:xfrm>
            <a:off x="395536" y="2276872"/>
            <a:ext cx="8460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 smtClean="0">
                <a:latin typeface="Arial Narrow" pitchFamily="34" charset="0"/>
              </a:rPr>
              <a:t>Composto de Marketing</a:t>
            </a:r>
            <a:endParaRPr lang="pt-BR" sz="7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Composto de Marketing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68627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sz="3600" b="1" dirty="0" smtClean="0">
                <a:latin typeface="Arial Narrow" pitchFamily="34" charset="0"/>
              </a:rPr>
              <a:t>  Produto: Cerveja</a:t>
            </a:r>
          </a:p>
          <a:p>
            <a:endParaRPr lang="pt-BR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sz="3400" dirty="0" smtClean="0">
                <a:latin typeface="Arial Narrow" pitchFamily="34" charset="0"/>
              </a:rPr>
              <a:t>A intenção do Santa Bebida é levar ao consumidor uma linha de</a:t>
            </a:r>
          </a:p>
          <a:p>
            <a:pPr>
              <a:buNone/>
            </a:pPr>
            <a:r>
              <a:rPr lang="pt-BR" sz="3400" dirty="0" smtClean="0">
                <a:latin typeface="Arial Narrow" pitchFamily="34" charset="0"/>
              </a:rPr>
              <a:t>variedade de  bebidas, entre elas a cerveja, sendo esse o principal</a:t>
            </a:r>
          </a:p>
          <a:p>
            <a:pPr>
              <a:buNone/>
            </a:pPr>
            <a:r>
              <a:rPr lang="pt-BR" sz="3400" dirty="0" smtClean="0">
                <a:latin typeface="Arial Narrow" pitchFamily="34" charset="0"/>
              </a:rPr>
              <a:t>ativo do empreendimento,uma vez que a cerveja está entre as</a:t>
            </a:r>
          </a:p>
          <a:p>
            <a:pPr>
              <a:buNone/>
            </a:pPr>
            <a:r>
              <a:rPr lang="pt-BR" sz="3400" dirty="0" smtClean="0">
                <a:latin typeface="Arial Narrow" pitchFamily="34" charset="0"/>
              </a:rPr>
              <a:t>bebidas mais consumidas pelos brasileiros.</a:t>
            </a:r>
          </a:p>
          <a:p>
            <a:pPr>
              <a:buNone/>
            </a:pPr>
            <a:r>
              <a:rPr lang="pt-BR" sz="3400" dirty="0" smtClean="0">
                <a:latin typeface="Arial Narrow" pitchFamily="34" charset="0"/>
              </a:rPr>
              <a:t>Com mercado solido, a indústria de  cervejaria investe alto em</a:t>
            </a:r>
          </a:p>
          <a:p>
            <a:pPr>
              <a:buNone/>
            </a:pPr>
            <a:r>
              <a:rPr lang="pt-BR" sz="3400" dirty="0" smtClean="0">
                <a:latin typeface="Arial Narrow" pitchFamily="34" charset="0"/>
              </a:rPr>
              <a:t>publicidade, e quase todos os apreciadores conhecem os bordões e</a:t>
            </a:r>
          </a:p>
          <a:p>
            <a:pPr>
              <a:buNone/>
            </a:pPr>
            <a:r>
              <a:rPr lang="pt-BR" sz="3400" dirty="0" smtClean="0">
                <a:latin typeface="Arial Narrow" pitchFamily="34" charset="0"/>
              </a:rPr>
              <a:t>slogans das principais marcas vendidas.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</a:rPr>
              <a:t>Mercado de atuação</a:t>
            </a:r>
            <a:r>
              <a:rPr lang="pt-BR" dirty="0" smtClean="0">
                <a:latin typeface="Arial Narrow" pitchFamily="34" charset="0"/>
              </a:rPr>
              <a:t>: São Carlos e região.</a:t>
            </a:r>
          </a:p>
          <a:p>
            <a:endParaRPr lang="pt-BR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 Narrow" pitchFamily="34" charset="0"/>
              </a:rPr>
              <a:t> </a:t>
            </a:r>
            <a:r>
              <a:rPr lang="pt-BR" b="1" dirty="0" smtClean="0">
                <a:latin typeface="Arial Narrow" pitchFamily="34" charset="0"/>
              </a:rPr>
              <a:t>Investimento Estimado</a:t>
            </a:r>
            <a:r>
              <a:rPr lang="pt-BR" dirty="0" smtClean="0">
                <a:latin typeface="Arial Narrow" pitchFamily="34" charset="0"/>
              </a:rPr>
              <a:t>: 100 mil reais (investimento da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campanha do Marketing não incluso).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</a:rPr>
              <a:t> Definição do público alvo</a:t>
            </a:r>
            <a:r>
              <a:rPr lang="pt-BR" dirty="0" smtClean="0">
                <a:latin typeface="Arial Narrow" pitchFamily="34" charset="0"/>
              </a:rPr>
              <a:t>: Maiores de 18 anos, ambos os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sexos, de todas as classes sociais, que buscam variedade de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bebidas alcoólicas e não alcoólicas de qualidade e preço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acessível com entregas em domicilio.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Planejamento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 Narrow" pitchFamily="34" charset="0"/>
              </a:rPr>
              <a:t>Quando é dita a expressão “número 1”, o que 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vem a cabeça do consumidor é a marca de cerveja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ou chope BRAHMA, uma das mais populares do 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nosso mercado, consumida por um fiel exército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formado por milhões de “</a:t>
            </a:r>
            <a:r>
              <a:rPr lang="pt-BR" dirty="0" err="1" smtClean="0">
                <a:latin typeface="Arial Narrow" pitchFamily="34" charset="0"/>
              </a:rPr>
              <a:t>Brahmeiros</a:t>
            </a:r>
            <a:r>
              <a:rPr lang="pt-BR" dirty="0" smtClean="0">
                <a:latin typeface="Arial Narrow" pitchFamily="34" charset="0"/>
              </a:rPr>
              <a:t>”.</a:t>
            </a:r>
          </a:p>
          <a:p>
            <a:pPr>
              <a:buNone/>
            </a:pPr>
            <a:endParaRPr lang="pt-BR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Outro exemplo é a icônica garrafa verde </a:t>
            </a:r>
          </a:p>
          <a:p>
            <a:pPr>
              <a:buNone/>
            </a:pPr>
            <a:r>
              <a:rPr lang="pt-BR" dirty="0" err="1" smtClean="0">
                <a:latin typeface="Arial Narrow" pitchFamily="34" charset="0"/>
              </a:rPr>
              <a:t>long</a:t>
            </a:r>
            <a:r>
              <a:rPr lang="pt-BR" dirty="0" smtClean="0">
                <a:latin typeface="Arial Narrow" pitchFamily="34" charset="0"/>
              </a:rPr>
              <a:t> </a:t>
            </a:r>
            <a:r>
              <a:rPr lang="pt-BR" dirty="0" err="1" smtClean="0">
                <a:latin typeface="Arial Narrow" pitchFamily="34" charset="0"/>
              </a:rPr>
              <a:t>neck</a:t>
            </a:r>
            <a:r>
              <a:rPr lang="pt-BR" dirty="0" smtClean="0">
                <a:latin typeface="Arial Narrow" pitchFamily="34" charset="0"/>
              </a:rPr>
              <a:t> ou 600ml da Heineken a estrela 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vermelha e o sorridente “e”.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Guardam um sabor único, pois trata-se de uma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cerveja tipo larger refinado, que todo amante de cervejas aprecia.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Composto de Marketing</a:t>
            </a:r>
            <a:endParaRPr lang="pt-BR" b="1" dirty="0">
              <a:latin typeface="Arial Narrow" pitchFamily="34" charset="0"/>
            </a:endParaRPr>
          </a:p>
        </p:txBody>
      </p:sp>
      <p:pic>
        <p:nvPicPr>
          <p:cNvPr id="6" name="Imagem 5" descr="co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556792"/>
            <a:ext cx="2328457" cy="1624235"/>
          </a:xfrm>
          <a:prstGeom prst="rect">
            <a:avLst/>
          </a:prstGeom>
        </p:spPr>
      </p:pic>
      <p:pic>
        <p:nvPicPr>
          <p:cNvPr id="9" name="Imagem 8" descr="downloa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573017"/>
            <a:ext cx="2619375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A  Antarctica é uma clássica cerveja </a:t>
            </a:r>
            <a:r>
              <a:rPr lang="pt-BR" dirty="0" err="1" smtClean="0">
                <a:latin typeface="Arial Narrow" pitchFamily="34" charset="0"/>
              </a:rPr>
              <a:t>pilsen</a:t>
            </a:r>
            <a:r>
              <a:rPr lang="pt-BR" dirty="0" smtClean="0">
                <a:latin typeface="Arial Narrow" pitchFamily="34" charset="0"/>
              </a:rPr>
              <a:t> que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combina tradição e qualidade há mais de um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século. A cada dia que passa a marca conquista 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cada vez mais consumidores, e, é hoje conhecida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como “a cerveja BOA de verdade”.</a:t>
            </a:r>
          </a:p>
          <a:p>
            <a:endParaRPr lang="pt-BR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Uma das mais consumidas pelos cervejeiros,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possui a lata das latas. A skol latão traz 550ml 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que rendem mais diversão e papo para os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amigos, que querem beber uma cerveja que 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como todos sabem, “desce mais redondo”.</a:t>
            </a:r>
          </a:p>
          <a:p>
            <a:endParaRPr lang="pt-BR" dirty="0"/>
          </a:p>
        </p:txBody>
      </p:sp>
      <p:pic>
        <p:nvPicPr>
          <p:cNvPr id="4" name="Imagem 3" descr="garrafas-cerveja-antarct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643050"/>
            <a:ext cx="2428892" cy="1705664"/>
          </a:xfrm>
          <a:prstGeom prst="rect">
            <a:avLst/>
          </a:prstGeom>
        </p:spPr>
      </p:pic>
      <p:pic>
        <p:nvPicPr>
          <p:cNvPr id="8" name="Imagem 7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000504"/>
            <a:ext cx="2874674" cy="1514475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Composto de Marketing</a:t>
            </a:r>
            <a:endParaRPr lang="pt-BR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6862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Arial Narrow" pitchFamily="34" charset="0"/>
              </a:rPr>
              <a:t>  Preço</a:t>
            </a:r>
            <a:r>
              <a:rPr lang="pt-BR" sz="2800" dirty="0" smtClean="0">
                <a:latin typeface="Arial Narrow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endParaRPr lang="pt-BR" sz="2600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sz="2600" dirty="0" smtClean="0">
                <a:latin typeface="Arial Narrow" pitchFamily="34" charset="0"/>
              </a:rPr>
              <a:t>A prática de preços aplicada pelo Santa Bebida terá a política de</a:t>
            </a:r>
          </a:p>
          <a:p>
            <a:pPr>
              <a:buNone/>
            </a:pPr>
            <a:r>
              <a:rPr lang="pt-BR" sz="2600" dirty="0" smtClean="0">
                <a:latin typeface="Arial Narrow" pitchFamily="34" charset="0"/>
              </a:rPr>
              <a:t>acessibilidade e ajustes justos de acordo com o mercado decorrente</a:t>
            </a:r>
          </a:p>
          <a:p>
            <a:pPr>
              <a:buNone/>
            </a:pPr>
            <a:r>
              <a:rPr lang="pt-BR" sz="2600" dirty="0" smtClean="0">
                <a:latin typeface="Arial Narrow" pitchFamily="34" charset="0"/>
              </a:rPr>
              <a:t>(podendo variar de acordo com a concorrência e ajustes tributários).</a:t>
            </a:r>
            <a:endParaRPr lang="pt-BR" sz="2600" dirty="0">
              <a:latin typeface="Arial Narrow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Composto de Marketing</a:t>
            </a:r>
            <a:endParaRPr lang="pt-BR" b="1" dirty="0">
              <a:latin typeface="Arial Narrow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33056"/>
            <a:ext cx="5904656" cy="2030136"/>
          </a:xfrm>
          <a:prstGeom prst="rect">
            <a:avLst/>
          </a:prstGeom>
          <a:ln>
            <a:noFill/>
          </a:ln>
        </p:spPr>
      </p:pic>
      <p:sp>
        <p:nvSpPr>
          <p:cNvPr id="8" name="TextBox 6"/>
          <p:cNvSpPr txBox="1"/>
          <p:nvPr/>
        </p:nvSpPr>
        <p:spPr>
          <a:xfrm>
            <a:off x="611560" y="6021288"/>
            <a:ext cx="76706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 Narrow" pitchFamily="34" charset="0"/>
              </a:rPr>
              <a:t>  *Preços estipulados através de pesquisa de mercado, fornecedores e concorrentes.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357298"/>
            <a:ext cx="8503920" cy="4741750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pt-BR" sz="2800" b="1" dirty="0" smtClean="0">
                <a:latin typeface="Arial Narrow" pitchFamily="34" charset="0"/>
              </a:rPr>
              <a:t>Praça</a:t>
            </a:r>
            <a:r>
              <a:rPr lang="pt-BR" dirty="0" smtClean="0">
                <a:latin typeface="Arial Narrow" pitchFamily="34" charset="0"/>
              </a:rPr>
              <a:t>:</a:t>
            </a:r>
          </a:p>
          <a:p>
            <a:endParaRPr lang="pt-BR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solidFill>
                  <a:schemeClr val="tx1"/>
                </a:solidFill>
                <a:latin typeface="Arial Narrow" pitchFamily="34" charset="0"/>
              </a:rPr>
              <a:t>A distribuidora dispõe de 06 freezers, sendo: 04 expositores com</a:t>
            </a:r>
          </a:p>
          <a:p>
            <a:pPr>
              <a:buNone/>
            </a:pPr>
            <a:r>
              <a:rPr lang="pt-BR" dirty="0" smtClean="0">
                <a:solidFill>
                  <a:schemeClr val="tx1"/>
                </a:solidFill>
                <a:latin typeface="Arial Narrow" pitchFamily="34" charset="0"/>
              </a:rPr>
              <a:t>a cooperação de nossos fornecedores(marketing cooperado) e 02</a:t>
            </a:r>
          </a:p>
          <a:p>
            <a:pPr>
              <a:buNone/>
            </a:pPr>
            <a:r>
              <a:rPr lang="pt-BR" dirty="0" smtClean="0">
                <a:solidFill>
                  <a:schemeClr val="tx1"/>
                </a:solidFill>
                <a:latin typeface="Arial Narrow" pitchFamily="34" charset="0"/>
              </a:rPr>
              <a:t>comuns.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Estabelecido em uma região próspera, que também dispõe de um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comércio farto e variado, de fácil acesso, o</a:t>
            </a:r>
            <a:r>
              <a:rPr lang="pt-BR" dirty="0" smtClean="0">
                <a:solidFill>
                  <a:schemeClr val="tx1"/>
                </a:solidFill>
                <a:latin typeface="Arial Narrow" pitchFamily="34" charset="0"/>
              </a:rPr>
              <a:t> Santa Bebida terá</a:t>
            </a:r>
          </a:p>
          <a:p>
            <a:pPr>
              <a:buNone/>
            </a:pPr>
            <a:r>
              <a:rPr lang="pt-BR" dirty="0" smtClean="0">
                <a:solidFill>
                  <a:schemeClr val="tx1"/>
                </a:solidFill>
                <a:latin typeface="Arial Narrow" pitchFamily="34" charset="0"/>
              </a:rPr>
              <a:t>funcionamento 24 horas, serviço de entregas em domicílio, e</a:t>
            </a:r>
          </a:p>
          <a:p>
            <a:pPr>
              <a:buNone/>
            </a:pPr>
            <a:r>
              <a:rPr lang="pt-BR" dirty="0" smtClean="0">
                <a:solidFill>
                  <a:schemeClr val="tx1"/>
                </a:solidFill>
                <a:latin typeface="Arial Narrow" pitchFamily="34" charset="0"/>
              </a:rPr>
              <a:t>compras online através do site: www.santabebida.wix.com </a:t>
            </a:r>
          </a:p>
          <a:p>
            <a:pPr>
              <a:buNone/>
            </a:pPr>
            <a:endParaRPr lang="pt-BR" dirty="0" smtClean="0">
              <a:latin typeface="Arial Narrow" pitchFamily="34" charset="0"/>
            </a:endParaRPr>
          </a:p>
          <a:p>
            <a:pPr>
              <a:buNone/>
            </a:pPr>
            <a:endParaRPr lang="pt-BR" dirty="0" smtClean="0">
              <a:latin typeface="Arial Narrow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Composto de Marketing</a:t>
            </a:r>
            <a:endParaRPr lang="pt-BR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</a:rPr>
              <a:t>  Promoção</a:t>
            </a:r>
            <a:r>
              <a:rPr lang="pt-BR" dirty="0" smtClean="0">
                <a:latin typeface="Arial Narrow" pitchFamily="34" charset="0"/>
              </a:rPr>
              <a:t>:</a:t>
            </a:r>
          </a:p>
          <a:p>
            <a:endParaRPr lang="pt-BR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O uso exponencial das redes sociais será um meio explorado pelo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Santa Bebida, pois na região Sudeste do Brasil mais de 80% da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população tem acesso a esses meios, e, visando uma relação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próxima com o consumidor, e-mails direcionados serão utilizados.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Será usado também meios massivos com grande alcance de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pessoas, como rádio, </a:t>
            </a:r>
            <a:r>
              <a:rPr lang="pt-BR" dirty="0" err="1" smtClean="0">
                <a:latin typeface="Arial Narrow" pitchFamily="34" charset="0"/>
              </a:rPr>
              <a:t>tv</a:t>
            </a:r>
            <a:r>
              <a:rPr lang="pt-BR" dirty="0" smtClean="0">
                <a:latin typeface="Arial Narrow" pitchFamily="34" charset="0"/>
              </a:rPr>
              <a:t> e mídia impressa.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Composto de Marketing</a:t>
            </a:r>
            <a:endParaRPr lang="pt-BR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9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Porque-sua-campanha-eleitoral-deve-estar-na-inter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276872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 smtClean="0">
                <a:latin typeface="Arial Narrow" pitchFamily="34" charset="0"/>
              </a:rPr>
              <a:t>Campanha de </a:t>
            </a:r>
          </a:p>
          <a:p>
            <a:pPr algn="ctr"/>
            <a:r>
              <a:rPr lang="pt-BR" sz="7000" b="1" dirty="0" smtClean="0">
                <a:latin typeface="Arial Narrow" pitchFamily="34" charset="0"/>
              </a:rPr>
              <a:t>Marketing</a:t>
            </a:r>
            <a:endParaRPr lang="pt-BR" sz="7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Arial Narrow" pitchFamily="34" charset="0"/>
              </a:rPr>
              <a:t>Conceito</a:t>
            </a:r>
            <a:r>
              <a:rPr lang="pt-BR" sz="2800" dirty="0" smtClean="0">
                <a:latin typeface="Arial Narrow" pitchFamily="34" charset="0"/>
              </a:rPr>
              <a:t>:</a:t>
            </a:r>
          </a:p>
          <a:p>
            <a:pPr algn="just">
              <a:buNone/>
            </a:pPr>
            <a:endParaRPr lang="pt-BR" sz="2800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A campanha abordará soluções para: falta de bebidas,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dificuldade para adquiri-las ou situações inesperadas.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Como possuímos serviço </a:t>
            </a:r>
            <a:r>
              <a:rPr lang="pt-BR" dirty="0" err="1" smtClean="0">
                <a:latin typeface="Arial Narrow" pitchFamily="34" charset="0"/>
              </a:rPr>
              <a:t>delivery</a:t>
            </a:r>
            <a:r>
              <a:rPr lang="pt-BR" dirty="0" smtClean="0">
                <a:latin typeface="Arial Narrow" pitchFamily="34" charset="0"/>
              </a:rPr>
              <a:t> e fazemos vendas online,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aproveitamos para reforçar a ideia de salvação, desta maneira,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não há desculpas para não comprar nossos produtos.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Campanha de Marketing</a:t>
            </a:r>
            <a:endParaRPr lang="pt-BR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</a:rPr>
              <a:t> Objetivo</a:t>
            </a:r>
            <a:r>
              <a:rPr lang="pt-BR" dirty="0" smtClean="0">
                <a:latin typeface="Arial Narrow" pitchFamily="34" charset="0"/>
              </a:rPr>
              <a:t>:                 </a:t>
            </a:r>
          </a:p>
          <a:p>
            <a:endParaRPr lang="pt-BR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Lançar a marca, atingir público alvo e fazer a divulgação do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produto de forma que chame a atenção dos consumidores.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Campanha de Marketing</a:t>
            </a:r>
            <a:endParaRPr lang="pt-BR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800" b="1" dirty="0" smtClean="0">
                <a:latin typeface="Arial Narrow" pitchFamily="34" charset="0"/>
              </a:rPr>
              <a:t>Estratégias de Marketing</a:t>
            </a:r>
          </a:p>
          <a:p>
            <a:pPr>
              <a:buNone/>
            </a:pPr>
            <a:endParaRPr lang="pt-BR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</a:rPr>
              <a:t>Preocupação na Forma de Atendimento ao Cliente </a:t>
            </a:r>
            <a:r>
              <a:rPr lang="pt-BR" dirty="0" smtClean="0">
                <a:latin typeface="Arial Narrow" pitchFamily="34" charset="0"/>
              </a:rPr>
              <a:t>–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Conscientização, consideração, conversão e pós-vendas;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</a:rPr>
              <a:t>Marketing Digital </a:t>
            </a:r>
            <a:r>
              <a:rPr lang="pt-BR" dirty="0" smtClean="0">
                <a:latin typeface="Arial Narrow" pitchFamily="34" charset="0"/>
              </a:rPr>
              <a:t>– Venda do produto online;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</a:rPr>
              <a:t>Marketing Direto </a:t>
            </a:r>
            <a:r>
              <a:rPr lang="pt-BR" dirty="0" smtClean="0">
                <a:latin typeface="Arial Narrow" pitchFamily="34" charset="0"/>
              </a:rPr>
              <a:t>– Uso de redes sociais para divulgação e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contato para pedidos;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</a:rPr>
              <a:t>Segmentação</a:t>
            </a:r>
            <a:r>
              <a:rPr lang="pt-BR" dirty="0" smtClean="0">
                <a:latin typeface="Arial Narrow" pitchFamily="34" charset="0"/>
              </a:rPr>
              <a:t> – Criação de banco de dados;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</a:rPr>
              <a:t>Programa de Fidelização </a:t>
            </a:r>
            <a:r>
              <a:rPr lang="pt-BR" dirty="0" smtClean="0">
                <a:latin typeface="Arial Narrow" pitchFamily="34" charset="0"/>
              </a:rPr>
              <a:t>– Cartão fidelidade;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Campanha de Marketing</a:t>
            </a:r>
            <a:endParaRPr lang="pt-BR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pt-BR" sz="2900" b="1" dirty="0" smtClean="0">
                <a:latin typeface="Arial Narrow" pitchFamily="34" charset="0"/>
              </a:rPr>
              <a:t>Percepção da Marca </a:t>
            </a:r>
            <a:r>
              <a:rPr lang="pt-BR" sz="2900" dirty="0" smtClean="0">
                <a:latin typeface="Arial Narrow" pitchFamily="34" charset="0"/>
              </a:rPr>
              <a:t>– Fazer o cliente sentir-se importante;</a:t>
            </a:r>
          </a:p>
          <a:p>
            <a:pPr>
              <a:buFont typeface="Wingdings" pitchFamily="2" charset="2"/>
              <a:buChar char="Ø"/>
            </a:pPr>
            <a:r>
              <a:rPr lang="pt-BR" sz="2900" b="1" dirty="0" smtClean="0">
                <a:latin typeface="Arial Narrow" pitchFamily="34" charset="0"/>
              </a:rPr>
              <a:t>Comunidade</a:t>
            </a:r>
            <a:r>
              <a:rPr lang="pt-BR" sz="2900" dirty="0" smtClean="0">
                <a:latin typeface="Arial Narrow" pitchFamily="34" charset="0"/>
              </a:rPr>
              <a:t> – Blogs, fóruns, Redes Sociais, salas de chat,</a:t>
            </a:r>
          </a:p>
          <a:p>
            <a:pPr>
              <a:buNone/>
            </a:pPr>
            <a:r>
              <a:rPr lang="pt-BR" sz="2900" dirty="0" smtClean="0">
                <a:latin typeface="Arial Narrow" pitchFamily="34" charset="0"/>
              </a:rPr>
              <a:t>páginas de eventos, para, além de interagir com os clientes, ter</a:t>
            </a:r>
          </a:p>
          <a:p>
            <a:pPr>
              <a:buNone/>
            </a:pPr>
            <a:r>
              <a:rPr lang="pt-BR" sz="2900" dirty="0" smtClean="0">
                <a:latin typeface="Arial Narrow" pitchFamily="34" charset="0"/>
              </a:rPr>
              <a:t>novas ideias e descobrir algo que não os agrada e fazer ajustes.</a:t>
            </a:r>
          </a:p>
          <a:p>
            <a:pPr>
              <a:buFont typeface="Wingdings" pitchFamily="2" charset="2"/>
              <a:buChar char="Ø"/>
            </a:pPr>
            <a:r>
              <a:rPr lang="pt-BR" sz="2900" b="1" dirty="0" smtClean="0">
                <a:latin typeface="Arial Narrow" pitchFamily="34" charset="0"/>
              </a:rPr>
              <a:t>Conveniência</a:t>
            </a:r>
            <a:r>
              <a:rPr lang="pt-BR" sz="2900" dirty="0" smtClean="0">
                <a:latin typeface="Arial Narrow" pitchFamily="34" charset="0"/>
              </a:rPr>
              <a:t> – Pedidos através do site e pelo telefone, com</a:t>
            </a:r>
          </a:p>
          <a:p>
            <a:pPr>
              <a:buNone/>
            </a:pPr>
            <a:r>
              <a:rPr lang="pt-BR" sz="2900" dirty="0" smtClean="0">
                <a:latin typeface="Arial Narrow" pitchFamily="34" charset="0"/>
              </a:rPr>
              <a:t>entregas em domicílio e vendas cruzadas.</a:t>
            </a:r>
          </a:p>
          <a:p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Campanha de Marketing</a:t>
            </a:r>
            <a:endParaRPr lang="pt-BR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Arial Narrow" pitchFamily="34" charset="0"/>
              </a:rPr>
              <a:t> Missão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Ser reconhecido como o melhor depósito de bebidas de São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Carlos, operando no mercado de segmentos de bebidas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alcoólicas e não alcoólicas com alto padrão de qualidade de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produtos e serviços prestados, sempre procurando melhorar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e agradar o consumidor.</a:t>
            </a:r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Planejamento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newbrasilpublicidade.files.wordpress.com/2012/04/outdoor1.jpg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" y="0"/>
            <a:ext cx="913939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images (1)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971600" y="476672"/>
            <a:ext cx="7128792" cy="295232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2714644" cy="172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tângulo 29"/>
          <p:cNvSpPr/>
          <p:nvPr/>
        </p:nvSpPr>
        <p:spPr>
          <a:xfrm>
            <a:off x="6012160" y="3068960"/>
            <a:ext cx="1559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Franklin Gothic Demi Cond" pitchFamily="34" charset="0"/>
              </a:rPr>
              <a:t> 3415-2721 </a:t>
            </a:r>
          </a:p>
        </p:txBody>
      </p:sp>
      <p:pic>
        <p:nvPicPr>
          <p:cNvPr id="35" name="Imagem 34" descr="phone-sign-m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140968"/>
            <a:ext cx="216024" cy="216024"/>
          </a:xfrm>
          <a:prstGeom prst="rect">
            <a:avLst/>
          </a:prstGeom>
        </p:spPr>
      </p:pic>
      <p:sp>
        <p:nvSpPr>
          <p:cNvPr id="33" name="Elipse 32"/>
          <p:cNvSpPr/>
          <p:nvPr/>
        </p:nvSpPr>
        <p:spPr>
          <a:xfrm>
            <a:off x="7380312" y="2780928"/>
            <a:ext cx="432048" cy="432048"/>
          </a:xfrm>
          <a:prstGeom prst="ellipse">
            <a:avLst/>
          </a:prstGeom>
          <a:solidFill>
            <a:schemeClr val="bg2"/>
          </a:solidFill>
          <a:ln>
            <a:solidFill>
              <a:srgbClr val="FFFD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Imagem 31" descr="alcool-proibido-para-menores-de-18-anos h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2708920"/>
            <a:ext cx="576064" cy="569616"/>
          </a:xfrm>
          <a:prstGeom prst="rect">
            <a:avLst/>
          </a:prstGeom>
          <a:ln>
            <a:noFill/>
          </a:ln>
        </p:spPr>
      </p:pic>
      <p:sp>
        <p:nvSpPr>
          <p:cNvPr id="38" name="CaixaDeTexto 37"/>
          <p:cNvSpPr txBox="1"/>
          <p:nvPr/>
        </p:nvSpPr>
        <p:spPr>
          <a:xfrm>
            <a:off x="7164288" y="3212976"/>
            <a:ext cx="3600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>
                <a:latin typeface="Franklin Gothic Demi Cond" pitchFamily="34" charset="0"/>
              </a:rPr>
              <a:t>Beba com Moderação</a:t>
            </a:r>
            <a:endParaRPr lang="pt-BR" sz="800" dirty="0">
              <a:latin typeface="Franklin Gothic Demi Cond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600" y="476672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dirty="0" smtClean="0">
                <a:solidFill>
                  <a:schemeClr val="bg2"/>
                </a:solidFill>
                <a:latin typeface="Franklin Gothic Demi Cond" pitchFamily="34" charset="0"/>
              </a:rPr>
              <a:t>A sua salvação chegou</a:t>
            </a:r>
            <a:endParaRPr lang="pt-BR" sz="4200" dirty="0">
              <a:solidFill>
                <a:schemeClr val="bg2"/>
              </a:solidFill>
              <a:latin typeface="Franklin Gothic Demi Cond" pitchFamily="34" charset="0"/>
            </a:endParaRPr>
          </a:p>
        </p:txBody>
      </p:sp>
      <p:pic>
        <p:nvPicPr>
          <p:cNvPr id="22" name="Imagem 21" descr="mh_interna_17711262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971596" y="1484784"/>
            <a:ext cx="3168355" cy="1965631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2555776" y="3068960"/>
            <a:ext cx="3923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Franklin Gothic Demi Cond" pitchFamily="34" charset="0"/>
              </a:rPr>
              <a:t>R. Antonio Blanco, Vila Costa do Sol, 958</a:t>
            </a:r>
          </a:p>
        </p:txBody>
      </p:sp>
      <p:pic>
        <p:nvPicPr>
          <p:cNvPr id="15" name="Imagem 14" descr="img06.png"/>
          <p:cNvPicPr>
            <a:picLocks noChangeAspect="1"/>
          </p:cNvPicPr>
          <p:nvPr/>
        </p:nvPicPr>
        <p:blipFill>
          <a:blip r:embed="rId8" cstate="print">
            <a:lum/>
          </a:blip>
          <a:stretch>
            <a:fillRect/>
          </a:stretch>
        </p:blipFill>
        <p:spPr>
          <a:xfrm rot="1015254">
            <a:off x="7589078" y="1685551"/>
            <a:ext cx="466479" cy="5143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aixaDeTexto 15"/>
          <p:cNvSpPr txBox="1"/>
          <p:nvPr/>
        </p:nvSpPr>
        <p:spPr>
          <a:xfrm>
            <a:off x="5508104" y="1340768"/>
            <a:ext cx="25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50" dirty="0" smtClean="0">
                <a:latin typeface="Franklin Gothic Demi Cond" pitchFamily="34" charset="0"/>
              </a:rPr>
              <a:t>Depósito de bebidas 24hrs</a:t>
            </a:r>
          </a:p>
          <a:p>
            <a:r>
              <a:rPr lang="pt-BR" sz="1750" dirty="0" smtClean="0">
                <a:latin typeface="Franklin Gothic Demi Cond" pitchFamily="34" charset="0"/>
              </a:rPr>
              <a:t>Pedidos online</a:t>
            </a:r>
          </a:p>
          <a:p>
            <a:r>
              <a:rPr lang="pt-BR" sz="1750" dirty="0" smtClean="0">
                <a:latin typeface="Franklin Gothic Demi Cond" pitchFamily="34" charset="0"/>
              </a:rPr>
              <a:t>Entregas em domicílio</a:t>
            </a:r>
          </a:p>
          <a:p>
            <a:endParaRPr lang="pt-BR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areacomunicacao.com.br/media/portfolio/item/pic/_thumbs/busdoor.jpg.830x450_q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9174631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images (1)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428860" y="1928802"/>
            <a:ext cx="4385648" cy="1928826"/>
          </a:xfrm>
          <a:prstGeom prst="roundRect">
            <a:avLst/>
          </a:prstGeom>
        </p:spPr>
      </p:pic>
      <p:pic>
        <p:nvPicPr>
          <p:cNvPr id="18" name="Imagem 17" descr="mh_interna_17711262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2428859" y="2643182"/>
            <a:ext cx="1857388" cy="121444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555776" y="198884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2"/>
                </a:solidFill>
                <a:latin typeface="Franklin Gothic Demi Cond" pitchFamily="34" charset="0"/>
              </a:rPr>
              <a:t>A sua salvação chegou</a:t>
            </a:r>
            <a:endParaRPr lang="pt-BR" sz="2800" dirty="0">
              <a:solidFill>
                <a:schemeClr val="bg2"/>
              </a:solidFill>
              <a:latin typeface="Franklin Gothic Demi Cond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428868"/>
            <a:ext cx="1500198" cy="95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3143240" y="3571876"/>
            <a:ext cx="39239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 smtClean="0">
                <a:latin typeface="Franklin Gothic Demi Cond" pitchFamily="34" charset="0"/>
              </a:rPr>
              <a:t>R. Antonio Blanco, Vila Costa do Sol, 958</a:t>
            </a:r>
          </a:p>
        </p:txBody>
      </p:sp>
      <p:sp>
        <p:nvSpPr>
          <p:cNvPr id="22" name="Elipse 21"/>
          <p:cNvSpPr/>
          <p:nvPr/>
        </p:nvSpPr>
        <p:spPr>
          <a:xfrm>
            <a:off x="6143636" y="3286124"/>
            <a:ext cx="357190" cy="357190"/>
          </a:xfrm>
          <a:prstGeom prst="ellipse">
            <a:avLst/>
          </a:prstGeom>
          <a:solidFill>
            <a:schemeClr val="bg2"/>
          </a:solidFill>
          <a:ln>
            <a:solidFill>
              <a:srgbClr val="FFFD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 descr="alcool-proibido-para-menores-de-18-anos h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3214686"/>
            <a:ext cx="506536" cy="500866"/>
          </a:xfrm>
          <a:prstGeom prst="rect">
            <a:avLst/>
          </a:prstGeom>
          <a:ln>
            <a:noFill/>
          </a:ln>
        </p:spPr>
      </p:pic>
      <p:sp>
        <p:nvSpPr>
          <p:cNvPr id="24" name="CaixaDeTexto 23"/>
          <p:cNvSpPr txBox="1"/>
          <p:nvPr/>
        </p:nvSpPr>
        <p:spPr>
          <a:xfrm>
            <a:off x="5929322" y="3643314"/>
            <a:ext cx="360040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50" dirty="0" smtClean="0">
                <a:latin typeface="Franklin Gothic Demi Cond" pitchFamily="34" charset="0"/>
              </a:rPr>
              <a:t>Beba com Moderação</a:t>
            </a:r>
            <a:endParaRPr lang="pt-BR" sz="650" dirty="0">
              <a:latin typeface="Franklin Gothic Demi Cond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214942" y="2500306"/>
            <a:ext cx="18573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Franklin Gothic Demi Cond" pitchFamily="34" charset="0"/>
              </a:rPr>
              <a:t>Depósito de bebidas 24hrs</a:t>
            </a:r>
          </a:p>
          <a:p>
            <a:r>
              <a:rPr lang="pt-BR" sz="1100" dirty="0" smtClean="0">
                <a:latin typeface="Franklin Gothic Demi Cond" pitchFamily="34" charset="0"/>
              </a:rPr>
              <a:t>Pedidos online</a:t>
            </a:r>
          </a:p>
          <a:p>
            <a:r>
              <a:rPr lang="pt-BR" sz="1100" dirty="0" smtClean="0">
                <a:latin typeface="Franklin Gothic Demi Cond" pitchFamily="34" charset="0"/>
              </a:rPr>
              <a:t>Entregas em domicílio</a:t>
            </a:r>
          </a:p>
          <a:p>
            <a:endParaRPr lang="pt-BR" dirty="0">
              <a:latin typeface="Franklin Gothic Demi Cond" pitchFamily="34" charset="0"/>
            </a:endParaRPr>
          </a:p>
        </p:txBody>
      </p:sp>
      <p:pic>
        <p:nvPicPr>
          <p:cNvPr id="29" name="Imagem 28" descr="phone-sign-md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3429000"/>
            <a:ext cx="214314" cy="214314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>
          <a:xfrm>
            <a:off x="4214810" y="3357562"/>
            <a:ext cx="15599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Franklin Gothic Demi Cond" pitchFamily="34" charset="0"/>
              </a:rPr>
              <a:t> 3415-2721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fundo_branco1-1024x5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3" descr="adnews-132600931436382858dda2c0849795a37bc649e38e8f4160c65b56343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images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2339752" y="2636912"/>
            <a:ext cx="4176464" cy="252028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467">
            <a:off x="2411761" y="2852936"/>
            <a:ext cx="1871907" cy="1296144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355976" y="285293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Santa saída que </a:t>
            </a:r>
            <a:endParaRPr lang="pt-BR" dirty="0"/>
          </a:p>
        </p:txBody>
      </p:sp>
      <p:pic>
        <p:nvPicPr>
          <p:cNvPr id="13" name="Espaço Reservado para Conteúdo 12" descr="deus-do-ceu_thumb[2].jpg"/>
          <p:cNvPicPr>
            <a:picLocks noGrp="1" noChangeAspect="1"/>
          </p:cNvPicPr>
          <p:nvPr>
            <p:ph sz="quarter" idx="1"/>
          </p:nvPr>
        </p:nvPicPr>
        <p:blipFill>
          <a:blip r:embed="rId6" cstate="print">
            <a:lum bright="-10000" contrast="20000"/>
          </a:blip>
          <a:stretch>
            <a:fillRect/>
          </a:stretch>
        </p:blipFill>
        <p:spPr>
          <a:xfrm>
            <a:off x="2000232" y="1571612"/>
            <a:ext cx="4857784" cy="364333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912702"/>
            <a:ext cx="2500330" cy="153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m 15" descr="phone-sign-md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4429132"/>
            <a:ext cx="360040" cy="36004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3714744" y="435769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Franklin Gothic Demi Cond" pitchFamily="34" charset="0"/>
              </a:rPr>
              <a:t>3415-2721</a:t>
            </a:r>
            <a:endParaRPr lang="pt-BR" sz="2400" dirty="0">
              <a:latin typeface="Franklin Gothic Demi Cond" pitchFamily="34" charset="0"/>
            </a:endParaRPr>
          </a:p>
        </p:txBody>
      </p:sp>
      <p:pic>
        <p:nvPicPr>
          <p:cNvPr id="21" name="Imagem 20" descr="mh_interna_17711262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071810"/>
            <a:ext cx="2573478" cy="2106797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1857356" y="4929198"/>
            <a:ext cx="42484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 smtClean="0">
                <a:latin typeface="Franklin Gothic Demi Cond" pitchFamily="34" charset="0"/>
              </a:rPr>
              <a:t>R. Antonio Blanco, Vila Costa do Sol 958</a:t>
            </a:r>
            <a:endParaRPr lang="pt-BR" sz="1300" dirty="0">
              <a:latin typeface="Franklin Gothic Demi Cond" pitchFamily="34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6000760" y="4357694"/>
            <a:ext cx="571504" cy="57492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alcool-proibido-para-menores-de-18-anos h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29322" y="4286256"/>
            <a:ext cx="714380" cy="707583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000232" y="3500438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atin typeface="Franklin Gothic Demi Cond" pitchFamily="34" charset="0"/>
              </a:rPr>
              <a:t>A santa ajuda que você precisa, </a:t>
            </a:r>
          </a:p>
          <a:p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000628" y="185736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Franklin Gothic Demi Cond" pitchFamily="34" charset="0"/>
              </a:rPr>
              <a:t>Depósito de bebidas 24h</a:t>
            </a:r>
          </a:p>
          <a:p>
            <a:r>
              <a:rPr lang="pt-BR" sz="1200" dirty="0" smtClean="0">
                <a:latin typeface="Franklin Gothic Demi Cond" pitchFamily="34" charset="0"/>
              </a:rPr>
              <a:t>com entregas em domicílio</a:t>
            </a:r>
            <a:endParaRPr lang="pt-BR" sz="1200" dirty="0">
              <a:latin typeface="Franklin Gothic Demi Cond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652120" y="4941168"/>
            <a:ext cx="3491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Franklin Gothic Demi Cond" pitchFamily="34" charset="0"/>
              </a:rPr>
              <a:t>Beba com Moderação</a:t>
            </a:r>
            <a:endParaRPr lang="pt-BR" sz="1000" dirty="0">
              <a:latin typeface="Franklin Gothic Demi Cond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979712" y="3929066"/>
            <a:ext cx="4896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dirty="0" smtClean="0">
                <a:latin typeface="Franklin Gothic Demi Cond" pitchFamily="34" charset="0"/>
              </a:rPr>
              <a:t>em qualquer hora e lugar.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7_45_56_260_file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</a:rPr>
              <a:t>Rádio - Spot</a:t>
            </a:r>
          </a:p>
          <a:p>
            <a:pPr>
              <a:buFont typeface="Wingdings" pitchFamily="2" charset="2"/>
              <a:buChar char="Ø"/>
            </a:pPr>
            <a:endParaRPr lang="pt-BR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b="1" dirty="0" smtClean="0">
                <a:latin typeface="Arial Narrow" pitchFamily="34" charset="0"/>
              </a:rPr>
              <a:t>Locução:</a:t>
            </a:r>
          </a:p>
          <a:p>
            <a:pPr>
              <a:buNone/>
            </a:pPr>
            <a:endParaRPr lang="pt-BR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Tu tá orando, tá pedindo e nem de joelho a resposta tá vindo? Xiii,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brother... Acho que tá pedindo pra Santa errada em!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Faz o seguinte, pede ajuda pra Santa Bebida, que com seu serviço</a:t>
            </a:r>
          </a:p>
          <a:p>
            <a:pPr>
              <a:buNone/>
            </a:pPr>
            <a:r>
              <a:rPr lang="pt-BR" dirty="0" err="1" smtClean="0">
                <a:latin typeface="Arial Narrow" pitchFamily="34" charset="0"/>
              </a:rPr>
              <a:t>delivery</a:t>
            </a:r>
            <a:r>
              <a:rPr lang="pt-BR" dirty="0" smtClean="0">
                <a:latin typeface="Arial Narrow" pitchFamily="34" charset="0"/>
              </a:rPr>
              <a:t>, ela atende os seus pedidos, e melhor, 24h por dia!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O depósito fica na rua Antonio Blanco, nº958, telefone  3415-2721.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“Santa Bebida, é a solução dos teus problemas”.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Campanha de Marketing</a:t>
            </a:r>
            <a:endParaRPr lang="pt-BR" b="1" dirty="0">
              <a:latin typeface="Arial Narrow" pitchFamily="34" charset="0"/>
            </a:endParaRPr>
          </a:p>
        </p:txBody>
      </p:sp>
      <p:pic>
        <p:nvPicPr>
          <p:cNvPr id="6" name="Voz 00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6248" y="21431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sz="10800" b="1" dirty="0" smtClean="0">
                <a:latin typeface="Arial Narrow" pitchFamily="34" charset="0"/>
              </a:rPr>
              <a:t>Comercial Televisão</a:t>
            </a:r>
            <a:r>
              <a:rPr lang="pt-BR" sz="10800" dirty="0" smtClean="0">
                <a:latin typeface="Arial Narrow" pitchFamily="34" charset="0"/>
              </a:rPr>
              <a:t>: </a:t>
            </a:r>
            <a:r>
              <a:rPr lang="pt-BR" sz="10800" b="1" dirty="0" smtClean="0">
                <a:latin typeface="Arial Narrow" pitchFamily="34" charset="0"/>
              </a:rPr>
              <a:t>A salvação da Santa </a:t>
            </a:r>
          </a:p>
          <a:p>
            <a:pPr>
              <a:buNone/>
            </a:pPr>
            <a:endParaRPr lang="pt-BR" sz="108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sz="10800" b="1" dirty="0" smtClean="0">
                <a:latin typeface="Arial Narrow" pitchFamily="34" charset="0"/>
              </a:rPr>
              <a:t>Roteiro: </a:t>
            </a:r>
          </a:p>
          <a:p>
            <a:pPr>
              <a:buNone/>
            </a:pPr>
            <a:endParaRPr lang="pt-BR" sz="108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sz="9600" dirty="0" smtClean="0">
                <a:latin typeface="Arial Narrow" pitchFamily="34" charset="0"/>
              </a:rPr>
              <a:t>Um grupo de colegas se organizam para promover uma festa surpresa</a:t>
            </a:r>
          </a:p>
          <a:p>
            <a:pPr>
              <a:buNone/>
            </a:pPr>
            <a:r>
              <a:rPr lang="pt-BR" sz="9600" dirty="0" smtClean="0">
                <a:latin typeface="Arial Narrow" pitchFamily="34" charset="0"/>
              </a:rPr>
              <a:t>para um amigo. Quando está quase tudo pronto, e o aniversariante</a:t>
            </a:r>
          </a:p>
          <a:p>
            <a:pPr>
              <a:buNone/>
            </a:pPr>
            <a:r>
              <a:rPr lang="pt-BR" sz="9600" dirty="0" smtClean="0">
                <a:latin typeface="Arial Narrow" pitchFamily="34" charset="0"/>
              </a:rPr>
              <a:t>está prestes a chegar, um deles percebe que algo está faltando: </a:t>
            </a:r>
            <a:r>
              <a:rPr lang="pt-BR" sz="9600" b="1" dirty="0" smtClean="0">
                <a:latin typeface="Arial Narrow" pitchFamily="34" charset="0"/>
              </a:rPr>
              <a:t>as</a:t>
            </a:r>
          </a:p>
          <a:p>
            <a:pPr>
              <a:buNone/>
            </a:pPr>
            <a:r>
              <a:rPr lang="pt-BR" sz="9600" b="1" dirty="0" smtClean="0">
                <a:latin typeface="Arial Narrow" pitchFamily="34" charset="0"/>
              </a:rPr>
              <a:t>bebidas</a:t>
            </a:r>
            <a:r>
              <a:rPr lang="pt-BR" sz="9600" dirty="0" smtClean="0">
                <a:latin typeface="Arial Narrow" pitchFamily="34" charset="0"/>
              </a:rPr>
              <a:t>. Todos entram em pânico e não sabem o que fazer para reverter</a:t>
            </a:r>
          </a:p>
          <a:p>
            <a:pPr>
              <a:buNone/>
            </a:pPr>
            <a:r>
              <a:rPr lang="pt-BR" sz="9600" dirty="0" smtClean="0">
                <a:latin typeface="Arial Narrow" pitchFamily="34" charset="0"/>
              </a:rPr>
              <a:t>essa situação. Um dos colegas, desesperado, como última saída clama</a:t>
            </a:r>
          </a:p>
          <a:p>
            <a:pPr>
              <a:buNone/>
            </a:pPr>
            <a:r>
              <a:rPr lang="pt-BR" sz="9600" dirty="0" smtClean="0">
                <a:latin typeface="Arial Narrow" pitchFamily="34" charset="0"/>
              </a:rPr>
              <a:t>pela ajuda de uma Santa:</a:t>
            </a:r>
          </a:p>
          <a:p>
            <a:pPr>
              <a:buNone/>
            </a:pPr>
            <a:r>
              <a:rPr lang="pt-BR" sz="9600" b="1" dirty="0" smtClean="0">
                <a:solidFill>
                  <a:schemeClr val="accent3"/>
                </a:solidFill>
                <a:latin typeface="Arial Narrow" pitchFamily="34" charset="0"/>
              </a:rPr>
              <a:t>- Oh minha Santa, me ajuda, onde posso conseguir bebidas a</a:t>
            </a:r>
          </a:p>
          <a:p>
            <a:pPr>
              <a:buNone/>
            </a:pPr>
            <a:r>
              <a:rPr lang="pt-BR" sz="9600" b="1" dirty="0" smtClean="0">
                <a:solidFill>
                  <a:schemeClr val="accent3"/>
                </a:solidFill>
                <a:latin typeface="Arial Narrow" pitchFamily="34" charset="0"/>
              </a:rPr>
              <a:t>essa hora?</a:t>
            </a:r>
          </a:p>
          <a:p>
            <a:pPr>
              <a:buNone/>
            </a:pPr>
            <a:endParaRPr lang="pt-BR" sz="104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sz="10400" b="1" dirty="0" smtClean="0">
                <a:latin typeface="Arial Narrow" pitchFamily="34" charset="0"/>
              </a:rPr>
              <a:t> </a:t>
            </a:r>
          </a:p>
          <a:p>
            <a:pPr>
              <a:buNone/>
            </a:pPr>
            <a:endParaRPr lang="pt-BR" sz="10400" dirty="0" smtClean="0">
              <a:latin typeface="Arial Narrow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Campanha de Marketing</a:t>
            </a:r>
            <a:endParaRPr lang="pt-BR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Nesse momento surge uma personagem representando a salvação: a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Santa Bebida.Todos se entreolham sem entender quem é aquela figura,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e logo ela pergunta:</a:t>
            </a:r>
          </a:p>
          <a:p>
            <a:pPr>
              <a:buNone/>
            </a:pPr>
            <a:r>
              <a:rPr lang="pt-BR" sz="2800" b="1" dirty="0" smtClean="0">
                <a:solidFill>
                  <a:schemeClr val="accent3"/>
                </a:solidFill>
                <a:latin typeface="Arial Narrow" pitchFamily="34" charset="0"/>
              </a:rPr>
              <a:t>- Chamaram por mim?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Em seguida ela realiza o pedido deles e os entrega as bebidas, e,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enquanto eles continuam a festa ela divulga nosso empreendimento e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revelando os milagres que o Santa Bebida pode conceder.</a:t>
            </a:r>
          </a:p>
          <a:p>
            <a:pPr>
              <a:buNone/>
            </a:pPr>
            <a:endParaRPr lang="pt-BR" sz="25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 Narrow" pitchFamily="34" charset="0"/>
              </a:rPr>
              <a:t>Trilha Sonora</a:t>
            </a:r>
            <a:r>
              <a:rPr lang="pt-BR" sz="2500" dirty="0" smtClean="0">
                <a:latin typeface="Arial Narrow" pitchFamily="34" charset="0"/>
              </a:rPr>
              <a:t>: </a:t>
            </a:r>
          </a:p>
          <a:p>
            <a:pPr>
              <a:buNone/>
            </a:pPr>
            <a:r>
              <a:rPr lang="pt-BR" sz="2500" dirty="0" err="1" smtClean="0">
                <a:latin typeface="Arial Narrow" pitchFamily="34" charset="0"/>
              </a:rPr>
              <a:t>Ralajacion</a:t>
            </a:r>
            <a:r>
              <a:rPr lang="pt-BR" sz="2500" dirty="0" smtClean="0">
                <a:latin typeface="Arial Narrow" pitchFamily="34" charset="0"/>
              </a:rPr>
              <a:t> Sonido de </a:t>
            </a:r>
            <a:r>
              <a:rPr lang="pt-BR" sz="2500" dirty="0" err="1" smtClean="0">
                <a:latin typeface="Arial Narrow" pitchFamily="34" charset="0"/>
              </a:rPr>
              <a:t>Agua</a:t>
            </a:r>
            <a:r>
              <a:rPr lang="pt-BR" sz="2500" dirty="0" smtClean="0">
                <a:latin typeface="Arial Narrow" pitchFamily="34" charset="0"/>
              </a:rPr>
              <a:t>  - </a:t>
            </a:r>
            <a:r>
              <a:rPr lang="pt-BR" sz="2500" dirty="0" err="1" smtClean="0">
                <a:latin typeface="Arial Narrow" pitchFamily="34" charset="0"/>
              </a:rPr>
              <a:t>NewAge</a:t>
            </a:r>
            <a:r>
              <a:rPr lang="pt-BR" sz="2500" dirty="0" smtClean="0">
                <a:latin typeface="Arial Narrow" pitchFamily="34" charset="0"/>
              </a:rPr>
              <a:t> (Quando o Santa Bebida surge)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Anjo </a:t>
            </a:r>
            <a:r>
              <a:rPr lang="pt-BR" dirty="0" err="1" smtClean="0">
                <a:latin typeface="Arial Narrow" pitchFamily="34" charset="0"/>
              </a:rPr>
              <a:t>Chapadex</a:t>
            </a:r>
            <a:r>
              <a:rPr lang="pt-BR" dirty="0" smtClean="0">
                <a:latin typeface="Arial Narrow" pitchFamily="34" charset="0"/>
              </a:rPr>
              <a:t> - </a:t>
            </a:r>
            <a:r>
              <a:rPr lang="pt-BR" dirty="0" err="1" smtClean="0">
                <a:latin typeface="Arial Narrow" pitchFamily="34" charset="0"/>
              </a:rPr>
              <a:t>Fiduma</a:t>
            </a:r>
            <a:r>
              <a:rPr lang="pt-BR" dirty="0" smtClean="0">
                <a:latin typeface="Arial Narrow" pitchFamily="34" charset="0"/>
              </a:rPr>
              <a:t> e Jeca (Depois que receberam as bebidas)</a:t>
            </a:r>
          </a:p>
          <a:p>
            <a:pPr>
              <a:buNone/>
            </a:pPr>
            <a:endParaRPr lang="pt-BR" sz="2500" dirty="0" smtClean="0">
              <a:latin typeface="Arial Narrow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Campanha de Marketing</a:t>
            </a:r>
            <a:endParaRPr lang="pt-BR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76056" y="1700808"/>
            <a:ext cx="3528392" cy="43204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1800200" cy="1238962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220072" y="306896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E55D01"/>
                </a:solidFill>
                <a:latin typeface="Franklin Gothic Demi Cond" pitchFamily="34" charset="0"/>
              </a:rPr>
              <a:t>A sua salvação chegou </a:t>
            </a:r>
          </a:p>
          <a:p>
            <a:pPr algn="ctr"/>
            <a:r>
              <a:rPr lang="pt-BR" sz="1200" dirty="0" smtClean="0">
                <a:solidFill>
                  <a:srgbClr val="E55D01"/>
                </a:solidFill>
                <a:latin typeface="Franklin Gothic Demi Cond" pitchFamily="34" charset="0"/>
              </a:rPr>
              <a:t>   </a:t>
            </a:r>
            <a:endParaRPr lang="pt-BR" sz="2000" dirty="0" smtClean="0">
              <a:solidFill>
                <a:srgbClr val="E55D01"/>
              </a:solidFill>
              <a:latin typeface="Franklin Gothic Demi Con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76056" y="3501008"/>
            <a:ext cx="3529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1400" dirty="0" smtClean="0">
                <a:latin typeface="Franklin Gothic Demi Cond" pitchFamily="34" charset="0"/>
              </a:rPr>
              <a:t>Depósito de bebidas 24hrs</a:t>
            </a:r>
          </a:p>
          <a:p>
            <a:pPr algn="ctr">
              <a:buFont typeface="Arial" pitchFamily="34" charset="0"/>
              <a:buChar char="•"/>
            </a:pPr>
            <a:r>
              <a:rPr lang="pt-BR" sz="1400" dirty="0" smtClean="0">
                <a:latin typeface="Franklin Gothic Demi Cond" pitchFamily="34" charset="0"/>
              </a:rPr>
              <a:t>Vendas online</a:t>
            </a:r>
          </a:p>
          <a:p>
            <a:pPr algn="ctr">
              <a:buFont typeface="Arial" pitchFamily="34" charset="0"/>
              <a:buChar char="•"/>
            </a:pPr>
            <a:r>
              <a:rPr lang="pt-BR" sz="1400" dirty="0" smtClean="0">
                <a:latin typeface="Franklin Gothic Demi Cond" pitchFamily="34" charset="0"/>
              </a:rPr>
              <a:t>Entregas em domicílio</a:t>
            </a:r>
          </a:p>
          <a:p>
            <a:pPr algn="ctr"/>
            <a:endParaRPr lang="pt-BR" dirty="0">
              <a:latin typeface="Franklin Gothic Demi Cond" pitchFamily="34" charset="0"/>
            </a:endParaRPr>
          </a:p>
        </p:txBody>
      </p:sp>
      <p:pic>
        <p:nvPicPr>
          <p:cNvPr id="8" name="Imagem 7" descr="bebida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4437112"/>
            <a:ext cx="3240360" cy="161274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076056" y="5805264"/>
            <a:ext cx="3528392" cy="230833"/>
          </a:xfrm>
          <a:prstGeom prst="rect">
            <a:avLst/>
          </a:prstGeom>
          <a:solidFill>
            <a:srgbClr val="F96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76056" y="5805264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>
                <a:solidFill>
                  <a:schemeClr val="bg2"/>
                </a:solidFill>
                <a:latin typeface="Franklin Gothic Demi Cond" pitchFamily="34" charset="0"/>
              </a:rPr>
              <a:t>R. Antonio Blanco, Vila Costa do Sol 958. São Carlos- SP</a:t>
            </a:r>
            <a:endParaRPr lang="pt-BR" sz="900" dirty="0">
              <a:solidFill>
                <a:schemeClr val="bg2"/>
              </a:solidFill>
              <a:latin typeface="Franklin Gothic Demi Cond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 rot="10800000" flipV="1">
            <a:off x="5940152" y="4149080"/>
            <a:ext cx="1857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Franklin Gothic Demi Cond" pitchFamily="34" charset="0"/>
              </a:rPr>
              <a:t>(16)3415-2721 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5076056" y="6021288"/>
            <a:ext cx="35283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5076056" y="5733256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259632" y="1844824"/>
            <a:ext cx="26642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latin typeface="Arial Narrow" pitchFamily="34" charset="0"/>
              </a:rPr>
              <a:t>Revista:</a:t>
            </a:r>
          </a:p>
          <a:p>
            <a:r>
              <a:rPr lang="pt-BR" sz="3000" b="1" dirty="0" smtClean="0">
                <a:latin typeface="Arial Narrow" pitchFamily="34" charset="0"/>
              </a:rPr>
              <a:t>Página inteira</a:t>
            </a:r>
          </a:p>
          <a:p>
            <a:endParaRPr lang="pt-BR" dirty="0" smtClean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Campanha de Marketing</a:t>
            </a:r>
            <a:endParaRPr lang="pt-BR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Campanha de Marketing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1556792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 smtClean="0">
                <a:latin typeface="Arial Narrow" pitchFamily="34" charset="0"/>
                <a:cs typeface="Arial" pitchFamily="34" charset="0"/>
              </a:rPr>
              <a:t>Banner Internet</a:t>
            </a:r>
            <a:r>
              <a:rPr lang="pt-BR" sz="3000" dirty="0" smtClean="0">
                <a:latin typeface="Arial Narrow" pitchFamily="34" charset="0"/>
                <a:cs typeface="Arial" pitchFamily="34" charset="0"/>
              </a:rPr>
              <a:t>:</a:t>
            </a:r>
            <a:endParaRPr lang="pt-BR" sz="3000" b="1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r>
              <a:rPr lang="pt-BR" sz="3000" b="1" dirty="0" smtClean="0">
                <a:latin typeface="Arial Narrow" pitchFamily="34" charset="0"/>
                <a:cs typeface="Arial" pitchFamily="34" charset="0"/>
              </a:rPr>
              <a:t>468 x 60 </a:t>
            </a:r>
            <a:r>
              <a:rPr lang="pt-BR" sz="3000" b="1" dirty="0" err="1" smtClean="0">
                <a:latin typeface="Arial Narrow" pitchFamily="34" charset="0"/>
                <a:cs typeface="Arial" pitchFamily="34" charset="0"/>
              </a:rPr>
              <a:t>px</a:t>
            </a:r>
            <a:endParaRPr lang="pt-BR" sz="3000" b="1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pt-BR" sz="2000" dirty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m 15" descr="download (6)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043608" y="3284984"/>
            <a:ext cx="7429552" cy="1600200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>
          <a:xfrm>
            <a:off x="8072462" y="4357694"/>
            <a:ext cx="360610" cy="36061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 descr="alcool-proibido-para-menores-de-18-anos h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4286256"/>
            <a:ext cx="500066" cy="495308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7715272" y="4714884"/>
            <a:ext cx="34198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>
                <a:solidFill>
                  <a:schemeClr val="bg2"/>
                </a:solidFill>
                <a:latin typeface="Franklin Gothic Demi Cond" pitchFamily="34" charset="0"/>
              </a:rPr>
              <a:t>Beba com Moderação</a:t>
            </a:r>
            <a:endParaRPr lang="pt-BR" sz="700" dirty="0">
              <a:solidFill>
                <a:schemeClr val="bg2"/>
              </a:solidFill>
              <a:latin typeface="Franklin Gothic Demi Cond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203848" y="4653136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>
                <a:solidFill>
                  <a:schemeClr val="bg2"/>
                </a:solidFill>
                <a:latin typeface="Franklin Gothic Demi Cond" pitchFamily="34" charset="0"/>
              </a:rPr>
              <a:t>R. Antonio Blanco, Vila Costa do Sol 958. São Carlos- SP</a:t>
            </a:r>
            <a:endParaRPr lang="pt-BR" sz="900" dirty="0">
              <a:solidFill>
                <a:schemeClr val="bg2"/>
              </a:solidFill>
              <a:latin typeface="Franklin Gothic Demi Cond" pitchFamily="34" charset="0"/>
            </a:endParaRPr>
          </a:p>
        </p:txBody>
      </p:sp>
      <p:pic>
        <p:nvPicPr>
          <p:cNvPr id="14" name="Imagem 13" descr="download (6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4005064"/>
            <a:ext cx="2304256" cy="920502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3203848" y="436510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Franklin Gothic Demi Cond" pitchFamily="34" charset="0"/>
              </a:rPr>
              <a:t>Peça sua bebida online ou pelo telefone 3415-2721</a:t>
            </a:r>
            <a:endParaRPr lang="pt-BR" dirty="0">
              <a:latin typeface="Franklin Gothic Demi Con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85852" y="3357562"/>
            <a:ext cx="73581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latin typeface="Franklin Gothic Demi Cond" pitchFamily="34" charset="0"/>
              </a:rPr>
              <a:t>Nem todas as Santas são iguais... </a:t>
            </a:r>
          </a:p>
          <a:p>
            <a:r>
              <a:rPr lang="pt-BR" sz="3300" dirty="0" smtClean="0">
                <a:latin typeface="Franklin Gothic Demi Cond" pitchFamily="34" charset="0"/>
              </a:rPr>
              <a:t>                    </a:t>
            </a:r>
            <a:r>
              <a:rPr lang="pt-BR" sz="3000" dirty="0" smtClean="0">
                <a:latin typeface="Franklin Gothic Demi Cond" pitchFamily="34" charset="0"/>
              </a:rPr>
              <a:t>A nossa, por exemplo, faz </a:t>
            </a:r>
            <a:r>
              <a:rPr lang="pt-BR" sz="3000" dirty="0" err="1" smtClean="0">
                <a:latin typeface="Franklin Gothic Demi Cond" pitchFamily="34" charset="0"/>
              </a:rPr>
              <a:t>delivery</a:t>
            </a:r>
            <a:r>
              <a:rPr lang="pt-BR" sz="3000" dirty="0" smtClean="0">
                <a:latin typeface="Franklin Gothic Demi Cond" pitchFamily="34" charset="0"/>
              </a:rPr>
              <a:t>!</a:t>
            </a:r>
            <a:endParaRPr lang="pt-BR" sz="3000" dirty="0">
              <a:latin typeface="Franklin Gothic Demi Cond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2126">
            <a:off x="6240434" y="3297230"/>
            <a:ext cx="1011124" cy="66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Campanha de Marketing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285860"/>
            <a:ext cx="35719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00" indent="0" algn="ctr">
              <a:lnSpc>
                <a:spcPct val="150000"/>
              </a:lnSpc>
              <a:spcBef>
                <a:spcPts val="500"/>
              </a:spcBef>
              <a:buNone/>
            </a:pPr>
            <a:endParaRPr lang="pt-BR" sz="1200" b="1" dirty="0" smtClean="0">
              <a:latin typeface="Tempus Sans ITC" pitchFamily="82" charset="0"/>
            </a:endParaRPr>
          </a:p>
          <a:p>
            <a:pPr marL="396000" indent="0" algn="ctr">
              <a:lnSpc>
                <a:spcPct val="150000"/>
              </a:lnSpc>
              <a:spcBef>
                <a:spcPts val="500"/>
              </a:spcBef>
              <a:buNone/>
            </a:pPr>
            <a:endParaRPr lang="pt-BR" sz="1200" b="1" dirty="0" smtClean="0">
              <a:latin typeface="Tempus Sans ITC" pitchFamily="82" charset="0"/>
            </a:endParaRPr>
          </a:p>
          <a:p>
            <a:pPr marL="396000" indent="0" algn="ctr">
              <a:lnSpc>
                <a:spcPct val="150000"/>
              </a:lnSpc>
              <a:spcBef>
                <a:spcPts val="500"/>
              </a:spcBef>
              <a:buNone/>
            </a:pPr>
            <a:r>
              <a:rPr lang="pt-BR" sz="1100" b="1" dirty="0" smtClean="0">
                <a:latin typeface="Tempus Sans ITC" pitchFamily="82" charset="0"/>
              </a:rPr>
              <a:t>O Santa Bebida quer se lançar no mercado, e, para isso, estará promovendo a festa mais “santa” que você já viu. Junto com seus patrocinadores ela o convida para participar dessa comunhão  e desfrutar de nosso open bar (composto à base de água benta, “claro”), com cerveja, caipirinha, vodka, whisky, tequila, drinks especiais, batida de frutas.</a:t>
            </a:r>
          </a:p>
          <a:p>
            <a:pPr marL="396000" indent="0" algn="ctr">
              <a:lnSpc>
                <a:spcPct val="150000"/>
              </a:lnSpc>
              <a:spcBef>
                <a:spcPts val="500"/>
              </a:spcBef>
              <a:buNone/>
            </a:pPr>
            <a:r>
              <a:rPr lang="pt-BR" sz="1100" b="1" dirty="0" smtClean="0">
                <a:latin typeface="Tempus Sans ITC" pitchFamily="82" charset="0"/>
              </a:rPr>
              <a:t>Venha curtir o som do DJ mais abençoado da região e mostrar toda sua devoção, praticando sua fé conosco, no dia 20 de dezembro de 2015, à partir das 22:00 </a:t>
            </a:r>
            <a:r>
              <a:rPr lang="pt-BR" sz="1100" b="1" dirty="0" err="1" smtClean="0">
                <a:latin typeface="Tempus Sans ITC" pitchFamily="82" charset="0"/>
              </a:rPr>
              <a:t>hrs</a:t>
            </a:r>
            <a:r>
              <a:rPr lang="pt-BR" sz="1100" b="1" dirty="0" smtClean="0">
                <a:latin typeface="Tempus Sans ITC" pitchFamily="82" charset="0"/>
              </a:rPr>
              <a:t>. </a:t>
            </a:r>
            <a:endParaRPr lang="pt-BR" sz="1100" dirty="0" smtClean="0">
              <a:latin typeface="Tempus Sans ITC" pitchFamily="82" charset="0"/>
            </a:endParaRPr>
          </a:p>
          <a:p>
            <a:pPr marL="396000" indent="0" algn="ctr">
              <a:lnSpc>
                <a:spcPct val="150000"/>
              </a:lnSpc>
              <a:spcBef>
                <a:spcPts val="500"/>
              </a:spcBef>
              <a:buNone/>
            </a:pPr>
            <a:r>
              <a:rPr lang="pt-BR" sz="1100" b="1" dirty="0" smtClean="0">
                <a:latin typeface="Tempus Sans ITC" pitchFamily="82" charset="0"/>
              </a:rPr>
              <a:t>O Santa Bebida e o </a:t>
            </a:r>
            <a:r>
              <a:rPr lang="pt-BR" sz="1100" b="1" dirty="0" err="1" smtClean="0">
                <a:latin typeface="Tempus Sans ITC" pitchFamily="82" charset="0"/>
              </a:rPr>
              <a:t>Beatniks</a:t>
            </a:r>
            <a:r>
              <a:rPr lang="pt-BR" sz="1100" b="1" dirty="0" smtClean="0">
                <a:latin typeface="Tempus Sans ITC" pitchFamily="82" charset="0"/>
              </a:rPr>
              <a:t> Road Bar estarão rezando para você aparecer.</a:t>
            </a:r>
          </a:p>
          <a:p>
            <a:pPr marL="396000" indent="0" algn="ctr">
              <a:lnSpc>
                <a:spcPct val="150000"/>
              </a:lnSpc>
              <a:spcBef>
                <a:spcPts val="500"/>
              </a:spcBef>
              <a:buNone/>
            </a:pPr>
            <a:endParaRPr lang="pt-BR" sz="1200" b="1" dirty="0" smtClean="0">
              <a:latin typeface="Tempus Sans ITC" pitchFamily="82" charset="0"/>
            </a:endParaRPr>
          </a:p>
          <a:p>
            <a:pPr marL="396000" indent="0" algn="ctr">
              <a:lnSpc>
                <a:spcPct val="150000"/>
              </a:lnSpc>
              <a:spcBef>
                <a:spcPts val="500"/>
              </a:spcBef>
              <a:buNone/>
            </a:pPr>
            <a:endParaRPr lang="pt-BR" sz="1100" dirty="0" smtClean="0">
              <a:latin typeface="Tempus Sans ITC" pitchFamily="82" charset="0"/>
            </a:endParaRPr>
          </a:p>
          <a:p>
            <a:endParaRPr lang="pt-BR" sz="12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864096" cy="56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Magia-Decor-Adesivo-Decorativo-Love-for-wine-Vinho-30x90-cm-Magia-Decor-1539-15317-1-zoom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516216" y="5517232"/>
            <a:ext cx="1002412" cy="5726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29256" y="1428736"/>
            <a:ext cx="3286148" cy="4786346"/>
          </a:xfrm>
          <a:prstGeom prst="rect">
            <a:avLst/>
          </a:prstGeom>
          <a:noFill/>
          <a:ln w="38100">
            <a:solidFill>
              <a:srgbClr val="FD670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48214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b="1" dirty="0" smtClean="0">
                <a:latin typeface="Arial Narrow" pitchFamily="34" charset="0"/>
              </a:rPr>
              <a:t>Evento de Inauguração</a:t>
            </a:r>
          </a:p>
          <a:p>
            <a:pPr>
              <a:buFont typeface="Wingdings" pitchFamily="2" charset="2"/>
              <a:buChar char="Ø"/>
            </a:pPr>
            <a:endParaRPr lang="pt-BR" sz="235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350" b="1" dirty="0" smtClean="0">
                <a:latin typeface="Arial Narrow" pitchFamily="34" charset="0"/>
              </a:rPr>
              <a:t>Dia</a:t>
            </a:r>
            <a:r>
              <a:rPr lang="pt-BR" sz="2350" dirty="0" smtClean="0">
                <a:latin typeface="Arial Narrow" pitchFamily="34" charset="0"/>
              </a:rPr>
              <a:t>: 20 de dezembro de 2015, á partir</a:t>
            </a:r>
          </a:p>
          <a:p>
            <a:pPr>
              <a:buNone/>
            </a:pPr>
            <a:r>
              <a:rPr lang="pt-BR" sz="2350" dirty="0" smtClean="0">
                <a:latin typeface="Arial Narrow" pitchFamily="34" charset="0"/>
              </a:rPr>
              <a:t>das 22:00 horas.</a:t>
            </a:r>
          </a:p>
          <a:p>
            <a:pPr>
              <a:buFont typeface="Wingdings" pitchFamily="2" charset="2"/>
              <a:buChar char="Ø"/>
            </a:pPr>
            <a:r>
              <a:rPr lang="pt-BR" sz="2350" b="1" dirty="0" smtClean="0">
                <a:latin typeface="Arial Narrow" pitchFamily="34" charset="0"/>
              </a:rPr>
              <a:t>Local</a:t>
            </a:r>
            <a:r>
              <a:rPr lang="pt-BR" sz="2350" dirty="0" smtClean="0">
                <a:latin typeface="Arial Narrow" pitchFamily="34" charset="0"/>
              </a:rPr>
              <a:t>: </a:t>
            </a:r>
            <a:r>
              <a:rPr lang="pt-BR" sz="2350" dirty="0" err="1" smtClean="0">
                <a:latin typeface="Arial Narrow" pitchFamily="34" charset="0"/>
              </a:rPr>
              <a:t>Beatniks</a:t>
            </a:r>
            <a:r>
              <a:rPr lang="pt-BR" sz="2350" dirty="0" smtClean="0">
                <a:latin typeface="Arial Narrow" pitchFamily="34" charset="0"/>
              </a:rPr>
              <a:t> Road Bar, R. Miguel João,</a:t>
            </a:r>
          </a:p>
          <a:p>
            <a:pPr>
              <a:buNone/>
            </a:pPr>
            <a:r>
              <a:rPr lang="pt-BR" sz="2350" dirty="0" smtClean="0">
                <a:latin typeface="Arial Narrow" pitchFamily="34" charset="0"/>
              </a:rPr>
              <a:t>1100, Jardim Bandeirantes, São Carlos-SP       </a:t>
            </a:r>
          </a:p>
          <a:p>
            <a:pPr>
              <a:buFont typeface="Wingdings" pitchFamily="2" charset="2"/>
              <a:buChar char="Ø"/>
            </a:pPr>
            <a:r>
              <a:rPr lang="pt-BR" sz="2350" b="1" dirty="0" smtClean="0">
                <a:latin typeface="Arial Narrow" pitchFamily="34" charset="0"/>
              </a:rPr>
              <a:t>Público Alvo</a:t>
            </a:r>
            <a:r>
              <a:rPr lang="pt-BR" sz="2350" dirty="0" smtClean="0">
                <a:latin typeface="Arial Narrow" pitchFamily="34" charset="0"/>
              </a:rPr>
              <a:t>: Maiores de 18 anos, </a:t>
            </a:r>
          </a:p>
          <a:p>
            <a:pPr>
              <a:buNone/>
            </a:pPr>
            <a:r>
              <a:rPr lang="pt-BR" sz="2350" dirty="0" smtClean="0">
                <a:latin typeface="Arial Narrow" pitchFamily="34" charset="0"/>
              </a:rPr>
              <a:t>ambos os sexos, que futuramente poderão</a:t>
            </a:r>
          </a:p>
          <a:p>
            <a:pPr>
              <a:buNone/>
            </a:pPr>
            <a:r>
              <a:rPr lang="pt-BR" sz="2350" dirty="0" smtClean="0">
                <a:latin typeface="Arial Narrow" pitchFamily="34" charset="0"/>
              </a:rPr>
              <a:t>ser clientes do nosso depósito de bebidas.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Agradecimentos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475828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Gostaríamos de agradecer a todo o corpo docente da instituição</a:t>
            </a:r>
          </a:p>
          <a:p>
            <a:pPr>
              <a:buNone/>
            </a:pPr>
            <a:r>
              <a:rPr lang="pt-BR" sz="2300" b="1" dirty="0" err="1" smtClean="0">
                <a:latin typeface="Century Gothic" pitchFamily="34" charset="0"/>
              </a:rPr>
              <a:t>angloschool</a:t>
            </a:r>
            <a:r>
              <a:rPr lang="pt-BR" sz="2300" b="1" dirty="0" smtClean="0">
                <a:latin typeface="Century Gothic" pitchFamily="34" charset="0"/>
              </a:rPr>
              <a:t>  franchising</a:t>
            </a:r>
            <a:r>
              <a:rPr lang="pt-BR" sz="2300" dirty="0" smtClean="0">
                <a:latin typeface="Arial Narrow" pitchFamily="34" charset="0"/>
              </a:rPr>
              <a:t> </a:t>
            </a:r>
            <a:r>
              <a:rPr lang="pt-BR" dirty="0" smtClean="0">
                <a:latin typeface="Arial Narrow" pitchFamily="34" charset="0"/>
              </a:rPr>
              <a:t>por contribuírem para a execução do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nosso Projeto de Marketing.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Agradecemos em especial o professor Rodrigo Rodrigues que, 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em todos os momentos, esteve presente com seu auxílio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esclarecedor. Por fim, somos gratas pelo trabalho em grupo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que tivemos, a ajuda de cada uma das integrantes foi essencial</a:t>
            </a: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para a realização e finalização do trabalho.</a:t>
            </a:r>
            <a:endParaRPr lang="pt-BR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435280" cy="464137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pt-BR" sz="3300" b="1" dirty="0" smtClean="0">
                <a:latin typeface="Arial Narrow" pitchFamily="34" charset="0"/>
              </a:rPr>
              <a:t>Visão</a:t>
            </a:r>
          </a:p>
          <a:p>
            <a:endParaRPr lang="pt-BR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sz="2900" dirty="0" smtClean="0">
                <a:latin typeface="Arial Narrow" pitchFamily="34" charset="0"/>
              </a:rPr>
              <a:t>Ampliar, crescer e construir novas unidades, buscando um melhor</a:t>
            </a:r>
          </a:p>
          <a:p>
            <a:pPr>
              <a:buNone/>
            </a:pPr>
            <a:r>
              <a:rPr lang="pt-BR" sz="2900" dirty="0" smtClean="0">
                <a:latin typeface="Arial Narrow" pitchFamily="34" charset="0"/>
              </a:rPr>
              <a:t>posicionamento no mercado de bebidas, mantendo uma imagem de</a:t>
            </a:r>
          </a:p>
          <a:p>
            <a:pPr>
              <a:buNone/>
            </a:pPr>
            <a:r>
              <a:rPr lang="pt-BR" sz="2900" dirty="0" smtClean="0">
                <a:latin typeface="Arial Narrow" pitchFamily="34" charset="0"/>
              </a:rPr>
              <a:t>excelência.</a:t>
            </a:r>
          </a:p>
          <a:p>
            <a:pPr>
              <a:buNone/>
            </a:pPr>
            <a:endParaRPr lang="pt-BR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3300" b="1" dirty="0" smtClean="0">
                <a:latin typeface="Arial Narrow" pitchFamily="34" charset="0"/>
              </a:rPr>
              <a:t>Valores</a:t>
            </a:r>
          </a:p>
          <a:p>
            <a:endParaRPr lang="pt-BR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sz="2900" dirty="0" smtClean="0">
                <a:latin typeface="Arial Narrow" pitchFamily="34" charset="0"/>
              </a:rPr>
              <a:t>Valorizar os clientes, colaboradores e fornecedores, atuando com</a:t>
            </a:r>
          </a:p>
          <a:p>
            <a:pPr>
              <a:buNone/>
            </a:pPr>
            <a:r>
              <a:rPr lang="pt-BR" sz="2900" dirty="0" smtClean="0">
                <a:latin typeface="Arial Narrow" pitchFamily="34" charset="0"/>
              </a:rPr>
              <a:t>respeito, profissionalismo e transparência. Tendo como base valores</a:t>
            </a:r>
          </a:p>
          <a:p>
            <a:pPr>
              <a:buNone/>
            </a:pPr>
            <a:r>
              <a:rPr lang="pt-BR" sz="2900" dirty="0" smtClean="0">
                <a:latin typeface="Arial Narrow" pitchFamily="34" charset="0"/>
              </a:rPr>
              <a:t>éticos, responsabilidade e comprometimento com projetos recicláveis.</a:t>
            </a:r>
          </a:p>
          <a:p>
            <a:endParaRPr lang="pt-BR" dirty="0" smtClean="0">
              <a:latin typeface="Arial Narrow" pitchFamily="34" charset="0"/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Planejamento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726632" cy="457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BR" sz="4000" b="1" dirty="0" smtClean="0">
                <a:latin typeface="Arial Narrow" pitchFamily="34" charset="0"/>
              </a:rPr>
              <a:t>Bibliografias</a:t>
            </a:r>
          </a:p>
          <a:p>
            <a:pPr>
              <a:buNone/>
            </a:pPr>
            <a:endParaRPr lang="pt-BR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  <a:latin typeface="Arial Narrow" pitchFamily="34" charset="0"/>
                <a:hlinkClick r:id="rId2"/>
              </a:rPr>
              <a:t>http://www.administradores.com.br/artigos/marketing/nalise-setorial-analise</a:t>
            </a:r>
          </a:p>
          <a:p>
            <a:pPr>
              <a:buNone/>
            </a:pPr>
            <a:r>
              <a:rPr lang="pt-BR" dirty="0" err="1" smtClean="0">
                <a:solidFill>
                  <a:srgbClr val="0070C0"/>
                </a:solidFill>
                <a:latin typeface="Arial Narrow" pitchFamily="34" charset="0"/>
                <a:hlinkClick r:id="rId2"/>
              </a:rPr>
              <a:t>quantitativa-dosetor-de-bebidasno-periodo-de</a:t>
            </a:r>
            <a:r>
              <a:rPr lang="pt-BR" dirty="0" smtClean="0">
                <a:solidFill>
                  <a:srgbClr val="0070C0"/>
                </a:solidFill>
                <a:latin typeface="Arial Narrow" pitchFamily="34" charset="0"/>
                <a:hlinkClick r:id="rId2"/>
              </a:rPr>
              <a:t>-2008-a-2010/67913/</a:t>
            </a:r>
            <a:endParaRPr lang="pt-BR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  <a:latin typeface="Arial Narrow" pitchFamily="34" charset="0"/>
                <a:hlinkClick r:id="rId3"/>
              </a:rPr>
              <a:t>http://viverdeblog.com/psicologia-das-cores/</a:t>
            </a:r>
            <a:endParaRPr lang="pt-BR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  <a:latin typeface="Arial Narrow" pitchFamily="34" charset="0"/>
                <a:hlinkClick r:id="rId4"/>
              </a:rPr>
              <a:t>http://www.bndes.gov.br/SiteBNDES/bndes/bndes_pt/Istitucional/Publicacoes/o</a:t>
            </a:r>
          </a:p>
          <a:p>
            <a:pPr>
              <a:buNone/>
            </a:pPr>
            <a:r>
              <a:rPr lang="pt-BR" dirty="0" err="1" smtClean="0">
                <a:solidFill>
                  <a:srgbClr val="0070C0"/>
                </a:solidFill>
                <a:latin typeface="Arial Narrow" pitchFamily="34" charset="0"/>
                <a:hlinkClick r:id="rId4"/>
              </a:rPr>
              <a:t>sulta_Expresa</a:t>
            </a:r>
            <a:r>
              <a:rPr lang="pt-BR" dirty="0" smtClean="0">
                <a:solidFill>
                  <a:srgbClr val="0070C0"/>
                </a:solidFill>
                <a:latin typeface="Arial Narrow" pitchFamily="34" charset="0"/>
                <a:hlinkClick r:id="rId4"/>
              </a:rPr>
              <a:t>/Setor/Bebida/200603_9.</a:t>
            </a:r>
            <a:r>
              <a:rPr lang="pt-BR" dirty="0" err="1" smtClean="0">
                <a:solidFill>
                  <a:srgbClr val="0070C0"/>
                </a:solidFill>
                <a:latin typeface="Arial Narrow" pitchFamily="34" charset="0"/>
                <a:hlinkClick r:id="rId4"/>
              </a:rPr>
              <a:t>html</a:t>
            </a:r>
            <a:endParaRPr lang="pt-BR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dirty="0" smtClean="0">
              <a:solidFill>
                <a:srgbClr val="0070C0"/>
              </a:solidFill>
              <a:latin typeface="Arial Narrow" pitchFamily="34" charset="0"/>
              <a:hlinkClick r:id="rId5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  <a:latin typeface="Arial Narrow" pitchFamily="34" charset="0"/>
                <a:hlinkClick r:id="rId5"/>
              </a:rPr>
              <a:t>http://www.sebrae.com.br/sites/PortalSebrae/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solidFill>
                <a:srgbClr val="0070C0"/>
              </a:solidFill>
              <a:latin typeface="Arial Narrow" pitchFamily="34" charset="0"/>
              <a:hlinkClick r:id="rId5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  <a:latin typeface="Arial Narrow" pitchFamily="34" charset="0"/>
                <a:hlinkClick r:id="rId5"/>
              </a:rPr>
              <a:t>http://www.sebrae.com.br/sites/PortalSebrae/ideias/Como-montar-uma-distribuidora-de-bebidas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solidFill>
                <a:srgbClr val="0070C0"/>
              </a:solidFill>
              <a:latin typeface="Arial Narrow" pitchFamily="34" charset="0"/>
              <a:hlinkClick r:id="rId5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  <a:latin typeface="Arial Narrow" pitchFamily="34" charset="0"/>
                <a:hlinkClick r:id="rId5"/>
              </a:rPr>
              <a:t>http://afrebras.org.br/setor/o-setor/</a:t>
            </a:r>
            <a:endParaRPr lang="pt-BR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b="1" dirty="0" smtClean="0">
                <a:latin typeface="Arial Narrow" pitchFamily="34" charset="0"/>
              </a:rPr>
              <a:t>Estrutura Organizacional</a:t>
            </a:r>
            <a:r>
              <a:rPr lang="pt-BR" sz="2800" dirty="0" smtClean="0">
                <a:latin typeface="Arial Narrow" pitchFamily="34" charset="0"/>
              </a:rPr>
              <a:t>:</a:t>
            </a:r>
            <a:endParaRPr lang="pt-BR" sz="2800" b="1" dirty="0" smtClean="0">
              <a:latin typeface="Arial Narrow" pitchFamily="34" charset="0"/>
            </a:endParaRPr>
          </a:p>
          <a:p>
            <a:pPr>
              <a:buNone/>
            </a:pPr>
            <a:endParaRPr lang="pt-BR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Arial Narrow" pitchFamily="34" charset="0"/>
              </a:rPr>
              <a:t>01 unidade de funcionamento (São Carlos);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Arial Narrow" pitchFamily="34" charset="0"/>
              </a:rPr>
              <a:t>05 sócias e 02 colaboradores;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Arial Narrow" pitchFamily="34" charset="0"/>
              </a:rPr>
              <a:t>Segurança no período noturno;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Arial Narrow" pitchFamily="34" charset="0"/>
              </a:rPr>
              <a:t>Funcionamento 24 horas de terça a domingo;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Arial Narrow" pitchFamily="34" charset="0"/>
              </a:rPr>
              <a:t>01 veículo para entregas;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Arial Narrow" pitchFamily="34" charset="0"/>
              </a:rPr>
              <a:t>Estrutura:  Área de Atendimento e Vendas; Escritório;</a:t>
            </a:r>
          </a:p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Depósito/Estoque de produtos;</a:t>
            </a:r>
            <a:endParaRPr lang="pt-BR" sz="2800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Planejamento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7_45_56_260_file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076056" y="1340768"/>
            <a:ext cx="4067944" cy="50405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Arial Narrow" pitchFamily="34" charset="0"/>
              </a:rPr>
              <a:t>04 freezers personalizados de acordo com a marca;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Arial Narrow" pitchFamily="34" charset="0"/>
              </a:rPr>
              <a:t>02 freezers comuns;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Arial Narrow" pitchFamily="34" charset="0"/>
              </a:rPr>
              <a:t>03 gôndolas para bebidas quentes;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Arial Narrow" pitchFamily="34" charset="0"/>
              </a:rPr>
              <a:t>01 balcão expositor para aperitivos; 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Arial Narrow" pitchFamily="34" charset="0"/>
              </a:rPr>
              <a:t>Prateleiras personalizadas.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7467600" cy="506117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sz="2900" b="1" dirty="0" smtClean="0">
                <a:latin typeface="Arial Narrow" pitchFamily="34" charset="0"/>
              </a:rPr>
              <a:t>Mix de Produtos</a:t>
            </a:r>
          </a:p>
          <a:p>
            <a:pPr>
              <a:buNone/>
            </a:pPr>
            <a:endParaRPr lang="pt-BR" sz="29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sz="2900" b="1" dirty="0" smtClean="0">
                <a:latin typeface="Arial Narrow" pitchFamily="34" charset="0"/>
              </a:rPr>
              <a:t>Cervejas variadas</a:t>
            </a:r>
            <a:r>
              <a:rPr lang="pt-BR" sz="2900" dirty="0" smtClean="0">
                <a:latin typeface="Arial Narrow" pitchFamily="34" charset="0"/>
              </a:rPr>
              <a:t>;</a:t>
            </a:r>
          </a:p>
          <a:p>
            <a:pPr>
              <a:buNone/>
            </a:pPr>
            <a:r>
              <a:rPr lang="pt-BR" sz="2900" dirty="0" smtClean="0">
                <a:latin typeface="Arial Narrow" pitchFamily="34" charset="0"/>
              </a:rPr>
              <a:t>Diversas marcas, inclusive artesanais.</a:t>
            </a:r>
          </a:p>
          <a:p>
            <a:pPr>
              <a:buNone/>
            </a:pPr>
            <a:endParaRPr lang="pt-BR" sz="29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sz="2900" b="1" dirty="0" smtClean="0">
                <a:latin typeface="Arial Narrow" pitchFamily="34" charset="0"/>
              </a:rPr>
              <a:t>Refrigerantes</a:t>
            </a:r>
            <a:r>
              <a:rPr lang="pt-BR" sz="2900" dirty="0" smtClean="0">
                <a:latin typeface="Arial Narrow" pitchFamily="34" charset="0"/>
              </a:rPr>
              <a:t>;</a:t>
            </a:r>
          </a:p>
          <a:p>
            <a:pPr>
              <a:buNone/>
            </a:pPr>
            <a:r>
              <a:rPr lang="pt-BR" sz="2900" dirty="0" smtClean="0">
                <a:latin typeface="Arial Narrow" pitchFamily="34" charset="0"/>
              </a:rPr>
              <a:t>Tradicionais, </a:t>
            </a:r>
            <a:r>
              <a:rPr lang="pt-BR" sz="2900" dirty="0" err="1" smtClean="0">
                <a:latin typeface="Arial Narrow" pitchFamily="34" charset="0"/>
              </a:rPr>
              <a:t>diet</a:t>
            </a:r>
            <a:r>
              <a:rPr lang="pt-BR" sz="2900" dirty="0" smtClean="0">
                <a:latin typeface="Arial Narrow" pitchFamily="34" charset="0"/>
              </a:rPr>
              <a:t>, light e zero, de variadas</a:t>
            </a:r>
          </a:p>
          <a:p>
            <a:pPr>
              <a:buNone/>
            </a:pPr>
            <a:r>
              <a:rPr lang="pt-BR" sz="2900" dirty="0" smtClean="0">
                <a:latin typeface="Arial Narrow" pitchFamily="34" charset="0"/>
              </a:rPr>
              <a:t>marcas e sabores.</a:t>
            </a:r>
          </a:p>
          <a:p>
            <a:pPr>
              <a:buNone/>
            </a:pPr>
            <a:endParaRPr lang="pt-BR" sz="2900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sz="2900" b="1" dirty="0" smtClean="0">
                <a:latin typeface="Arial Narrow" pitchFamily="34" charset="0"/>
              </a:rPr>
              <a:t>Vodkas</a:t>
            </a:r>
            <a:r>
              <a:rPr lang="pt-BR" sz="2900" dirty="0" smtClean="0">
                <a:latin typeface="Arial Narrow" pitchFamily="34" charset="0"/>
              </a:rPr>
              <a:t>;</a:t>
            </a:r>
          </a:p>
          <a:p>
            <a:pPr>
              <a:buNone/>
            </a:pPr>
            <a:r>
              <a:rPr lang="pt-BR" sz="2900" dirty="0" err="1" smtClean="0">
                <a:latin typeface="Arial Narrow" pitchFamily="34" charset="0"/>
              </a:rPr>
              <a:t>Smirnoff</a:t>
            </a:r>
            <a:r>
              <a:rPr lang="pt-BR" sz="2900" dirty="0" smtClean="0">
                <a:latin typeface="Arial Narrow" pitchFamily="34" charset="0"/>
              </a:rPr>
              <a:t>, </a:t>
            </a:r>
            <a:r>
              <a:rPr lang="pt-BR" sz="2900" dirty="0" err="1" smtClean="0">
                <a:latin typeface="Arial Narrow" pitchFamily="34" charset="0"/>
              </a:rPr>
              <a:t>Absolut</a:t>
            </a:r>
            <a:r>
              <a:rPr lang="pt-BR" sz="2900" dirty="0" smtClean="0">
                <a:latin typeface="Arial Narrow" pitchFamily="34" charset="0"/>
              </a:rPr>
              <a:t>, SKYY, entre outras.</a:t>
            </a:r>
          </a:p>
          <a:p>
            <a:pPr>
              <a:buNone/>
            </a:pPr>
            <a:endParaRPr lang="pt-BR" dirty="0" smtClean="0">
              <a:latin typeface="Arial Narrow" pitchFamily="34" charset="0"/>
            </a:endParaRPr>
          </a:p>
          <a:p>
            <a:pPr>
              <a:buNone/>
            </a:pPr>
            <a:endParaRPr lang="pt-BR" dirty="0" smtClean="0">
              <a:latin typeface="Arial Narrow" pitchFamily="34" charset="0"/>
            </a:endParaRPr>
          </a:p>
          <a:p>
            <a:endParaRPr lang="pt-BR" dirty="0"/>
          </a:p>
        </p:txBody>
      </p:sp>
      <p:pic>
        <p:nvPicPr>
          <p:cNvPr id="5" name="Imagem 4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068960"/>
            <a:ext cx="2160240" cy="1656184"/>
          </a:xfrm>
          <a:prstGeom prst="rect">
            <a:avLst/>
          </a:prstGeom>
        </p:spPr>
      </p:pic>
      <p:pic>
        <p:nvPicPr>
          <p:cNvPr id="7" name="Imagem 6" descr="VODK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941168"/>
            <a:ext cx="2481639" cy="1328936"/>
          </a:xfrm>
          <a:prstGeom prst="rect">
            <a:avLst/>
          </a:prstGeom>
        </p:spPr>
      </p:pic>
      <p:pic>
        <p:nvPicPr>
          <p:cNvPr id="8" name="Imagem 7" descr="cerve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412776"/>
            <a:ext cx="2520280" cy="1327393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b="1" dirty="0" smtClean="0">
                <a:latin typeface="Arial Narrow" pitchFamily="34" charset="0"/>
              </a:rPr>
              <a:t>Planejamento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Personalizada 1">
      <a:dk1>
        <a:sysClr val="windowText" lastClr="000000"/>
      </a:dk1>
      <a:lt1>
        <a:srgbClr val="FE8637"/>
      </a:lt1>
      <a:dk2>
        <a:srgbClr val="F8F8F8"/>
      </a:dk2>
      <a:lt2>
        <a:srgbClr val="F8F8F8"/>
      </a:lt2>
      <a:accent1>
        <a:srgbClr val="E65C01"/>
      </a:accent1>
      <a:accent2>
        <a:srgbClr val="E65C01"/>
      </a:accent2>
      <a:accent3>
        <a:srgbClr val="E65C01"/>
      </a:accent3>
      <a:accent4>
        <a:srgbClr val="E65C01"/>
      </a:accent4>
      <a:accent5>
        <a:srgbClr val="E65C01"/>
      </a:accent5>
      <a:accent6>
        <a:srgbClr val="E65C01"/>
      </a:accent6>
      <a:hlink>
        <a:srgbClr val="E65C01"/>
      </a:hlink>
      <a:folHlink>
        <a:srgbClr val="E65C01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5339</TotalTime>
  <Words>2927</Words>
  <Application>Microsoft Office PowerPoint</Application>
  <PresentationFormat>Apresentação na tela (4:3)</PresentationFormat>
  <Paragraphs>506</Paragraphs>
  <Slides>60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1" baseType="lpstr">
      <vt:lpstr>Cívico</vt:lpstr>
      <vt:lpstr>Slide 1</vt:lpstr>
      <vt:lpstr>Slide 2</vt:lpstr>
      <vt:lpstr>Planejamento</vt:lpstr>
      <vt:lpstr>Planejamento</vt:lpstr>
      <vt:lpstr>Planejamento</vt:lpstr>
      <vt:lpstr>Planejamento</vt:lpstr>
      <vt:lpstr>Planejamento</vt:lpstr>
      <vt:lpstr>Slide 8</vt:lpstr>
      <vt:lpstr>Planejamento</vt:lpstr>
      <vt:lpstr>Planejamento</vt:lpstr>
      <vt:lpstr>Planejamento</vt:lpstr>
      <vt:lpstr>Planejamento</vt:lpstr>
      <vt:lpstr>Planejamento</vt:lpstr>
      <vt:lpstr>Slide 14</vt:lpstr>
      <vt:lpstr>Pesquisa</vt:lpstr>
      <vt:lpstr>Pesquisa</vt:lpstr>
      <vt:lpstr>Pesquisa</vt:lpstr>
      <vt:lpstr>Analise de Concorrentes</vt:lpstr>
      <vt:lpstr>Slide 19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Slide 38</vt:lpstr>
      <vt:lpstr>Composto de Marketing</vt:lpstr>
      <vt:lpstr>Composto de Marketing</vt:lpstr>
      <vt:lpstr>Composto de Marketing</vt:lpstr>
      <vt:lpstr>Composto de Marketing</vt:lpstr>
      <vt:lpstr>Composto de Marketing</vt:lpstr>
      <vt:lpstr>Composto de Marketing</vt:lpstr>
      <vt:lpstr>Slide 45</vt:lpstr>
      <vt:lpstr>Campanha de Marketing</vt:lpstr>
      <vt:lpstr>Campanha de Marketing</vt:lpstr>
      <vt:lpstr>Campanha de Marketing</vt:lpstr>
      <vt:lpstr>Campanha de Marketing</vt:lpstr>
      <vt:lpstr>Slide 50</vt:lpstr>
      <vt:lpstr>Slide 51</vt:lpstr>
      <vt:lpstr>Slide 52</vt:lpstr>
      <vt:lpstr>Campanha de Marketing</vt:lpstr>
      <vt:lpstr>Campanha de Marketing</vt:lpstr>
      <vt:lpstr>Campanha de Marketing</vt:lpstr>
      <vt:lpstr>Campanha de Marketing</vt:lpstr>
      <vt:lpstr>Campanha de Marketing</vt:lpstr>
      <vt:lpstr>Campanha de Marketing</vt:lpstr>
      <vt:lpstr>Agradecimentos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Win-xp</dc:creator>
  <cp:lastModifiedBy>angloschool</cp:lastModifiedBy>
  <cp:revision>581</cp:revision>
  <dcterms:created xsi:type="dcterms:W3CDTF">2015-09-24T15:35:13Z</dcterms:created>
  <dcterms:modified xsi:type="dcterms:W3CDTF">2015-10-30T21:18:27Z</dcterms:modified>
</cp:coreProperties>
</file>