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9"/>
  </p:notesMasterIdLst>
  <p:sldIdLst>
    <p:sldId id="257" r:id="rId2"/>
    <p:sldId id="264" r:id="rId3"/>
    <p:sldId id="259" r:id="rId4"/>
    <p:sldId id="260" r:id="rId5"/>
    <p:sldId id="262"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1" r:id="rId23"/>
    <p:sldId id="282" r:id="rId24"/>
    <p:sldId id="301" r:id="rId25"/>
    <p:sldId id="283" r:id="rId26"/>
    <p:sldId id="284" r:id="rId27"/>
    <p:sldId id="285" r:id="rId28"/>
    <p:sldId id="286" r:id="rId29"/>
    <p:sldId id="287" r:id="rId30"/>
    <p:sldId id="297" r:id="rId31"/>
    <p:sldId id="291" r:id="rId32"/>
    <p:sldId id="292" r:id="rId33"/>
    <p:sldId id="298" r:id="rId34"/>
    <p:sldId id="299" r:id="rId35"/>
    <p:sldId id="300" r:id="rId36"/>
    <p:sldId id="293" r:id="rId37"/>
    <p:sldId id="295"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D6567-8F21-4D11-B576-8BF122FA77B6}" type="datetimeFigureOut">
              <a:rPr lang="pt-BR" smtClean="0"/>
              <a:pPr/>
              <a:t>05/10/2017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16CB6-0ADC-4300-98D1-9E0C1E008F93}" type="slidenum">
              <a:rPr lang="pt-BR" smtClean="0"/>
              <a:pPr/>
              <a:t>‹nº›</a:t>
            </a:fld>
            <a:endParaRPr lang="pt-BR"/>
          </a:p>
        </p:txBody>
      </p:sp>
    </p:spTree>
    <p:extLst>
      <p:ext uri="{BB962C8B-B14F-4D97-AF65-F5344CB8AC3E}">
        <p14:creationId xmlns:p14="http://schemas.microsoft.com/office/powerpoint/2010/main" val="273246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0FA665EC-6637-4002-A9AA-1C9CA2D7C92E}" type="slidenum">
              <a:rPr lang="pt-BR">
                <a:solidFill>
                  <a:prstClr val="white"/>
                </a:solidFill>
              </a:rPr>
              <a:pPr/>
              <a:t>1</a:t>
            </a:fld>
            <a:endParaRPr lang="pt-BR">
              <a:solidFill>
                <a:prstClr val="white"/>
              </a:solidFill>
            </a:endParaRPr>
          </a:p>
        </p:txBody>
      </p:sp>
      <p:sp>
        <p:nvSpPr>
          <p:cNvPr id="4403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Text Box 2"/>
          <p:cNvSpPr txBox="1">
            <a:spLocks noChangeArrowheads="1"/>
          </p:cNvSpPr>
          <p:nvPr/>
        </p:nvSpPr>
        <p:spPr bwMode="auto">
          <a:xfrm>
            <a:off x="685512" y="4343230"/>
            <a:ext cx="5486976" cy="4115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165" tIns="40083" rIns="80165" bIns="40083" anchor="ctr"/>
          <a:lstStyle/>
          <a:p>
            <a:pPr defTabSz="393828" fontAlgn="base" hangingPunct="0">
              <a:lnSpc>
                <a:spcPct val="93000"/>
              </a:lnSpc>
              <a:spcBef>
                <a:spcPct val="0"/>
              </a:spcBef>
              <a:spcAft>
                <a:spcPct val="0"/>
              </a:spcAft>
              <a:buClr>
                <a:srgbClr val="000000"/>
              </a:buClr>
              <a:buSzPct val="100000"/>
            </a:pPr>
            <a:endParaRPr lang="pt-BR">
              <a:solidFill>
                <a:prstClr val="white"/>
              </a:solidFill>
              <a:latin typeface="Arial" charset="0"/>
              <a:ea typeface="Microsoft YaHei" charset="-122"/>
            </a:endParaRPr>
          </a:p>
        </p:txBody>
      </p:sp>
    </p:spTree>
    <p:extLst>
      <p:ext uri="{BB962C8B-B14F-4D97-AF65-F5344CB8AC3E}">
        <p14:creationId xmlns:p14="http://schemas.microsoft.com/office/powerpoint/2010/main" val="174543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D116CB6-0ADC-4300-98D1-9E0C1E008F93}" type="slidenum">
              <a:rPr lang="pt-BR" smtClean="0"/>
              <a:pPr/>
              <a:t>4</a:t>
            </a:fld>
            <a:endParaRPr lang="pt-BR"/>
          </a:p>
        </p:txBody>
      </p:sp>
    </p:spTree>
    <p:extLst>
      <p:ext uri="{BB962C8B-B14F-4D97-AF65-F5344CB8AC3E}">
        <p14:creationId xmlns:p14="http://schemas.microsoft.com/office/powerpoint/2010/main" val="141083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D116CB6-0ADC-4300-98D1-9E0C1E008F93}" type="slidenum">
              <a:rPr lang="pt-BR" smtClean="0"/>
              <a:pPr/>
              <a:t>8</a:t>
            </a:fld>
            <a:endParaRPr lang="pt-BR"/>
          </a:p>
        </p:txBody>
      </p:sp>
    </p:spTree>
    <p:extLst>
      <p:ext uri="{BB962C8B-B14F-4D97-AF65-F5344CB8AC3E}">
        <p14:creationId xmlns:p14="http://schemas.microsoft.com/office/powerpoint/2010/main" val="426069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D116CB6-0ADC-4300-98D1-9E0C1E008F93}" type="slidenum">
              <a:rPr lang="pt-BR" smtClean="0"/>
              <a:pPr/>
              <a:t>13</a:t>
            </a:fld>
            <a:endParaRPr lang="pt-BR"/>
          </a:p>
        </p:txBody>
      </p:sp>
    </p:spTree>
    <p:extLst>
      <p:ext uri="{BB962C8B-B14F-4D97-AF65-F5344CB8AC3E}">
        <p14:creationId xmlns:p14="http://schemas.microsoft.com/office/powerpoint/2010/main" val="428457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D116CB6-0ADC-4300-98D1-9E0C1E008F93}" type="slidenum">
              <a:rPr lang="pt-BR" smtClean="0"/>
              <a:pPr/>
              <a:t>21</a:t>
            </a:fld>
            <a:endParaRPr lang="pt-BR"/>
          </a:p>
        </p:txBody>
      </p:sp>
    </p:spTree>
    <p:extLst>
      <p:ext uri="{BB962C8B-B14F-4D97-AF65-F5344CB8AC3E}">
        <p14:creationId xmlns:p14="http://schemas.microsoft.com/office/powerpoint/2010/main" val="348877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169CA4-FB41-477A-9AD5-FE6F87D1DF4F}" type="slidenum">
              <a:rPr lang="pt-BR" smtClean="0"/>
              <a:pPr/>
              <a:t>‹nº›</a:t>
            </a:fld>
            <a:endParaRPr lang="pt-BR"/>
          </a:p>
        </p:txBody>
      </p:sp>
    </p:spTree>
    <p:extLst>
      <p:ext uri="{BB962C8B-B14F-4D97-AF65-F5344CB8AC3E}">
        <p14:creationId xmlns:p14="http://schemas.microsoft.com/office/powerpoint/2010/main" val="9337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CEC9F8-4A60-4987-9854-72C42AE983D8}" type="slidenum">
              <a:rPr lang="pt-BR" smtClean="0"/>
              <a:pPr/>
              <a:t>‹nº›</a:t>
            </a:fld>
            <a:endParaRPr lang="pt-BR"/>
          </a:p>
        </p:txBody>
      </p:sp>
    </p:spTree>
    <p:extLst>
      <p:ext uri="{BB962C8B-B14F-4D97-AF65-F5344CB8AC3E}">
        <p14:creationId xmlns:p14="http://schemas.microsoft.com/office/powerpoint/2010/main" val="191485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A8CF3C2-1E79-4462-A603-4C692EFF3E1E}" type="slidenum">
              <a:rPr lang="pt-BR" smtClean="0"/>
              <a:pPr/>
              <a:t>‹nº›</a:t>
            </a:fld>
            <a:endParaRPr lang="pt-BR"/>
          </a:p>
        </p:txBody>
      </p:sp>
    </p:spTree>
    <p:extLst>
      <p:ext uri="{BB962C8B-B14F-4D97-AF65-F5344CB8AC3E}">
        <p14:creationId xmlns:p14="http://schemas.microsoft.com/office/powerpoint/2010/main" val="280791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6481" y="273629"/>
            <a:ext cx="8216640" cy="1133399"/>
          </a:xfrm>
        </p:spPr>
        <p:txBody>
          <a:bodyPr/>
          <a:lstStyle/>
          <a:p>
            <a:r>
              <a:rPr lang="pt-BR"/>
              <a:t>Clique para editar o título mestre</a:t>
            </a:r>
          </a:p>
        </p:txBody>
      </p:sp>
      <p:sp>
        <p:nvSpPr>
          <p:cNvPr id="3" name="Espaço Reservado para Data 2"/>
          <p:cNvSpPr>
            <a:spLocks noGrp="1"/>
          </p:cNvSpPr>
          <p:nvPr>
            <p:ph type="dt" idx="10"/>
          </p:nvPr>
        </p:nvSpPr>
        <p:spPr>
          <a:xfrm>
            <a:off x="456480" y="6247376"/>
            <a:ext cx="2118240" cy="460848"/>
          </a:xfrm>
        </p:spPr>
        <p:txBody>
          <a:bodyPr/>
          <a:lstStyle>
            <a:lvl1pPr>
              <a:defRPr/>
            </a:lvl1pPr>
          </a:lstStyle>
          <a:p>
            <a:endParaRPr lang="pt-BR"/>
          </a:p>
        </p:txBody>
      </p:sp>
      <p:sp>
        <p:nvSpPr>
          <p:cNvPr id="4" name="Espaço Reservado para Rodapé 3"/>
          <p:cNvSpPr>
            <a:spLocks noGrp="1"/>
          </p:cNvSpPr>
          <p:nvPr>
            <p:ph type="ftr" idx="11"/>
          </p:nvPr>
        </p:nvSpPr>
        <p:spPr>
          <a:xfrm>
            <a:off x="3127680" y="6247376"/>
            <a:ext cx="2887200" cy="460848"/>
          </a:xfrm>
        </p:spPr>
        <p:txBody>
          <a:bodyPr/>
          <a:lstStyle>
            <a:lvl1pPr>
              <a:defRPr/>
            </a:lvl1pPr>
          </a:lstStyle>
          <a:p>
            <a:endParaRPr lang="pt-BR"/>
          </a:p>
        </p:txBody>
      </p:sp>
      <p:sp>
        <p:nvSpPr>
          <p:cNvPr id="5" name="Espaço Reservado para Número de Slide 4"/>
          <p:cNvSpPr>
            <a:spLocks noGrp="1"/>
          </p:cNvSpPr>
          <p:nvPr>
            <p:ph type="sldNum" idx="12"/>
          </p:nvPr>
        </p:nvSpPr>
        <p:spPr>
          <a:xfrm>
            <a:off x="6556320" y="6247376"/>
            <a:ext cx="2118240" cy="460848"/>
          </a:xfrm>
        </p:spPr>
        <p:txBody>
          <a:bodyPr/>
          <a:lstStyle>
            <a:lvl1pPr>
              <a:defRPr/>
            </a:lvl1pPr>
          </a:lstStyle>
          <a:p>
            <a:fld id="{87048510-0F36-43BE-830D-89D27332F931}" type="slidenum">
              <a:rPr lang="pt-BR"/>
              <a:pPr/>
              <a:t>‹nº›</a:t>
            </a:fld>
            <a:endParaRPr lang="pt-BR"/>
          </a:p>
        </p:txBody>
      </p:sp>
    </p:spTree>
    <p:extLst>
      <p:ext uri="{BB962C8B-B14F-4D97-AF65-F5344CB8AC3E}">
        <p14:creationId xmlns:p14="http://schemas.microsoft.com/office/powerpoint/2010/main" val="404766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F8CE3B-A459-4F7F-B4A8-32E6F4BFF895}" type="slidenum">
              <a:rPr lang="pt-BR" smtClean="0"/>
              <a:pPr/>
              <a:t>‹nº›</a:t>
            </a:fld>
            <a:endParaRPr lang="pt-BR"/>
          </a:p>
        </p:txBody>
      </p:sp>
    </p:spTree>
    <p:extLst>
      <p:ext uri="{BB962C8B-B14F-4D97-AF65-F5344CB8AC3E}">
        <p14:creationId xmlns:p14="http://schemas.microsoft.com/office/powerpoint/2010/main" val="380439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354E69-B7A0-4FC3-B71B-85ECF9A635DF}" type="slidenum">
              <a:rPr lang="pt-BR" smtClean="0"/>
              <a:pPr/>
              <a:t>‹nº›</a:t>
            </a:fld>
            <a:endParaRPr lang="pt-BR"/>
          </a:p>
        </p:txBody>
      </p:sp>
    </p:spTree>
    <p:extLst>
      <p:ext uri="{BB962C8B-B14F-4D97-AF65-F5344CB8AC3E}">
        <p14:creationId xmlns:p14="http://schemas.microsoft.com/office/powerpoint/2010/main" val="362256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E29ADBE-23B0-4378-9201-DBF4EE206349}" type="slidenum">
              <a:rPr lang="pt-BR" smtClean="0"/>
              <a:pPr/>
              <a:t>‹nº›</a:t>
            </a:fld>
            <a:endParaRPr lang="pt-BR"/>
          </a:p>
        </p:txBody>
      </p:sp>
    </p:spTree>
    <p:extLst>
      <p:ext uri="{BB962C8B-B14F-4D97-AF65-F5344CB8AC3E}">
        <p14:creationId xmlns:p14="http://schemas.microsoft.com/office/powerpoint/2010/main" val="340016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578AEE4-45D6-4472-9BAD-38568C817593}" type="slidenum">
              <a:rPr lang="pt-BR" smtClean="0"/>
              <a:pPr/>
              <a:t>‹nº›</a:t>
            </a:fld>
            <a:endParaRPr lang="pt-BR"/>
          </a:p>
        </p:txBody>
      </p:sp>
    </p:spTree>
    <p:extLst>
      <p:ext uri="{BB962C8B-B14F-4D97-AF65-F5344CB8AC3E}">
        <p14:creationId xmlns:p14="http://schemas.microsoft.com/office/powerpoint/2010/main" val="268449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8FF4020-87A8-4FF6-BDA8-EB1FB99A4418}" type="slidenum">
              <a:rPr lang="pt-BR" smtClean="0"/>
              <a:pPr/>
              <a:t>‹nº›</a:t>
            </a:fld>
            <a:endParaRPr lang="pt-BR"/>
          </a:p>
        </p:txBody>
      </p:sp>
    </p:spTree>
    <p:extLst>
      <p:ext uri="{BB962C8B-B14F-4D97-AF65-F5344CB8AC3E}">
        <p14:creationId xmlns:p14="http://schemas.microsoft.com/office/powerpoint/2010/main" val="283046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ED1662-2AA0-4A3F-91AE-6569F1590AE1}" type="slidenum">
              <a:rPr lang="pt-BR" smtClean="0"/>
              <a:pPr/>
              <a:t>‹nº›</a:t>
            </a:fld>
            <a:endParaRPr lang="pt-BR"/>
          </a:p>
        </p:txBody>
      </p:sp>
    </p:spTree>
    <p:extLst>
      <p:ext uri="{BB962C8B-B14F-4D97-AF65-F5344CB8AC3E}">
        <p14:creationId xmlns:p14="http://schemas.microsoft.com/office/powerpoint/2010/main" val="204112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026351-B424-4152-9190-A37AF79BC954}" type="slidenum">
              <a:rPr lang="pt-BR" smtClean="0"/>
              <a:pPr/>
              <a:t>‹nº›</a:t>
            </a:fld>
            <a:endParaRPr lang="pt-BR"/>
          </a:p>
        </p:txBody>
      </p:sp>
    </p:spTree>
    <p:extLst>
      <p:ext uri="{BB962C8B-B14F-4D97-AF65-F5344CB8AC3E}">
        <p14:creationId xmlns:p14="http://schemas.microsoft.com/office/powerpoint/2010/main" val="362178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E84DD8E-FF4A-4178-82B2-F765711C5867}" type="slidenum">
              <a:rPr lang="pt-BR" smtClean="0"/>
              <a:pPr/>
              <a:t>‹nº›</a:t>
            </a:fld>
            <a:endParaRPr lang="pt-BR"/>
          </a:p>
        </p:txBody>
      </p:sp>
    </p:spTree>
    <p:extLst>
      <p:ext uri="{BB962C8B-B14F-4D97-AF65-F5344CB8AC3E}">
        <p14:creationId xmlns:p14="http://schemas.microsoft.com/office/powerpoint/2010/main" val="278937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07526" fontAlgn="base" hangingPunct="0">
              <a:lnSpc>
                <a:spcPct val="93000"/>
              </a:lnSpc>
              <a:spcBef>
                <a:spcPct val="0"/>
              </a:spcBef>
              <a:spcAft>
                <a:spcPct val="0"/>
              </a:spcAft>
              <a:buSzPct val="100000"/>
            </a:pPr>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07526" fontAlgn="base" hangingPunct="0">
              <a:lnSpc>
                <a:spcPct val="93000"/>
              </a:lnSpc>
              <a:spcBef>
                <a:spcPct val="0"/>
              </a:spcBef>
              <a:spcAft>
                <a:spcPct val="0"/>
              </a:spcAft>
              <a:buSzPct val="100000"/>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07526" fontAlgn="base" hangingPunct="0">
              <a:lnSpc>
                <a:spcPct val="93000"/>
              </a:lnSpc>
              <a:spcBef>
                <a:spcPct val="0"/>
              </a:spcBef>
              <a:spcAft>
                <a:spcPct val="0"/>
              </a:spcAft>
              <a:buSzPct val="100000"/>
            </a:pPr>
            <a:fld id="{F9CFFB7D-6AB4-49E4-878C-6F446A063CD2}" type="slidenum">
              <a:rPr lang="pt-BR" smtClean="0"/>
              <a:pPr defTabSz="407526" fontAlgn="base" hangingPunct="0">
                <a:lnSpc>
                  <a:spcPct val="93000"/>
                </a:lnSpc>
                <a:spcBef>
                  <a:spcPct val="0"/>
                </a:spcBef>
                <a:spcAft>
                  <a:spcPct val="0"/>
                </a:spcAft>
                <a:buSzPct val="100000"/>
              </a:pPr>
              <a:t>‹nº›</a:t>
            </a:fld>
            <a:endParaRPr lang="pt-BR"/>
          </a:p>
        </p:txBody>
      </p:sp>
    </p:spTree>
    <p:extLst>
      <p:ext uri="{BB962C8B-B14F-4D97-AF65-F5344CB8AC3E}">
        <p14:creationId xmlns:p14="http://schemas.microsoft.com/office/powerpoint/2010/main" val="27717328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hyperlink" Target="http://www.sebraemercados.com.br/wp-content/uploads/2015/10/2014_05_15_BO_Abr_Serv_Pet_pdf.pdf" TargetMode="External"/><Relationship Id="rId2" Type="http://schemas.openxmlformats.org/officeDocument/2006/relationships/hyperlink" Target="http://www.novonegocio.com.br/ideias-de-negocios/como-montar-um-hotel-para-ca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122" y="1342221"/>
            <a:ext cx="3528000" cy="2301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p:cNvSpPr>
            <a:spLocks noChangeArrowheads="1"/>
          </p:cNvSpPr>
          <p:nvPr/>
        </p:nvSpPr>
        <p:spPr bwMode="auto">
          <a:xfrm>
            <a:off x="0" y="3501008"/>
            <a:ext cx="9142560" cy="1103156"/>
          </a:xfrm>
          <a:prstGeom prst="rect">
            <a:avLst/>
          </a:prstGeom>
          <a:solidFill>
            <a:srgbClr val="00B0F0"/>
          </a:solidFill>
          <a:ln>
            <a:noFill/>
          </a:ln>
          <a:effectLst/>
          <a:extLst/>
        </p:spPr>
        <p:txBody>
          <a:bodyPr wrap="none" lIns="82936" tIns="41469" rIns="82936" bIns="41469" anchor="ctr"/>
          <a:lstStyle/>
          <a:p>
            <a:pPr defTabSz="407484" fontAlgn="base" hangingPunct="0">
              <a:lnSpc>
                <a:spcPct val="93000"/>
              </a:lnSpc>
              <a:spcBef>
                <a:spcPct val="0"/>
              </a:spcBef>
              <a:spcAft>
                <a:spcPct val="0"/>
              </a:spcAft>
              <a:buClr>
                <a:srgbClr val="000000"/>
              </a:buClr>
              <a:buSzPct val="100000"/>
            </a:pPr>
            <a:endParaRPr lang="pt-BR">
              <a:solidFill>
                <a:srgbClr val="FF0000"/>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000" y="201621"/>
            <a:ext cx="1526400" cy="8237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Rectangle 4"/>
          <p:cNvSpPr>
            <a:spLocks noChangeArrowheads="1"/>
          </p:cNvSpPr>
          <p:nvPr/>
        </p:nvSpPr>
        <p:spPr bwMode="auto">
          <a:xfrm>
            <a:off x="2052002" y="3501010"/>
            <a:ext cx="4968000" cy="928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40816" rIns="81631" bIns="40816">
            <a:spAutoFit/>
          </a:bodyPr>
          <a:lstStyle/>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sz="3300" b="1" dirty="0">
                <a:solidFill>
                  <a:schemeClr val="bg1"/>
                </a:solidFill>
              </a:rPr>
              <a:t>Projeto Experimental</a:t>
            </a:r>
          </a:p>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sz="2200" dirty="0">
                <a:solidFill>
                  <a:schemeClr val="bg1"/>
                </a:solidFill>
              </a:rPr>
              <a:t>Plano de Marketing</a:t>
            </a:r>
          </a:p>
        </p:txBody>
      </p:sp>
      <p:sp>
        <p:nvSpPr>
          <p:cNvPr id="3077" name="Rectangle 5"/>
          <p:cNvSpPr>
            <a:spLocks noChangeArrowheads="1"/>
          </p:cNvSpPr>
          <p:nvPr/>
        </p:nvSpPr>
        <p:spPr bwMode="auto">
          <a:xfrm>
            <a:off x="161280" y="5225103"/>
            <a:ext cx="3888000" cy="1098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40816" rIns="81631" bIns="40816">
            <a:spAutoFit/>
          </a:bodyPr>
          <a:lstStyle/>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sz="3300" b="1" dirty="0" smtClean="0">
                <a:solidFill>
                  <a:srgbClr val="000000"/>
                </a:solidFill>
              </a:rPr>
              <a:t>DOCE COMPANHIA</a:t>
            </a:r>
            <a:endParaRPr lang="pt-BR" sz="3300" b="1" dirty="0">
              <a:solidFill>
                <a:srgbClr val="000000"/>
              </a:solidFill>
            </a:endParaRPr>
          </a:p>
        </p:txBody>
      </p:sp>
      <p:sp>
        <p:nvSpPr>
          <p:cNvPr id="3078" name="Rectangle 6"/>
          <p:cNvSpPr>
            <a:spLocks noChangeArrowheads="1"/>
          </p:cNvSpPr>
          <p:nvPr/>
        </p:nvSpPr>
        <p:spPr bwMode="auto">
          <a:xfrm>
            <a:off x="2232002" y="201622"/>
            <a:ext cx="5332320" cy="913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40816" rIns="81631" bIns="40816">
            <a:spAutoFit/>
          </a:bodyPr>
          <a:lstStyle/>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b="1">
                <a:solidFill>
                  <a:srgbClr val="000000"/>
                </a:solidFill>
              </a:rPr>
              <a:t>ANGLOSCHOOL SÃO CARLOS</a:t>
            </a:r>
          </a:p>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a:solidFill>
                  <a:srgbClr val="000000"/>
                </a:solidFill>
              </a:rPr>
              <a:t>Curso Técnico em Administração</a:t>
            </a:r>
          </a:p>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a:solidFill>
                  <a:srgbClr val="000000"/>
                </a:solidFill>
              </a:rPr>
              <a:t>Módulo de Marketing</a:t>
            </a:r>
          </a:p>
        </p:txBody>
      </p:sp>
      <p:sp>
        <p:nvSpPr>
          <p:cNvPr id="3079" name="Rectangle 7"/>
          <p:cNvSpPr>
            <a:spLocks noChangeArrowheads="1"/>
          </p:cNvSpPr>
          <p:nvPr/>
        </p:nvSpPr>
        <p:spPr bwMode="auto">
          <a:xfrm>
            <a:off x="161280" y="4804112"/>
            <a:ext cx="2016000" cy="420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40816" rIns="81631" bIns="40816">
            <a:spAutoFit/>
          </a:bodyPr>
          <a:lstStyle/>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sz="2200" b="1" dirty="0">
                <a:solidFill>
                  <a:srgbClr val="000000"/>
                </a:solidFill>
              </a:rPr>
              <a:t>Empresa:</a:t>
            </a:r>
          </a:p>
        </p:txBody>
      </p:sp>
      <p:sp>
        <p:nvSpPr>
          <p:cNvPr id="3080" name="Rectangle 8"/>
          <p:cNvSpPr>
            <a:spLocks noChangeArrowheads="1"/>
          </p:cNvSpPr>
          <p:nvPr/>
        </p:nvSpPr>
        <p:spPr bwMode="auto">
          <a:xfrm>
            <a:off x="4703040" y="4838909"/>
            <a:ext cx="4083840" cy="119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40816" rIns="81631" bIns="40816">
            <a:spAutoFit/>
          </a:bodyPr>
          <a:lstStyle/>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b="1" dirty="0" smtClean="0">
                <a:solidFill>
                  <a:srgbClr val="000000"/>
                </a:solidFill>
              </a:rPr>
              <a:t>Felipe Santos</a:t>
            </a:r>
          </a:p>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b="1" dirty="0" smtClean="0">
                <a:solidFill>
                  <a:srgbClr val="000000"/>
                </a:solidFill>
              </a:rPr>
              <a:t>Jaine Lima </a:t>
            </a:r>
          </a:p>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b="1" dirty="0" smtClean="0">
                <a:solidFill>
                  <a:srgbClr val="000000"/>
                </a:solidFill>
              </a:rPr>
              <a:t>Jeiza Mota  </a:t>
            </a:r>
          </a:p>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b="1" dirty="0" smtClean="0">
                <a:solidFill>
                  <a:srgbClr val="000000"/>
                </a:solidFill>
              </a:rPr>
              <a:t>Jose Silva</a:t>
            </a:r>
            <a:endParaRPr lang="pt-BR" b="1" dirty="0">
              <a:solidFill>
                <a:srgbClr val="000000"/>
              </a:solidFill>
            </a:endParaRPr>
          </a:p>
        </p:txBody>
      </p:sp>
      <p:sp>
        <p:nvSpPr>
          <p:cNvPr id="3081" name="Text Box 9"/>
          <p:cNvSpPr txBox="1">
            <a:spLocks noChangeArrowheads="1"/>
          </p:cNvSpPr>
          <p:nvPr/>
        </p:nvSpPr>
        <p:spPr bwMode="auto">
          <a:xfrm>
            <a:off x="326880" y="6401474"/>
            <a:ext cx="3984480" cy="331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defTabSz="407484" fontAlgn="base" hangingPunct="0">
              <a:lnSpc>
                <a:spcPct val="93000"/>
              </a:lnSpc>
              <a:spcBef>
                <a:spcPct val="0"/>
              </a:spcBef>
              <a:spcAft>
                <a:spcPct val="0"/>
              </a:spcAft>
              <a:buSzPct val="100000"/>
            </a:pPr>
            <a:r>
              <a:rPr lang="pt-BR" b="1"/>
              <a:t>Orientador: Rodrigo Rodrigues</a:t>
            </a:r>
          </a:p>
        </p:txBody>
      </p:sp>
    </p:spTree>
    <p:extLst>
      <p:ext uri="{BB962C8B-B14F-4D97-AF65-F5344CB8AC3E}">
        <p14:creationId xmlns:p14="http://schemas.microsoft.com/office/powerpoint/2010/main" val="1342327584"/>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smtClean="0">
                <a:solidFill>
                  <a:schemeClr val="bg1"/>
                </a:solidFill>
              </a:rPr>
              <a:t>2. Planejamento</a:t>
            </a:r>
            <a:endParaRPr lang="pt-BR" sz="3600" b="1" dirty="0">
              <a:solidFill>
                <a:schemeClr val="bg1"/>
              </a:solidFill>
            </a:endParaRPr>
          </a:p>
        </p:txBody>
      </p:sp>
      <p:sp>
        <p:nvSpPr>
          <p:cNvPr id="3" name="Espaço Reservado para Conteúdo 2"/>
          <p:cNvSpPr>
            <a:spLocks noGrp="1"/>
          </p:cNvSpPr>
          <p:nvPr>
            <p:ph idx="1"/>
          </p:nvPr>
        </p:nvSpPr>
        <p:spPr>
          <a:xfrm>
            <a:off x="395536" y="1772816"/>
            <a:ext cx="8229600" cy="4525963"/>
          </a:xfrm>
        </p:spPr>
        <p:txBody>
          <a:bodyPr>
            <a:normAutofit lnSpcReduction="10000"/>
          </a:bodyPr>
          <a:lstStyle/>
          <a:p>
            <a:pPr>
              <a:buFont typeface="Wingdings" pitchFamily="2" charset="2"/>
              <a:buChar char="q"/>
            </a:pPr>
            <a:endParaRPr lang="pt-BR" sz="2800" b="1" dirty="0" smtClean="0">
              <a:solidFill>
                <a:srgbClr val="00B0F0"/>
              </a:solidFill>
            </a:endParaRPr>
          </a:p>
          <a:p>
            <a:pPr>
              <a:buFont typeface="Wingdings" pitchFamily="2" charset="2"/>
              <a:buChar char="q"/>
            </a:pPr>
            <a:endParaRPr lang="pt-BR" sz="2800" b="1" dirty="0">
              <a:solidFill>
                <a:srgbClr val="00B0F0"/>
              </a:solidFill>
            </a:endParaRPr>
          </a:p>
          <a:p>
            <a:pPr>
              <a:buFont typeface="Wingdings" pitchFamily="2" charset="2"/>
              <a:buChar char="q"/>
            </a:pPr>
            <a:r>
              <a:rPr lang="pt-BR" sz="2800" b="1" dirty="0" smtClean="0">
                <a:solidFill>
                  <a:srgbClr val="00B0F0"/>
                </a:solidFill>
              </a:rPr>
              <a:t>Missão: </a:t>
            </a:r>
            <a:r>
              <a:rPr lang="pt-BR" sz="2400" dirty="0" smtClean="0"/>
              <a:t>Oferecer hospedagem e recreação canina que proporcionam lazer, conforto, segurança e carinho.  </a:t>
            </a:r>
          </a:p>
          <a:p>
            <a:pPr>
              <a:buFont typeface="Wingdings" pitchFamily="2" charset="2"/>
              <a:buChar char="q"/>
            </a:pPr>
            <a:endParaRPr lang="pt-BR" sz="2400" dirty="0"/>
          </a:p>
          <a:p>
            <a:pPr>
              <a:buFont typeface="Wingdings" pitchFamily="2" charset="2"/>
              <a:buChar char="q"/>
            </a:pPr>
            <a:r>
              <a:rPr lang="pt-BR" sz="2800" b="1" dirty="0" smtClean="0">
                <a:solidFill>
                  <a:srgbClr val="00B0F0"/>
                </a:solidFill>
              </a:rPr>
              <a:t>Visão</a:t>
            </a:r>
            <a:r>
              <a:rPr lang="pt-BR" sz="2400" dirty="0" smtClean="0">
                <a:solidFill>
                  <a:srgbClr val="00B0F0"/>
                </a:solidFill>
              </a:rPr>
              <a:t>: </a:t>
            </a:r>
            <a:r>
              <a:rPr lang="pt-BR" sz="2400" dirty="0" smtClean="0"/>
              <a:t>Ser reconhecido como um centro de excelência em hotelaria para cães.  </a:t>
            </a:r>
          </a:p>
          <a:p>
            <a:pPr>
              <a:buFont typeface="Wingdings" pitchFamily="2" charset="2"/>
              <a:buChar char="q"/>
            </a:pPr>
            <a:endParaRPr lang="pt-BR" sz="2400" dirty="0"/>
          </a:p>
          <a:p>
            <a:pPr>
              <a:buFont typeface="Wingdings" pitchFamily="2" charset="2"/>
              <a:buChar char="q"/>
            </a:pPr>
            <a:r>
              <a:rPr lang="pt-BR" sz="2800" b="1" dirty="0" smtClean="0">
                <a:solidFill>
                  <a:srgbClr val="00B0F0"/>
                </a:solidFill>
              </a:rPr>
              <a:t>Valores: </a:t>
            </a:r>
            <a:r>
              <a:rPr lang="pt-BR" sz="2400" dirty="0" smtClean="0"/>
              <a:t>Ética, seriedade e comprometimento profissional com amor e respeito aos animais.</a:t>
            </a:r>
            <a:endParaRPr lang="pt-B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980728"/>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402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smtClean="0">
                <a:solidFill>
                  <a:schemeClr val="bg1"/>
                </a:solidFill>
              </a:rPr>
              <a:t>2. Planejamento</a:t>
            </a:r>
            <a:endParaRPr lang="pt-BR" sz="3600" b="1" dirty="0">
              <a:solidFill>
                <a:schemeClr val="bg1"/>
              </a:solidFill>
            </a:endParaRPr>
          </a:p>
        </p:txBody>
      </p:sp>
      <p:sp>
        <p:nvSpPr>
          <p:cNvPr id="3" name="Espaço Reservado para Conteúdo 2"/>
          <p:cNvSpPr>
            <a:spLocks noGrp="1"/>
          </p:cNvSpPr>
          <p:nvPr>
            <p:ph idx="1"/>
          </p:nvPr>
        </p:nvSpPr>
        <p:spPr>
          <a:xfrm>
            <a:off x="467544" y="1340768"/>
            <a:ext cx="8229600" cy="5256584"/>
          </a:xfrm>
        </p:spPr>
        <p:txBody>
          <a:bodyPr>
            <a:normAutofit/>
          </a:bodyPr>
          <a:lstStyle/>
          <a:p>
            <a:pPr>
              <a:buFont typeface="Wingdings" pitchFamily="2" charset="2"/>
              <a:buChar char="q"/>
            </a:pPr>
            <a:r>
              <a:rPr lang="pt-BR" sz="3000" b="1" dirty="0" smtClean="0">
                <a:solidFill>
                  <a:srgbClr val="00B0F0"/>
                </a:solidFill>
              </a:rPr>
              <a:t>Estrutura Organizacional: </a:t>
            </a:r>
          </a:p>
          <a:p>
            <a:r>
              <a:rPr lang="pt-BR" sz="2400" dirty="0" smtClean="0"/>
              <a:t>Recepção / Escritório </a:t>
            </a:r>
          </a:p>
          <a:p>
            <a:r>
              <a:rPr lang="pt-BR" sz="2400" dirty="0" smtClean="0"/>
              <a:t>Equipe qualificada</a:t>
            </a:r>
          </a:p>
          <a:p>
            <a:r>
              <a:rPr lang="pt-BR" sz="2400" dirty="0" smtClean="0"/>
              <a:t>Sala de integração </a:t>
            </a:r>
          </a:p>
          <a:p>
            <a:r>
              <a:rPr lang="pt-BR" sz="2400" dirty="0" smtClean="0"/>
              <a:t>Banheiro</a:t>
            </a:r>
          </a:p>
          <a:p>
            <a:r>
              <a:rPr lang="pt-BR" sz="2400" dirty="0" smtClean="0"/>
              <a:t> </a:t>
            </a:r>
            <a:r>
              <a:rPr lang="pt-BR" sz="2400" dirty="0"/>
              <a:t>C</a:t>
            </a:r>
            <a:r>
              <a:rPr lang="pt-BR" sz="2400" dirty="0" smtClean="0"/>
              <a:t>anis climatizados</a:t>
            </a:r>
          </a:p>
          <a:p>
            <a:r>
              <a:rPr lang="pt-BR" sz="2400" dirty="0" smtClean="0"/>
              <a:t>Espaço ao ar livre </a:t>
            </a:r>
          </a:p>
          <a:p>
            <a:r>
              <a:rPr lang="pt-BR" sz="2400" dirty="0" smtClean="0"/>
              <a:t>Piscina </a:t>
            </a:r>
          </a:p>
          <a:p>
            <a:r>
              <a:rPr lang="pt-BR" sz="2400" dirty="0" smtClean="0"/>
              <a:t>Espaço de adestramento</a:t>
            </a:r>
          </a:p>
          <a:p>
            <a:r>
              <a:rPr lang="pt-BR" sz="2400" dirty="0" smtClean="0"/>
              <a:t>Estacionamento </a:t>
            </a:r>
          </a:p>
          <a:p>
            <a:pPr marL="0" indent="0">
              <a:buNone/>
            </a:pPr>
            <a:endParaRPr lang="pt-BR" sz="2400" dirty="0" smtClean="0"/>
          </a:p>
          <a:p>
            <a:pPr marL="0" indent="0">
              <a:buNone/>
            </a:pPr>
            <a:endParaRPr lang="pt-BR" b="1" dirty="0" smtClean="0">
              <a:solidFill>
                <a:schemeClr val="tx2"/>
              </a:solidFill>
            </a:endParaRPr>
          </a:p>
          <a:p>
            <a:pPr marL="0" indent="0">
              <a:buNone/>
            </a:pPr>
            <a:endParaRPr lang="pt-BR" dirty="0">
              <a:solidFill>
                <a:schemeClr val="tx2"/>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854424"/>
            <a:ext cx="1115300" cy="1217536"/>
          </a:xfrm>
          <a:prstGeom prst="rect">
            <a:avLst/>
          </a:prstGeom>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945" y="1844825"/>
            <a:ext cx="1323527" cy="122081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430" y="3229006"/>
            <a:ext cx="2304256" cy="1530026"/>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9269" y="1838738"/>
            <a:ext cx="2024899" cy="1344533"/>
          </a:xfrm>
          <a:prstGeom prst="rect">
            <a:avLst/>
          </a:prstGeom>
        </p:spPr>
      </p:pic>
      <p:pic>
        <p:nvPicPr>
          <p:cNvPr id="9" name="Image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5320" y="4951595"/>
            <a:ext cx="2308042" cy="1535260"/>
          </a:xfrm>
          <a:prstGeom prst="rect">
            <a:avLst/>
          </a:prstGeom>
        </p:spPr>
      </p:pic>
      <p:pic>
        <p:nvPicPr>
          <p:cNvPr id="10" name="Image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4276" y="4869160"/>
            <a:ext cx="2531896" cy="1700130"/>
          </a:xfrm>
          <a:prstGeom prst="rect">
            <a:avLst/>
          </a:prstGeom>
        </p:spPr>
      </p:pic>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9341" y="5030832"/>
            <a:ext cx="170507" cy="17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0474" y="5424552"/>
            <a:ext cx="96421" cy="10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264" y="3098920"/>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26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smtClean="0">
                <a:solidFill>
                  <a:schemeClr val="bg1"/>
                </a:solidFill>
              </a:rPr>
              <a:t>2. Planejamento</a:t>
            </a:r>
            <a:endParaRPr lang="pt-BR" sz="3600" b="1" dirty="0">
              <a:solidFill>
                <a:schemeClr val="bg1"/>
              </a:solidFill>
            </a:endParaRPr>
          </a:p>
        </p:txBody>
      </p:sp>
      <p:sp>
        <p:nvSpPr>
          <p:cNvPr id="3" name="Espaço Reservado para Conteúdo 2"/>
          <p:cNvSpPr>
            <a:spLocks noGrp="1"/>
          </p:cNvSpPr>
          <p:nvPr>
            <p:ph idx="1"/>
          </p:nvPr>
        </p:nvSpPr>
        <p:spPr>
          <a:xfrm>
            <a:off x="467544" y="1376772"/>
            <a:ext cx="8229600" cy="5112568"/>
          </a:xfrm>
          <a:solidFill>
            <a:schemeClr val="bg1"/>
          </a:solidFill>
        </p:spPr>
        <p:txBody>
          <a:bodyPr>
            <a:normAutofit fontScale="92500" lnSpcReduction="10000"/>
          </a:bodyPr>
          <a:lstStyle/>
          <a:p>
            <a:pPr>
              <a:buFont typeface="Wingdings" pitchFamily="2" charset="2"/>
              <a:buChar char="q"/>
            </a:pPr>
            <a:r>
              <a:rPr lang="pt-BR" sz="5200" b="1" dirty="0" smtClean="0">
                <a:solidFill>
                  <a:srgbClr val="00B0F0"/>
                </a:solidFill>
              </a:rPr>
              <a:t>Mix de serviços:</a:t>
            </a:r>
          </a:p>
          <a:p>
            <a:pPr>
              <a:buFont typeface="Wingdings" pitchFamily="2" charset="2"/>
              <a:buChar char="q"/>
            </a:pPr>
            <a:r>
              <a:rPr lang="pt-BR" sz="3600" b="1" dirty="0" smtClean="0">
                <a:solidFill>
                  <a:srgbClr val="00B0F0"/>
                </a:solidFill>
              </a:rPr>
              <a:t>Hotelaria </a:t>
            </a:r>
          </a:p>
          <a:p>
            <a:r>
              <a:rPr lang="pt-BR" sz="3600" b="1" dirty="0" smtClean="0"/>
              <a:t>Planos diários </a:t>
            </a:r>
          </a:p>
          <a:p>
            <a:r>
              <a:rPr lang="pt-BR" sz="3600" b="1" dirty="0" smtClean="0"/>
              <a:t>Planos mensais  </a:t>
            </a:r>
            <a:endParaRPr lang="pt-BR" sz="2800" b="1" dirty="0"/>
          </a:p>
          <a:p>
            <a:pPr marL="0" indent="0">
              <a:buNone/>
            </a:pPr>
            <a:endParaRPr lang="pt-BR" sz="3600" b="1" dirty="0" smtClean="0"/>
          </a:p>
          <a:p>
            <a:pPr>
              <a:buFont typeface="Wingdings" panose="05000000000000000000" pitchFamily="2" charset="2"/>
              <a:buChar char="q"/>
            </a:pPr>
            <a:r>
              <a:rPr lang="pt-BR" sz="3600" b="1" dirty="0" smtClean="0">
                <a:solidFill>
                  <a:srgbClr val="00B0F0"/>
                </a:solidFill>
              </a:rPr>
              <a:t>Recreação </a:t>
            </a:r>
            <a:r>
              <a:rPr lang="pt-BR" sz="3600" b="1" dirty="0">
                <a:solidFill>
                  <a:srgbClr val="00B0F0"/>
                </a:solidFill>
              </a:rPr>
              <a:t>( Day Care </a:t>
            </a:r>
            <a:r>
              <a:rPr lang="pt-BR" sz="3600" b="1" dirty="0" smtClean="0">
                <a:solidFill>
                  <a:srgbClr val="00B0F0"/>
                </a:solidFill>
              </a:rPr>
              <a:t>)  </a:t>
            </a:r>
          </a:p>
          <a:p>
            <a:r>
              <a:rPr lang="pt-BR" sz="3600" b="1" dirty="0" smtClean="0"/>
              <a:t>Planos diários</a:t>
            </a:r>
            <a:endParaRPr lang="pt-BR" sz="3600" b="1" dirty="0"/>
          </a:p>
          <a:p>
            <a:endParaRPr lang="pt-BR" sz="2800" b="1" dirty="0">
              <a:solidFill>
                <a:schemeClr val="tx2"/>
              </a:solidFill>
            </a:endParaRPr>
          </a:p>
          <a:p>
            <a:pPr>
              <a:buFont typeface="Wingdings" panose="05000000000000000000" pitchFamily="2" charset="2"/>
              <a:buChar char="q"/>
            </a:pPr>
            <a:r>
              <a:rPr lang="pt-BR" sz="3600" b="1" dirty="0" smtClean="0">
                <a:solidFill>
                  <a:srgbClr val="00B0F0"/>
                </a:solidFill>
              </a:rPr>
              <a:t>Adestramento básico  </a:t>
            </a:r>
          </a:p>
          <a:p>
            <a:pPr marL="0" indent="0">
              <a:buNone/>
            </a:pPr>
            <a:endParaRPr lang="pt-BR" sz="3600" b="1" dirty="0" smtClean="0"/>
          </a:p>
          <a:p>
            <a:endParaRPr lang="pt-BR" sz="2800" b="1" dirty="0">
              <a:solidFill>
                <a:schemeClr val="tx2"/>
              </a:solidFill>
            </a:endParaRPr>
          </a:p>
          <a:p>
            <a:pPr marL="0" indent="0">
              <a:buNone/>
            </a:pPr>
            <a:endParaRPr lang="pt-BR" sz="36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061765"/>
            <a:ext cx="2530475"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228" y="3789040"/>
            <a:ext cx="1188130" cy="136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348880"/>
            <a:ext cx="1484352" cy="13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980728"/>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449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smtClean="0">
                <a:solidFill>
                  <a:schemeClr val="bg1"/>
                </a:solidFill>
              </a:rPr>
              <a:t>2. Planejamento</a:t>
            </a:r>
            <a:endParaRPr lang="pt-BR" sz="3600" b="1" dirty="0">
              <a:solidFill>
                <a:schemeClr val="bg1"/>
              </a:solidFill>
            </a:endParaRPr>
          </a:p>
        </p:txBody>
      </p:sp>
      <p:sp>
        <p:nvSpPr>
          <p:cNvPr id="3" name="Espaço Reservado para Conteúdo 2"/>
          <p:cNvSpPr>
            <a:spLocks noGrp="1"/>
          </p:cNvSpPr>
          <p:nvPr>
            <p:ph idx="1"/>
          </p:nvPr>
        </p:nvSpPr>
        <p:spPr/>
        <p:txBody>
          <a:bodyPr>
            <a:normAutofit/>
          </a:bodyPr>
          <a:lstStyle/>
          <a:p>
            <a:pPr>
              <a:buFont typeface="Wingdings" pitchFamily="2" charset="2"/>
              <a:buChar char="q"/>
            </a:pPr>
            <a:r>
              <a:rPr lang="pt-BR" sz="2800" b="1" dirty="0" smtClean="0">
                <a:solidFill>
                  <a:srgbClr val="00B0F0"/>
                </a:solidFill>
              </a:rPr>
              <a:t>Análise SWOT:  </a:t>
            </a:r>
          </a:p>
          <a:p>
            <a:pPr marL="0" indent="0">
              <a:buNone/>
            </a:pPr>
            <a:endParaRPr lang="pt-BR" sz="2800" b="1" dirty="0" smtClean="0">
              <a:solidFill>
                <a:schemeClr val="tx2"/>
              </a:solidFill>
            </a:endParaRPr>
          </a:p>
          <a:p>
            <a:pPr>
              <a:buFont typeface="Wingdings" pitchFamily="2" charset="2"/>
              <a:buChar char="q"/>
            </a:pPr>
            <a:endParaRPr lang="pt-BR" sz="2800" b="1" dirty="0">
              <a:solidFill>
                <a:schemeClr val="tx2"/>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1668457701"/>
              </p:ext>
            </p:extLst>
          </p:nvPr>
        </p:nvGraphicFramePr>
        <p:xfrm>
          <a:off x="539552" y="2204864"/>
          <a:ext cx="6624736" cy="4537474"/>
        </p:xfrm>
        <a:graphic>
          <a:graphicData uri="http://schemas.openxmlformats.org/drawingml/2006/table">
            <a:tbl>
              <a:tblPr firstRow="1" bandRow="1">
                <a:tableStyleId>{5C22544A-7EE6-4342-B048-85BDC9FD1C3A}</a:tableStyleId>
              </a:tblPr>
              <a:tblGrid>
                <a:gridCol w="3312368"/>
                <a:gridCol w="3312368"/>
              </a:tblGrid>
              <a:tr h="1977154">
                <a:tc>
                  <a:txBody>
                    <a:bodyPr/>
                    <a:lstStyle/>
                    <a:p>
                      <a:r>
                        <a:rPr lang="pt-BR" dirty="0" smtClean="0"/>
                        <a:t>Pontos fortes: </a:t>
                      </a:r>
                    </a:p>
                    <a:p>
                      <a:pPr marL="285750" indent="-285750">
                        <a:buFont typeface="Arial" pitchFamily="34" charset="0"/>
                        <a:buChar char="•"/>
                      </a:pPr>
                      <a:r>
                        <a:rPr lang="pt-BR" dirty="0" smtClean="0"/>
                        <a:t>Estacionamento</a:t>
                      </a:r>
                    </a:p>
                    <a:p>
                      <a:pPr marL="285750" indent="-285750">
                        <a:buFont typeface="Arial" pitchFamily="34" charset="0"/>
                        <a:buChar char="•"/>
                      </a:pPr>
                      <a:r>
                        <a:rPr lang="pt-BR" dirty="0" smtClean="0"/>
                        <a:t>Aplicativo</a:t>
                      </a:r>
                      <a:r>
                        <a:rPr lang="pt-BR" baseline="0" dirty="0" smtClean="0"/>
                        <a:t> live cam </a:t>
                      </a:r>
                    </a:p>
                    <a:p>
                      <a:pPr marL="285750" indent="-285750">
                        <a:buFont typeface="Arial" pitchFamily="34" charset="0"/>
                        <a:buChar char="•"/>
                      </a:pPr>
                      <a:r>
                        <a:rPr lang="pt-BR" baseline="0" dirty="0" smtClean="0"/>
                        <a:t>Área coberta </a:t>
                      </a:r>
                    </a:p>
                    <a:p>
                      <a:pPr marL="285750" indent="-285750">
                        <a:buFont typeface="Arial" pitchFamily="34" charset="0"/>
                        <a:buChar char="•"/>
                      </a:pPr>
                      <a:r>
                        <a:rPr lang="pt-BR" baseline="0" dirty="0" smtClean="0"/>
                        <a:t>Ambiente climatizado</a:t>
                      </a:r>
                    </a:p>
                    <a:p>
                      <a:pPr marL="285750" indent="-285750">
                        <a:buFont typeface="Arial" pitchFamily="34" charset="0"/>
                        <a:buChar char="•"/>
                      </a:pPr>
                      <a:r>
                        <a:rPr lang="pt-BR" baseline="0" dirty="0" smtClean="0"/>
                        <a:t>Sistema leva e traz</a:t>
                      </a:r>
                      <a:endParaRPr lang="pt-BR" dirty="0" smtClean="0"/>
                    </a:p>
                  </a:txBody>
                  <a:tcPr/>
                </a:tc>
                <a:tc>
                  <a:txBody>
                    <a:bodyPr/>
                    <a:lstStyle/>
                    <a:p>
                      <a:r>
                        <a:rPr lang="pt-BR" dirty="0" smtClean="0"/>
                        <a:t>Pontos fracos: </a:t>
                      </a:r>
                    </a:p>
                    <a:p>
                      <a:pPr marL="285750" indent="-285750">
                        <a:buFont typeface="Arial" pitchFamily="34" charset="0"/>
                        <a:buChar char="•"/>
                      </a:pPr>
                      <a:r>
                        <a:rPr lang="pt-BR" dirty="0" smtClean="0"/>
                        <a:t>Empresa nova no mercado</a:t>
                      </a:r>
                    </a:p>
                    <a:p>
                      <a:pPr marL="285750" indent="-285750">
                        <a:buFont typeface="Arial" pitchFamily="34" charset="0"/>
                        <a:buChar char="•"/>
                      </a:pPr>
                      <a:r>
                        <a:rPr lang="pt-BR" dirty="0" smtClean="0"/>
                        <a:t>Espaço</a:t>
                      </a:r>
                      <a:r>
                        <a:rPr lang="pt-BR" baseline="0" dirty="0" smtClean="0"/>
                        <a:t> limitado</a:t>
                      </a:r>
                    </a:p>
                    <a:p>
                      <a:pPr marL="285750" indent="-285750">
                        <a:buFont typeface="Arial" pitchFamily="34" charset="0"/>
                        <a:buChar char="•"/>
                      </a:pPr>
                      <a:r>
                        <a:rPr lang="pt-BR" baseline="0" dirty="0" smtClean="0"/>
                        <a:t>Exclusividade ( cães ) </a:t>
                      </a:r>
                    </a:p>
                    <a:p>
                      <a:pPr marL="285750" indent="-285750">
                        <a:buFont typeface="Arial" pitchFamily="34" charset="0"/>
                        <a:buChar char="•"/>
                      </a:pPr>
                      <a:r>
                        <a:rPr lang="pt-BR" baseline="0" dirty="0" smtClean="0"/>
                        <a:t>Mix de produto ( vendas )</a:t>
                      </a:r>
                      <a:endParaRPr lang="pt-BR" dirty="0"/>
                    </a:p>
                  </a:txBody>
                  <a:tcPr/>
                </a:tc>
              </a:tr>
              <a:tr h="2343326">
                <a:tc>
                  <a:txBody>
                    <a:bodyPr/>
                    <a:lstStyle/>
                    <a:p>
                      <a:r>
                        <a:rPr lang="pt-BR" dirty="0" smtClean="0"/>
                        <a:t>Oportunidades: </a:t>
                      </a:r>
                    </a:p>
                    <a:p>
                      <a:pPr marL="285750" indent="-285750">
                        <a:buFont typeface="Arial" pitchFamily="34" charset="0"/>
                        <a:buChar char="•"/>
                      </a:pPr>
                      <a:r>
                        <a:rPr lang="pt-BR" dirty="0" smtClean="0"/>
                        <a:t>Pouca concorrência </a:t>
                      </a:r>
                    </a:p>
                    <a:p>
                      <a:pPr marL="285750" indent="-285750">
                        <a:buFont typeface="Arial" pitchFamily="34" charset="0"/>
                        <a:buChar char="•"/>
                      </a:pPr>
                      <a:r>
                        <a:rPr lang="pt-BR" dirty="0" smtClean="0"/>
                        <a:t>Mercado pet em alta </a:t>
                      </a:r>
                    </a:p>
                    <a:p>
                      <a:pPr marL="285750" indent="-285750">
                        <a:buFont typeface="Arial" pitchFamily="34" charset="0"/>
                        <a:buChar char="•"/>
                      </a:pPr>
                      <a:r>
                        <a:rPr lang="pt-BR" dirty="0" smtClean="0"/>
                        <a:t>Necessidade de implantação  de hotelaria para cães na cidade</a:t>
                      </a:r>
                      <a:endParaRPr lang="pt-BR" dirty="0"/>
                    </a:p>
                  </a:txBody>
                  <a:tcPr/>
                </a:tc>
                <a:tc>
                  <a:txBody>
                    <a:bodyPr/>
                    <a:lstStyle/>
                    <a:p>
                      <a:r>
                        <a:rPr lang="pt-BR" dirty="0" smtClean="0"/>
                        <a:t>Ameaças: </a:t>
                      </a:r>
                    </a:p>
                    <a:p>
                      <a:pPr marL="285750" indent="-285750">
                        <a:buFont typeface="Arial" pitchFamily="34" charset="0"/>
                        <a:buChar char="•"/>
                      </a:pPr>
                      <a:r>
                        <a:rPr lang="pt-BR" dirty="0" smtClean="0"/>
                        <a:t>Empresa</a:t>
                      </a:r>
                      <a:r>
                        <a:rPr lang="pt-BR" baseline="0" dirty="0" smtClean="0"/>
                        <a:t> sem experiência no mercado </a:t>
                      </a:r>
                    </a:p>
                    <a:p>
                      <a:pPr marL="285750" indent="-285750">
                        <a:buFont typeface="Arial" pitchFamily="34" charset="0"/>
                        <a:buChar char="•"/>
                      </a:pPr>
                      <a:r>
                        <a:rPr lang="pt-BR" baseline="0" dirty="0" smtClean="0"/>
                        <a:t>Sazonalidade ( temporada de férias )</a:t>
                      </a:r>
                    </a:p>
                    <a:p>
                      <a:pPr marL="285750" indent="-285750">
                        <a:buFont typeface="Arial" pitchFamily="34" charset="0"/>
                        <a:buChar char="•"/>
                      </a:pPr>
                      <a:r>
                        <a:rPr lang="pt-BR" baseline="0" dirty="0" smtClean="0"/>
                        <a:t>Crise econômica </a:t>
                      </a:r>
                    </a:p>
                    <a:p>
                      <a:pPr marL="285750" indent="-285750">
                        <a:buFont typeface="Arial" pitchFamily="34" charset="0"/>
                        <a:buChar char="•"/>
                      </a:pPr>
                      <a:r>
                        <a:rPr lang="pt-BR" baseline="0" dirty="0" smtClean="0"/>
                        <a:t>Entrada de novos concorrentes</a:t>
                      </a:r>
                    </a:p>
                    <a:p>
                      <a:pPr marL="0" indent="0">
                        <a:buFont typeface="Arial" pitchFamily="34" charset="0"/>
                        <a:buNone/>
                      </a:pPr>
                      <a:endParaRPr lang="pt-BR" dirty="0"/>
                    </a:p>
                  </a:txBody>
                  <a:tcP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980728"/>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597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39081" cy="6858000"/>
          </a:xfrm>
          <a:solidFill>
            <a:srgbClr val="00B0F0"/>
          </a:solidFill>
        </p:spPr>
        <p:txBody>
          <a:bodyPr>
            <a:normAutofit/>
          </a:bodyPr>
          <a:lstStyle/>
          <a:p>
            <a:r>
              <a:rPr lang="pt-BR" b="1" dirty="0" smtClean="0">
                <a:solidFill>
                  <a:schemeClr val="bg1"/>
                </a:solidFill>
              </a:rPr>
              <a:t>3. Identidade Visual</a:t>
            </a:r>
            <a:endParaRPr lang="pt-BR" b="1" dirty="0">
              <a:solidFill>
                <a:schemeClr val="bg1"/>
              </a:solidFill>
            </a:endParaRPr>
          </a:p>
        </p:txBody>
      </p:sp>
    </p:spTree>
    <p:extLst>
      <p:ext uri="{BB962C8B-B14F-4D97-AF65-F5344CB8AC3E}">
        <p14:creationId xmlns:p14="http://schemas.microsoft.com/office/powerpoint/2010/main" val="548233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smtClean="0">
                <a:solidFill>
                  <a:schemeClr val="bg1"/>
                </a:solidFill>
              </a:rPr>
              <a:t>3. Identidade Visual </a:t>
            </a:r>
            <a:endParaRPr lang="pt-BR" sz="3600" b="1" dirty="0">
              <a:solidFill>
                <a:schemeClr val="bg1"/>
              </a:solidFill>
            </a:endParaRPr>
          </a:p>
        </p:txBody>
      </p:sp>
      <p:sp>
        <p:nvSpPr>
          <p:cNvPr id="3" name="Espaço Reservado para Conteúdo 2"/>
          <p:cNvSpPr>
            <a:spLocks noGrp="1"/>
          </p:cNvSpPr>
          <p:nvPr>
            <p:ph idx="1"/>
          </p:nvPr>
        </p:nvSpPr>
        <p:spPr>
          <a:xfrm>
            <a:off x="251520" y="1196752"/>
            <a:ext cx="8229600" cy="4525963"/>
          </a:xfrm>
        </p:spPr>
        <p:txBody>
          <a:bodyPr>
            <a:normAutofit/>
          </a:bodyPr>
          <a:lstStyle/>
          <a:p>
            <a:pPr>
              <a:buFont typeface="Wingdings" pitchFamily="2" charset="2"/>
              <a:buChar char="q"/>
            </a:pPr>
            <a:r>
              <a:rPr lang="pt-BR" sz="2800" b="1" dirty="0" smtClean="0">
                <a:solidFill>
                  <a:srgbClr val="00B0F0"/>
                </a:solidFill>
              </a:rPr>
              <a:t>Defesa do nome: </a:t>
            </a:r>
            <a:r>
              <a:rPr lang="pt-BR" sz="2400" dirty="0" smtClean="0"/>
              <a:t>Doce companhia pois é um lugar aconchegante onde seu cão se sente a vontade e numa boa companhia</a:t>
            </a:r>
            <a:endParaRPr lang="pt-BR" sz="2800" b="1" dirty="0">
              <a:solidFill>
                <a:schemeClr val="tx2"/>
              </a:solidFill>
            </a:endParaRPr>
          </a:p>
          <a:p>
            <a:pPr>
              <a:buFont typeface="Wingdings" pitchFamily="2" charset="2"/>
              <a:buChar char="q"/>
            </a:pPr>
            <a:endParaRPr lang="pt-BR" sz="2800" b="1" dirty="0" smtClean="0">
              <a:solidFill>
                <a:schemeClr val="tx2"/>
              </a:solidFill>
            </a:endParaRPr>
          </a:p>
          <a:p>
            <a:pPr>
              <a:buFont typeface="Wingdings" pitchFamily="2" charset="2"/>
              <a:buChar char="q"/>
            </a:pPr>
            <a:r>
              <a:rPr lang="pt-BR" sz="2800" b="1" dirty="0" smtClean="0">
                <a:solidFill>
                  <a:srgbClr val="00B0F0"/>
                </a:solidFill>
              </a:rPr>
              <a:t>Slogan: </a:t>
            </a:r>
            <a:r>
              <a:rPr lang="pt-BR" sz="2400" dirty="0" smtClean="0"/>
              <a:t>Todos os cuidados que seu cão merece. </a:t>
            </a:r>
          </a:p>
          <a:p>
            <a:pPr marL="0" indent="0">
              <a:buNone/>
            </a:pPr>
            <a:endParaRPr lang="pt-BR" sz="2800" b="1" dirty="0">
              <a:solidFill>
                <a:schemeClr val="tx2"/>
              </a:solidFill>
            </a:endParaRPr>
          </a:p>
          <a:p>
            <a:pPr>
              <a:buFont typeface="Wingdings" pitchFamily="2" charset="2"/>
              <a:buChar char="q"/>
            </a:pPr>
            <a:r>
              <a:rPr lang="pt-BR" sz="2800" b="1" dirty="0" smtClean="0">
                <a:solidFill>
                  <a:srgbClr val="00B0F0"/>
                </a:solidFill>
              </a:rPr>
              <a:t>Posicionamento:</a:t>
            </a:r>
            <a:r>
              <a:rPr lang="pt-BR" sz="2600" dirty="0" smtClean="0">
                <a:solidFill>
                  <a:srgbClr val="00B0F0"/>
                </a:solidFill>
              </a:rPr>
              <a:t> </a:t>
            </a:r>
            <a:r>
              <a:rPr lang="pt-BR" sz="2600" dirty="0" smtClean="0"/>
              <a:t>Estar entre os melhores no setor hoteleiro para cães com o comprometimento de oferecer um ambiente agradável e seguro para melhor atender nosso publico com dedicação e respeito aos animais.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2204864"/>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187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a:solidFill>
            <a:srgbClr val="00B0F0"/>
          </a:solidFill>
        </p:spPr>
        <p:txBody>
          <a:bodyPr>
            <a:normAutofit/>
          </a:bodyPr>
          <a:lstStyle/>
          <a:p>
            <a:r>
              <a:rPr lang="pt-BR" sz="3600" b="1" dirty="0" smtClean="0">
                <a:solidFill>
                  <a:schemeClr val="bg1"/>
                </a:solidFill>
              </a:rPr>
              <a:t>3. Identidade Visual </a:t>
            </a:r>
            <a:endParaRPr lang="pt-BR" sz="3600" b="1" dirty="0">
              <a:solidFill>
                <a:schemeClr val="bg1"/>
              </a:solidFill>
            </a:endParaRPr>
          </a:p>
        </p:txBody>
      </p:sp>
      <p:sp>
        <p:nvSpPr>
          <p:cNvPr id="3" name="Espaço Reservado para Conteúdo 2"/>
          <p:cNvSpPr>
            <a:spLocks noGrp="1"/>
          </p:cNvSpPr>
          <p:nvPr>
            <p:ph idx="1"/>
          </p:nvPr>
        </p:nvSpPr>
        <p:spPr>
          <a:xfrm>
            <a:off x="395536" y="1196752"/>
            <a:ext cx="8229600" cy="4525963"/>
          </a:xfrm>
        </p:spPr>
        <p:txBody>
          <a:bodyPr>
            <a:normAutofit/>
          </a:bodyPr>
          <a:lstStyle/>
          <a:p>
            <a:pPr>
              <a:buFont typeface="Wingdings" pitchFamily="2" charset="2"/>
              <a:buChar char="q"/>
            </a:pPr>
            <a:r>
              <a:rPr lang="pt-BR" sz="2800" b="1" dirty="0" smtClean="0">
                <a:solidFill>
                  <a:srgbClr val="00B0F0"/>
                </a:solidFill>
              </a:rPr>
              <a:t>Defesa do logotipo: </a:t>
            </a:r>
          </a:p>
          <a:p>
            <a:pPr marL="0" indent="0">
              <a:buNone/>
            </a:pPr>
            <a:r>
              <a:rPr lang="pt-BR" sz="2400" dirty="0" smtClean="0"/>
              <a:t>A imagem vetorizada do</a:t>
            </a:r>
          </a:p>
          <a:p>
            <a:pPr marL="0" indent="0">
              <a:buNone/>
            </a:pPr>
            <a:r>
              <a:rPr lang="pt-BR" sz="2400" dirty="0"/>
              <a:t>c</a:t>
            </a:r>
            <a:r>
              <a:rPr lang="pt-BR" sz="2400" dirty="0" smtClean="0"/>
              <a:t>ãozinho acima da casinha </a:t>
            </a:r>
          </a:p>
          <a:p>
            <a:pPr marL="0" indent="0">
              <a:buNone/>
            </a:pPr>
            <a:r>
              <a:rPr lang="pt-BR" sz="2400" dirty="0"/>
              <a:t>r</a:t>
            </a:r>
            <a:r>
              <a:rPr lang="pt-BR" sz="2400" dirty="0" smtClean="0"/>
              <a:t>emete a sua satisfação e </a:t>
            </a:r>
          </a:p>
          <a:p>
            <a:pPr marL="0" indent="0">
              <a:buNone/>
            </a:pPr>
            <a:r>
              <a:rPr lang="pt-BR" sz="2400" dirty="0"/>
              <a:t>a</a:t>
            </a:r>
            <a:r>
              <a:rPr lang="pt-BR" sz="2400" dirty="0" smtClean="0"/>
              <a:t>legria quanto a acomodação e </a:t>
            </a:r>
          </a:p>
          <a:p>
            <a:pPr marL="0" indent="0">
              <a:buNone/>
            </a:pPr>
            <a:r>
              <a:rPr lang="pt-BR" sz="2400" dirty="0" smtClean="0"/>
              <a:t>hospedagem. Como gesto de agradecimento, “carimba” a casinha onde ficou, deixando 05 pegadas lembrando a um serviço 05 estrelas. O círculo vem a enfatizar os sentimentos de carinho e cuidado.</a:t>
            </a:r>
          </a:p>
          <a:p>
            <a:pPr marL="0" indent="0">
              <a:buNone/>
            </a:pPr>
            <a:endParaRPr lang="pt-BR" sz="2800" b="1" dirty="0">
              <a:solidFill>
                <a:srgbClr val="00B0F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40768"/>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557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682"/>
            <a:ext cx="9144000" cy="986410"/>
          </a:xfrm>
          <a:solidFill>
            <a:srgbClr val="00B0F0"/>
          </a:solidFill>
        </p:spPr>
        <p:txBody>
          <a:bodyPr>
            <a:normAutofit/>
          </a:bodyPr>
          <a:lstStyle/>
          <a:p>
            <a:r>
              <a:rPr lang="pt-BR" sz="3600" b="1" dirty="0" smtClean="0">
                <a:solidFill>
                  <a:schemeClr val="bg1"/>
                </a:solidFill>
              </a:rPr>
              <a:t>3. Identidade Visual</a:t>
            </a:r>
            <a:endParaRPr lang="pt-BR" sz="3600" b="1" dirty="0">
              <a:solidFill>
                <a:schemeClr val="bg1"/>
              </a:solidFill>
            </a:endParaRPr>
          </a:p>
        </p:txBody>
      </p:sp>
      <p:sp>
        <p:nvSpPr>
          <p:cNvPr id="3" name="Espaço Reservado para Conteúdo 2"/>
          <p:cNvSpPr>
            <a:spLocks noGrp="1"/>
          </p:cNvSpPr>
          <p:nvPr>
            <p:ph idx="1"/>
          </p:nvPr>
        </p:nvSpPr>
        <p:spPr>
          <a:xfrm>
            <a:off x="179512" y="1268760"/>
            <a:ext cx="8229600" cy="4525963"/>
          </a:xfrm>
        </p:spPr>
        <p:txBody>
          <a:bodyPr>
            <a:normAutofit/>
          </a:bodyPr>
          <a:lstStyle/>
          <a:p>
            <a:pPr>
              <a:buFont typeface="Wingdings" pitchFamily="2" charset="2"/>
              <a:buChar char="q"/>
            </a:pPr>
            <a:r>
              <a:rPr lang="pt-BR" sz="2800" b="1" dirty="0" smtClean="0">
                <a:solidFill>
                  <a:srgbClr val="00B0F0"/>
                </a:solidFill>
              </a:rPr>
              <a:t>Defesa das cores: </a:t>
            </a:r>
          </a:p>
          <a:p>
            <a:pPr>
              <a:buFont typeface="Wingdings" pitchFamily="2" charset="2"/>
              <a:buChar char="q"/>
            </a:pPr>
            <a:endParaRPr lang="pt-BR" sz="2800" b="1" dirty="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t-BR" sz="2800" b="1" dirty="0" smtClean="0">
                <a:solidFill>
                  <a:srgbClr val="00B0F0"/>
                </a:solidFill>
              </a:rPr>
              <a:t>                       </a:t>
            </a: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smtClean="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smtClean="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smtClean="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a:solidFill>
                <a:srgbClr val="00B0F0"/>
              </a:solidFill>
            </a:endParaRPr>
          </a:p>
          <a:p>
            <a:pPr>
              <a:buClrTx/>
              <a:buFontTx/>
              <a:buNone/>
            </a:pPr>
            <a:endParaRPr lang="pt-BR" sz="2800" b="1" dirty="0" smtClean="0">
              <a:solidFill>
                <a:srgbClr val="00B0F0"/>
              </a:solidFill>
            </a:endParaRPr>
          </a:p>
          <a:p>
            <a:pPr>
              <a:buClrTx/>
              <a:buFontTx/>
              <a:buNone/>
            </a:pPr>
            <a:endParaRPr lang="pt-BR" sz="2800" b="1" dirty="0">
              <a:solidFill>
                <a:srgbClr val="00B0F0"/>
              </a:solidFill>
              <a:latin typeface="Calibri" pitchFamily="32" charset="0"/>
            </a:endParaRPr>
          </a:p>
          <a:p>
            <a:pPr>
              <a:buClrTx/>
              <a:buFontTx/>
              <a:buNone/>
            </a:pPr>
            <a:endParaRPr lang="pt-BR" sz="2800" b="1" dirty="0" smtClean="0">
              <a:solidFill>
                <a:srgbClr val="00B0F0"/>
              </a:solidFill>
              <a:latin typeface="Calibri" pitchFamily="32" charset="0"/>
            </a:endParaRPr>
          </a:p>
        </p:txBody>
      </p:sp>
      <p:sp>
        <p:nvSpPr>
          <p:cNvPr id="4" name="Elipse 3"/>
          <p:cNvSpPr/>
          <p:nvPr/>
        </p:nvSpPr>
        <p:spPr>
          <a:xfrm>
            <a:off x="827584" y="1988840"/>
            <a:ext cx="1152128" cy="129614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F0"/>
              </a:solidFill>
            </a:endParaRPr>
          </a:p>
        </p:txBody>
      </p:sp>
      <p:sp>
        <p:nvSpPr>
          <p:cNvPr id="5" name="Elipse 4"/>
          <p:cNvSpPr/>
          <p:nvPr/>
        </p:nvSpPr>
        <p:spPr>
          <a:xfrm>
            <a:off x="827585" y="4149080"/>
            <a:ext cx="1129430" cy="1368152"/>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195736" y="4171232"/>
            <a:ext cx="2304256" cy="369332"/>
          </a:xfrm>
          <a:prstGeom prst="rect">
            <a:avLst/>
          </a:prstGeom>
          <a:noFill/>
        </p:spPr>
        <p:txBody>
          <a:bodyPr wrap="square" rtlCol="0">
            <a:spAutoFit/>
          </a:bodyPr>
          <a:lstStyle/>
          <a:p>
            <a:endParaRPr lang="pt-BR" dirty="0"/>
          </a:p>
        </p:txBody>
      </p:sp>
      <p:sp>
        <p:nvSpPr>
          <p:cNvPr id="7" name="CaixaDeTexto 6"/>
          <p:cNvSpPr txBox="1"/>
          <p:nvPr/>
        </p:nvSpPr>
        <p:spPr>
          <a:xfrm>
            <a:off x="2339752" y="4355898"/>
            <a:ext cx="2088232" cy="1354217"/>
          </a:xfrm>
          <a:prstGeom prst="rect">
            <a:avLst/>
          </a:prstGeom>
          <a:noFill/>
        </p:spPr>
        <p:txBody>
          <a:bodyPr wrap="square" rtlCol="0">
            <a:spAutoFit/>
          </a:bodyPr>
          <a:lstStyle/>
          <a:p>
            <a:pPr>
              <a:buClrTx/>
              <a:buFontTx/>
              <a:buNone/>
            </a:pPr>
            <a:r>
              <a:rPr lang="pt-BR" sz="1600" dirty="0">
                <a:latin typeface="Calibri" pitchFamily="32" charset="0"/>
              </a:rPr>
              <a:t>RGB</a:t>
            </a:r>
          </a:p>
          <a:p>
            <a:pPr>
              <a:buClrTx/>
              <a:buFontTx/>
              <a:buNone/>
            </a:pPr>
            <a:r>
              <a:rPr lang="pt-BR" sz="1600" dirty="0">
                <a:latin typeface="Calibri" pitchFamily="32" charset="0"/>
              </a:rPr>
              <a:t>Vermelho: 255</a:t>
            </a:r>
          </a:p>
          <a:p>
            <a:pPr>
              <a:buClrTx/>
              <a:buFontTx/>
              <a:buNone/>
            </a:pPr>
            <a:r>
              <a:rPr lang="pt-BR" sz="1600" dirty="0">
                <a:latin typeface="Calibri" pitchFamily="32" charset="0"/>
              </a:rPr>
              <a:t>Verde: 255</a:t>
            </a:r>
          </a:p>
          <a:p>
            <a:pPr>
              <a:buClrTx/>
              <a:buFontTx/>
              <a:buNone/>
            </a:pPr>
            <a:r>
              <a:rPr lang="pt-BR" sz="1600" dirty="0">
                <a:latin typeface="Calibri" pitchFamily="32" charset="0"/>
              </a:rPr>
              <a:t>Azul: 255</a:t>
            </a:r>
          </a:p>
          <a:p>
            <a:endParaRPr lang="pt-BR" dirty="0"/>
          </a:p>
        </p:txBody>
      </p:sp>
      <p:sp>
        <p:nvSpPr>
          <p:cNvPr id="9" name="CaixaDeTexto 8"/>
          <p:cNvSpPr txBox="1"/>
          <p:nvPr/>
        </p:nvSpPr>
        <p:spPr>
          <a:xfrm>
            <a:off x="5364088" y="4127090"/>
            <a:ext cx="2232248" cy="1754326"/>
          </a:xfrm>
          <a:prstGeom prst="rect">
            <a:avLst/>
          </a:prstGeom>
          <a:noFill/>
        </p:spPr>
        <p:txBody>
          <a:bodyPr wrap="square" rtlCol="0">
            <a:spAutoFit/>
          </a:bodyPr>
          <a:lstStyle/>
          <a:p>
            <a:pPr>
              <a:buSzPct val="69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t-BR" b="1" i="1" dirty="0"/>
              <a:t>Branco</a:t>
            </a:r>
          </a:p>
          <a:p>
            <a: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t-BR" dirty="0"/>
              <a:t>O branco transmite </a:t>
            </a:r>
            <a:r>
              <a:rPr lang="pt-BR" dirty="0" smtClean="0"/>
              <a:t>paz, calma e pureza, também </a:t>
            </a:r>
            <a:r>
              <a:rPr lang="pt-BR" dirty="0"/>
              <a:t>está associado </a:t>
            </a:r>
            <a:r>
              <a:rPr lang="pt-BR" dirty="0" smtClean="0"/>
              <a:t> </a:t>
            </a:r>
            <a:r>
              <a:rPr lang="pt-BR" dirty="0"/>
              <a:t>à limpeza. </a:t>
            </a:r>
          </a:p>
          <a:p>
            <a:endParaRPr lang="pt-BR" dirty="0"/>
          </a:p>
        </p:txBody>
      </p:sp>
      <p:sp>
        <p:nvSpPr>
          <p:cNvPr id="8" name="CaixaDeTexto 7"/>
          <p:cNvSpPr txBox="1"/>
          <p:nvPr/>
        </p:nvSpPr>
        <p:spPr>
          <a:xfrm>
            <a:off x="5364088" y="1988838"/>
            <a:ext cx="2664296" cy="2308324"/>
          </a:xfrm>
          <a:prstGeom prst="rect">
            <a:avLst/>
          </a:prstGeom>
          <a:noFill/>
        </p:spPr>
        <p:txBody>
          <a:bodyPr wrap="square" rtlCol="0">
            <a:spAutoFit/>
          </a:bodyPr>
          <a:lstStyle/>
          <a:p>
            <a:r>
              <a:rPr lang="pt-BR" b="1" i="1" dirty="0" smtClean="0"/>
              <a:t>Azul </a:t>
            </a:r>
          </a:p>
          <a:p>
            <a:r>
              <a:rPr lang="pt-BR" b="1" i="1" dirty="0" smtClean="0"/>
              <a:t> </a:t>
            </a:r>
            <a:r>
              <a:rPr lang="pt-BR" dirty="0"/>
              <a:t>A </a:t>
            </a:r>
            <a:r>
              <a:rPr lang="pt-BR" dirty="0" smtClean="0"/>
              <a:t>cor azul significa</a:t>
            </a:r>
          </a:p>
          <a:p>
            <a:r>
              <a:rPr lang="pt-BR" dirty="0" smtClean="0"/>
              <a:t>tranquilidade</a:t>
            </a:r>
            <a:r>
              <a:rPr lang="pt-BR" dirty="0"/>
              <a:t>, </a:t>
            </a:r>
            <a:r>
              <a:rPr lang="pt-BR" dirty="0" smtClean="0"/>
              <a:t>serenidade</a:t>
            </a:r>
            <a:r>
              <a:rPr lang="pt-BR" dirty="0"/>
              <a:t>  </a:t>
            </a:r>
            <a:r>
              <a:rPr lang="pt-BR" dirty="0" smtClean="0"/>
              <a:t>e harmonia. Ela cria um senso de segurança e promove a confiança. </a:t>
            </a:r>
          </a:p>
          <a:p>
            <a:endParaRPr lang="pt-BR" b="1" i="1" dirty="0"/>
          </a:p>
          <a:p>
            <a:endParaRPr lang="pt-BR" b="1" i="1" dirty="0" smtClean="0"/>
          </a:p>
        </p:txBody>
      </p:sp>
      <p:sp>
        <p:nvSpPr>
          <p:cNvPr id="11" name="CaixaDeTexto 10"/>
          <p:cNvSpPr txBox="1"/>
          <p:nvPr/>
        </p:nvSpPr>
        <p:spPr>
          <a:xfrm>
            <a:off x="2339752" y="2276872"/>
            <a:ext cx="2016224" cy="1077218"/>
          </a:xfrm>
          <a:prstGeom prst="rect">
            <a:avLst/>
          </a:prstGeom>
          <a:noFill/>
        </p:spPr>
        <p:txBody>
          <a:bodyPr wrap="square" rtlCol="0">
            <a:spAutoFit/>
          </a:bodyPr>
          <a:lstStyle/>
          <a:p>
            <a:r>
              <a:rPr lang="pt-BR" sz="1600" dirty="0" smtClean="0"/>
              <a:t>RGB</a:t>
            </a:r>
          </a:p>
          <a:p>
            <a:r>
              <a:rPr lang="pt-BR" sz="1600" dirty="0" smtClean="0"/>
              <a:t>Vermelho: 0</a:t>
            </a:r>
          </a:p>
          <a:p>
            <a:r>
              <a:rPr lang="pt-BR" sz="1600" dirty="0" smtClean="0"/>
              <a:t>Verde: 191</a:t>
            </a:r>
          </a:p>
          <a:p>
            <a:r>
              <a:rPr lang="pt-BR" sz="1600" dirty="0" smtClean="0"/>
              <a:t>Azul: 255</a:t>
            </a:r>
            <a:endParaRPr lang="pt-BR" sz="1600" dirty="0"/>
          </a:p>
        </p:txBody>
      </p:sp>
    </p:spTree>
    <p:extLst>
      <p:ext uri="{BB962C8B-B14F-4D97-AF65-F5344CB8AC3E}">
        <p14:creationId xmlns:p14="http://schemas.microsoft.com/office/powerpoint/2010/main" val="562073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a:solidFill>
            <a:srgbClr val="00B0F0"/>
          </a:solidFill>
        </p:spPr>
        <p:txBody>
          <a:bodyPr>
            <a:normAutofit/>
          </a:bodyPr>
          <a:lstStyle/>
          <a:p>
            <a:r>
              <a:rPr lang="pt-BR" sz="3600" b="1" dirty="0" smtClean="0">
                <a:solidFill>
                  <a:schemeClr val="bg1"/>
                </a:solidFill>
              </a:rPr>
              <a:t>3. Identidade Visual</a:t>
            </a:r>
            <a:endParaRPr lang="pt-BR" sz="3600" b="1" dirty="0">
              <a:solidFill>
                <a:schemeClr val="bg1"/>
              </a:solidFill>
            </a:endParaRPr>
          </a:p>
        </p:txBody>
      </p:sp>
      <p:sp>
        <p:nvSpPr>
          <p:cNvPr id="3" name="Espaço Reservado para Conteúdo 2"/>
          <p:cNvSpPr>
            <a:spLocks noGrp="1"/>
          </p:cNvSpPr>
          <p:nvPr>
            <p:ph idx="1"/>
          </p:nvPr>
        </p:nvSpPr>
        <p:spPr>
          <a:xfrm>
            <a:off x="467544" y="1340768"/>
            <a:ext cx="8229600" cy="4525963"/>
          </a:xfrm>
        </p:spPr>
        <p:txBody>
          <a:bodyPr>
            <a:normAutofit/>
          </a:bodyPr>
          <a:lstStyle/>
          <a:p>
            <a:pPr>
              <a:buFont typeface="Wingdings" pitchFamily="2" charset="2"/>
              <a:buChar char="q"/>
            </a:pPr>
            <a:r>
              <a:rPr lang="pt-BR" sz="4400" b="1" dirty="0" smtClean="0">
                <a:solidFill>
                  <a:srgbClr val="00B0F0"/>
                </a:solidFill>
              </a:rPr>
              <a:t>Tipografia: </a:t>
            </a:r>
          </a:p>
          <a:p>
            <a:endParaRPr lang="pt-BR" sz="2800" b="1" dirty="0">
              <a:solidFill>
                <a:schemeClr val="tx2"/>
              </a:solidFill>
            </a:endParaRPr>
          </a:p>
          <a:p>
            <a:pPr marL="0" indent="0">
              <a:buNone/>
            </a:pPr>
            <a:r>
              <a:rPr lang="pt-BR" sz="4000" b="1" dirty="0" smtClean="0"/>
              <a:t>Calibri</a:t>
            </a:r>
          </a:p>
          <a:p>
            <a:pPr marL="0" indent="0">
              <a:buNone/>
            </a:pPr>
            <a:r>
              <a:rPr lang="pt-BR" sz="2800" b="1" dirty="0" smtClean="0"/>
              <a:t>  A B C D E F G H I J K L M N O P Q R S T U V W X Y Z</a:t>
            </a:r>
          </a:p>
          <a:p>
            <a:pPr marL="0" indent="0">
              <a:buNone/>
            </a:pPr>
            <a:r>
              <a:rPr lang="pt-BR" sz="2800" b="1" dirty="0" smtClean="0"/>
              <a:t>  a b c d e f g h i j k l m n o p q r s t u v w x y z </a:t>
            </a:r>
          </a:p>
          <a:p>
            <a:pPr marL="0" indent="0">
              <a:buNone/>
            </a:pPr>
            <a:r>
              <a:rPr lang="pt-BR" sz="2800" b="1" dirty="0" smtClean="0"/>
              <a:t>  0 1 2 3 4 5 6 7 8 9 10</a:t>
            </a:r>
            <a:endParaRPr lang="pt-BR"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509" y="908720"/>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417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smtClean="0">
                <a:solidFill>
                  <a:schemeClr val="bg1"/>
                </a:solidFill>
              </a:rPr>
              <a:t>3.  Identidade Visual</a:t>
            </a:r>
            <a:endParaRPr lang="pt-BR" sz="3600" b="1" dirty="0">
              <a:solidFill>
                <a:schemeClr val="bg1"/>
              </a:solidFill>
            </a:endParaRPr>
          </a:p>
        </p:txBody>
      </p:sp>
      <p:sp>
        <p:nvSpPr>
          <p:cNvPr id="3" name="Espaço Reservado para Conteúdo 2"/>
          <p:cNvSpPr>
            <a:spLocks noGrp="1"/>
          </p:cNvSpPr>
          <p:nvPr>
            <p:ph idx="1"/>
          </p:nvPr>
        </p:nvSpPr>
        <p:spPr>
          <a:xfrm>
            <a:off x="467544" y="1340768"/>
            <a:ext cx="8229600" cy="4525963"/>
          </a:xfrm>
        </p:spPr>
        <p:txBody>
          <a:bodyPr>
            <a:normAutofit/>
          </a:bodyPr>
          <a:lstStyle/>
          <a:p>
            <a:pPr>
              <a:buFont typeface="Wingdings" pitchFamily="2" charset="2"/>
              <a:buChar char="q"/>
            </a:pPr>
            <a:r>
              <a:rPr lang="pt-BR" sz="2800" b="1" dirty="0" smtClean="0">
                <a:solidFill>
                  <a:srgbClr val="00B0F0"/>
                </a:solidFill>
              </a:rPr>
              <a:t>Fachada</a:t>
            </a:r>
            <a:endParaRPr lang="pt-BR" sz="2800" b="1" dirty="0">
              <a:solidFill>
                <a:srgbClr val="00B0F0"/>
              </a:solidFill>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060848"/>
            <a:ext cx="7946639" cy="4408698"/>
          </a:xfrm>
          <a:prstGeom prst="rect">
            <a:avLst/>
          </a:prstGeom>
        </p:spPr>
      </p:pic>
      <p:sp>
        <p:nvSpPr>
          <p:cNvPr id="7" name="CaixaDeTexto 6"/>
          <p:cNvSpPr txBox="1"/>
          <p:nvPr/>
        </p:nvSpPr>
        <p:spPr>
          <a:xfrm>
            <a:off x="6300192" y="3465844"/>
            <a:ext cx="1656184" cy="369332"/>
          </a:xfrm>
          <a:prstGeom prst="rect">
            <a:avLst/>
          </a:prstGeom>
          <a:solidFill>
            <a:srgbClr val="00B0F0"/>
          </a:solidFill>
        </p:spPr>
        <p:txBody>
          <a:bodyPr wrap="square" rtlCol="0">
            <a:spAutoFit/>
          </a:bodyPr>
          <a:lstStyle/>
          <a:p>
            <a:endParaRPr lang="pt-BR"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021" y="3212976"/>
            <a:ext cx="787956" cy="78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110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a:solidFill>
            <a:srgbClr val="00B0F0"/>
          </a:solidFill>
        </p:spPr>
        <p:txBody>
          <a:bodyPr>
            <a:normAutofit/>
          </a:bodyPr>
          <a:lstStyle/>
          <a:p>
            <a:r>
              <a:rPr lang="pt-BR" sz="4000" b="1" dirty="0" smtClean="0">
                <a:solidFill>
                  <a:schemeClr val="bg1"/>
                </a:solidFill>
              </a:rPr>
              <a:t>1</a:t>
            </a:r>
            <a:r>
              <a:rPr lang="pt-BR" sz="4000" b="1" dirty="0" smtClean="0">
                <a:solidFill>
                  <a:schemeClr val="bg2"/>
                </a:solidFill>
              </a:rPr>
              <a:t>. PESQUISA</a:t>
            </a:r>
            <a:endParaRPr lang="pt-BR" sz="4000" b="1" dirty="0">
              <a:solidFill>
                <a:schemeClr val="bg2"/>
              </a:solidFill>
            </a:endParaRPr>
          </a:p>
        </p:txBody>
      </p:sp>
    </p:spTree>
    <p:extLst>
      <p:ext uri="{BB962C8B-B14F-4D97-AF65-F5344CB8AC3E}">
        <p14:creationId xmlns:p14="http://schemas.microsoft.com/office/powerpoint/2010/main" val="4243715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smtClean="0">
                <a:solidFill>
                  <a:schemeClr val="bg1"/>
                </a:solidFill>
              </a:rPr>
              <a:t>3. Identidade Visual</a:t>
            </a:r>
            <a:endParaRPr lang="pt-BR" sz="3600" b="1" dirty="0">
              <a:solidFill>
                <a:schemeClr val="bg1"/>
              </a:solidFill>
            </a:endParaRPr>
          </a:p>
        </p:txBody>
      </p:sp>
      <p:sp>
        <p:nvSpPr>
          <p:cNvPr id="3" name="Espaço Reservado para Conteúdo 2"/>
          <p:cNvSpPr>
            <a:spLocks noGrp="1"/>
          </p:cNvSpPr>
          <p:nvPr>
            <p:ph idx="1"/>
          </p:nvPr>
        </p:nvSpPr>
        <p:spPr/>
        <p:txBody>
          <a:bodyPr>
            <a:normAutofit/>
          </a:bodyPr>
          <a:lstStyle/>
          <a:p>
            <a:pPr>
              <a:buFont typeface="Wingdings" pitchFamily="2" charset="2"/>
              <a:buChar char="q"/>
            </a:pPr>
            <a:r>
              <a:rPr lang="pt-BR" sz="2800" b="1" dirty="0" smtClean="0">
                <a:solidFill>
                  <a:srgbClr val="00B0F0"/>
                </a:solidFill>
              </a:rPr>
              <a:t>Frota</a:t>
            </a:r>
            <a:endParaRPr lang="pt-BR" sz="2800" b="1" dirty="0">
              <a:solidFill>
                <a:srgbClr val="00B0F0"/>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 y="2348880"/>
            <a:ext cx="9144000" cy="3838146"/>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270177"/>
            <a:ext cx="992994" cy="1043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4860032" y="4077072"/>
            <a:ext cx="4032447" cy="707886"/>
          </a:xfrm>
          <a:prstGeom prst="rect">
            <a:avLst/>
          </a:prstGeom>
          <a:noFill/>
        </p:spPr>
        <p:txBody>
          <a:bodyPr wrap="square" rtlCol="0">
            <a:spAutoFit/>
          </a:bodyPr>
          <a:lstStyle/>
          <a:p>
            <a:r>
              <a:rPr lang="pt-BR" sz="2000" b="1" dirty="0" smtClean="0"/>
              <a:t>Todos os cuidados que </a:t>
            </a:r>
          </a:p>
          <a:p>
            <a:r>
              <a:rPr lang="pt-BR" sz="2000" b="1" dirty="0" smtClean="0"/>
              <a:t>seu cão merece</a:t>
            </a:r>
            <a:endParaRPr lang="pt-BR" sz="2000" b="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636912"/>
            <a:ext cx="1436673" cy="151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340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smtClean="0">
                <a:solidFill>
                  <a:schemeClr val="bg1"/>
                </a:solidFill>
              </a:rPr>
              <a:t>3. Identidade Visual</a:t>
            </a:r>
            <a:endParaRPr lang="pt-BR" sz="3600" b="1" dirty="0">
              <a:solidFill>
                <a:schemeClr val="bg1"/>
              </a:solidFill>
            </a:endParaRPr>
          </a:p>
        </p:txBody>
      </p:sp>
      <p:sp>
        <p:nvSpPr>
          <p:cNvPr id="3" name="Espaço Reservado para Conteúdo 2"/>
          <p:cNvSpPr>
            <a:spLocks noGrp="1"/>
          </p:cNvSpPr>
          <p:nvPr>
            <p:ph idx="1"/>
          </p:nvPr>
        </p:nvSpPr>
        <p:spPr/>
        <p:txBody>
          <a:bodyPr>
            <a:normAutofit/>
          </a:bodyPr>
          <a:lstStyle/>
          <a:p>
            <a:pPr>
              <a:buFont typeface="Wingdings" pitchFamily="2" charset="2"/>
              <a:buChar char="q"/>
            </a:pPr>
            <a:r>
              <a:rPr lang="pt-BR" sz="2800" b="1" dirty="0" smtClean="0">
                <a:solidFill>
                  <a:srgbClr val="00B0F0"/>
                </a:solidFill>
              </a:rPr>
              <a:t>Uniforme</a:t>
            </a:r>
            <a:endParaRPr lang="pt-BR" sz="2800" b="1" dirty="0">
              <a:solidFill>
                <a:srgbClr val="00B0F0"/>
              </a:solidFill>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276872"/>
            <a:ext cx="5472608" cy="410445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982766"/>
            <a:ext cx="1152128" cy="121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3285300"/>
            <a:ext cx="576063" cy="6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695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196"/>
            <a:ext cx="9144000" cy="977532"/>
          </a:xfrm>
          <a:solidFill>
            <a:srgbClr val="00B0F0"/>
          </a:solidFill>
        </p:spPr>
        <p:txBody>
          <a:bodyPr>
            <a:normAutofit/>
          </a:bodyPr>
          <a:lstStyle/>
          <a:p>
            <a:r>
              <a:rPr lang="pt-BR" sz="3600" b="1" dirty="0" smtClean="0">
                <a:solidFill>
                  <a:schemeClr val="bg1"/>
                </a:solidFill>
              </a:rPr>
              <a:t>3. Identidade Visual</a:t>
            </a:r>
            <a:endParaRPr lang="pt-BR" sz="3600" b="1" dirty="0">
              <a:solidFill>
                <a:schemeClr val="bg1"/>
              </a:solidFill>
            </a:endParaRPr>
          </a:p>
        </p:txBody>
      </p:sp>
      <p:sp>
        <p:nvSpPr>
          <p:cNvPr id="3" name="Espaço Reservado para Conteúdo 2"/>
          <p:cNvSpPr>
            <a:spLocks noGrp="1"/>
          </p:cNvSpPr>
          <p:nvPr>
            <p:ph idx="1"/>
          </p:nvPr>
        </p:nvSpPr>
        <p:spPr/>
        <p:txBody>
          <a:bodyPr/>
          <a:lstStyle/>
          <a:p>
            <a:pPr>
              <a:buFont typeface="Wingdings" pitchFamily="2" charset="2"/>
              <a:buChar char="q"/>
            </a:pPr>
            <a:r>
              <a:rPr lang="pt-BR" sz="2800" b="1" dirty="0" smtClean="0">
                <a:solidFill>
                  <a:srgbClr val="00B0F0"/>
                </a:solidFill>
              </a:rPr>
              <a:t>Crachá</a:t>
            </a:r>
            <a:r>
              <a:rPr lang="pt-BR" dirty="0" smtClean="0"/>
              <a:t> </a:t>
            </a:r>
            <a:endParaRPr lang="pt-BR" dirty="0"/>
          </a:p>
        </p:txBody>
      </p:sp>
      <p:sp>
        <p:nvSpPr>
          <p:cNvPr id="7" name="Retângulo de cantos arredondados 6"/>
          <p:cNvSpPr/>
          <p:nvPr/>
        </p:nvSpPr>
        <p:spPr>
          <a:xfrm>
            <a:off x="3194086" y="2476733"/>
            <a:ext cx="2025985" cy="2914530"/>
          </a:xfrm>
          <a:prstGeom prst="roundRect">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164" y="2636912"/>
            <a:ext cx="2025985"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295" y="2672832"/>
            <a:ext cx="545721" cy="57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86" y="4653136"/>
            <a:ext cx="2024063"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4693" y="3393938"/>
            <a:ext cx="902848" cy="1080120"/>
          </a:xfrm>
          <a:prstGeom prst="rect">
            <a:avLst/>
          </a:prstGeom>
        </p:spPr>
      </p:pic>
      <p:sp>
        <p:nvSpPr>
          <p:cNvPr id="9" name="CaixaDeTexto 8"/>
          <p:cNvSpPr txBox="1"/>
          <p:nvPr/>
        </p:nvSpPr>
        <p:spPr>
          <a:xfrm>
            <a:off x="3234032" y="4618002"/>
            <a:ext cx="1986040" cy="646331"/>
          </a:xfrm>
          <a:prstGeom prst="rect">
            <a:avLst/>
          </a:prstGeom>
          <a:noFill/>
        </p:spPr>
        <p:txBody>
          <a:bodyPr wrap="square" rtlCol="0">
            <a:spAutoFit/>
          </a:bodyPr>
          <a:lstStyle/>
          <a:p>
            <a:r>
              <a:rPr lang="pt-BR" b="1" dirty="0" smtClean="0"/>
              <a:t> Carlos dos Santos </a:t>
            </a:r>
          </a:p>
          <a:p>
            <a:r>
              <a:rPr lang="pt-BR" b="1" dirty="0"/>
              <a:t> </a:t>
            </a:r>
            <a:r>
              <a:rPr lang="pt-BR" b="1" dirty="0" smtClean="0"/>
              <a:t>       </a:t>
            </a:r>
            <a:r>
              <a:rPr lang="pt-BR" sz="1400" dirty="0" smtClean="0"/>
              <a:t>Adestrador</a:t>
            </a:r>
            <a:endParaRPr lang="pt-BR" sz="1400" dirty="0"/>
          </a:p>
        </p:txBody>
      </p:sp>
    </p:spTree>
    <p:extLst>
      <p:ext uri="{BB962C8B-B14F-4D97-AF65-F5344CB8AC3E}">
        <p14:creationId xmlns:p14="http://schemas.microsoft.com/office/powerpoint/2010/main" val="1958975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196"/>
            <a:ext cx="9144000" cy="1049540"/>
          </a:xfrm>
          <a:solidFill>
            <a:srgbClr val="00B0F0"/>
          </a:solidFill>
        </p:spPr>
        <p:txBody>
          <a:bodyPr>
            <a:normAutofit/>
          </a:bodyPr>
          <a:lstStyle/>
          <a:p>
            <a:r>
              <a:rPr lang="pt-BR" sz="3600" b="1" dirty="0" smtClean="0">
                <a:solidFill>
                  <a:schemeClr val="bg1"/>
                </a:solidFill>
              </a:rPr>
              <a:t>3. Identidade Visual</a:t>
            </a:r>
            <a:endParaRPr lang="pt-BR" sz="3600" b="1" dirty="0">
              <a:solidFill>
                <a:schemeClr val="bg1"/>
              </a:solidFill>
            </a:endParaRPr>
          </a:p>
        </p:txBody>
      </p:sp>
      <p:sp>
        <p:nvSpPr>
          <p:cNvPr id="3" name="Espaço Reservado para Conteúdo 2"/>
          <p:cNvSpPr>
            <a:spLocks noGrp="1"/>
          </p:cNvSpPr>
          <p:nvPr>
            <p:ph idx="1"/>
          </p:nvPr>
        </p:nvSpPr>
        <p:spPr/>
        <p:txBody>
          <a:bodyPr>
            <a:normAutofit/>
          </a:bodyPr>
          <a:lstStyle/>
          <a:p>
            <a:pPr>
              <a:buFont typeface="Wingdings" pitchFamily="2" charset="2"/>
              <a:buChar char="q"/>
            </a:pPr>
            <a:r>
              <a:rPr lang="pt-BR" sz="2800" b="1" dirty="0" smtClean="0">
                <a:solidFill>
                  <a:srgbClr val="00B0F0"/>
                </a:solidFill>
              </a:rPr>
              <a:t>Cartão de visita</a:t>
            </a:r>
            <a:endParaRPr lang="pt-BR" sz="2800" dirty="0">
              <a:solidFill>
                <a:srgbClr val="00B0F0"/>
              </a:solidFill>
            </a:endParaRPr>
          </a:p>
        </p:txBody>
      </p:sp>
      <p:sp>
        <p:nvSpPr>
          <p:cNvPr id="4" name="Retângulo 3"/>
          <p:cNvSpPr/>
          <p:nvPr/>
        </p:nvSpPr>
        <p:spPr>
          <a:xfrm>
            <a:off x="1403648" y="2708920"/>
            <a:ext cx="2520280" cy="142867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499" y="2737080"/>
            <a:ext cx="129857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72199"/>
            <a:ext cx="2554287" cy="1463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aixaDeTexto 12"/>
          <p:cNvSpPr txBox="1"/>
          <p:nvPr/>
        </p:nvSpPr>
        <p:spPr>
          <a:xfrm>
            <a:off x="4992714" y="2672199"/>
            <a:ext cx="2952328" cy="923330"/>
          </a:xfrm>
          <a:prstGeom prst="rect">
            <a:avLst/>
          </a:prstGeom>
          <a:noFill/>
        </p:spPr>
        <p:txBody>
          <a:bodyPr wrap="square" rtlCol="0">
            <a:spAutoFit/>
          </a:bodyPr>
          <a:lstStyle/>
          <a:p>
            <a:r>
              <a:rPr lang="pt-BR" sz="1200" b="1" dirty="0"/>
              <a:t> </a:t>
            </a:r>
            <a:r>
              <a:rPr lang="pt-BR" sz="1200" b="1" dirty="0" smtClean="0"/>
              <a:t>                   Hotelaria para cães </a:t>
            </a:r>
          </a:p>
          <a:p>
            <a:r>
              <a:rPr lang="pt-BR" sz="1200" b="1" dirty="0" smtClean="0"/>
              <a:t>                Adestramento </a:t>
            </a:r>
          </a:p>
          <a:p>
            <a:r>
              <a:rPr lang="pt-BR" sz="1200" b="1" dirty="0" smtClean="0"/>
              <a:t>          Recreação</a:t>
            </a:r>
          </a:p>
          <a:p>
            <a:endParaRPr lang="pt-BR" dirty="0"/>
          </a:p>
        </p:txBody>
      </p:sp>
      <p:sp>
        <p:nvSpPr>
          <p:cNvPr id="8" name="Retângulo 7"/>
          <p:cNvSpPr/>
          <p:nvPr/>
        </p:nvSpPr>
        <p:spPr>
          <a:xfrm>
            <a:off x="4572000" y="2683665"/>
            <a:ext cx="792088" cy="14407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5354674" y="3930057"/>
            <a:ext cx="5616624" cy="507831"/>
          </a:xfrm>
          <a:prstGeom prst="rect">
            <a:avLst/>
          </a:prstGeom>
          <a:noFill/>
        </p:spPr>
        <p:txBody>
          <a:bodyPr wrap="square" rtlCol="0">
            <a:spAutoFit/>
          </a:bodyPr>
          <a:lstStyle/>
          <a:p>
            <a:r>
              <a:rPr lang="pt-BR" sz="900" b="1" dirty="0"/>
              <a:t>R. XV de Novembro </a:t>
            </a:r>
            <a:r>
              <a:rPr lang="pt-BR" sz="900" b="1" dirty="0" smtClean="0"/>
              <a:t>1364 - </a:t>
            </a:r>
            <a:r>
              <a:rPr lang="pt-BR" sz="900" b="1" dirty="0"/>
              <a:t>Centro </a:t>
            </a:r>
          </a:p>
          <a:p>
            <a:endParaRPr lang="pt-BR" dirty="0"/>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0698" y="3049513"/>
            <a:ext cx="624032" cy="65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Conector reto 8"/>
          <p:cNvCxnSpPr/>
          <p:nvPr/>
        </p:nvCxnSpPr>
        <p:spPr>
          <a:xfrm>
            <a:off x="5652120" y="3442667"/>
            <a:ext cx="1224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5652120" y="3705586"/>
            <a:ext cx="1224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718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a:solidFill>
            <a:srgbClr val="00B0F0"/>
          </a:solidFill>
        </p:spPr>
        <p:txBody>
          <a:bodyPr>
            <a:normAutofit/>
          </a:bodyPr>
          <a:lstStyle/>
          <a:p>
            <a:r>
              <a:rPr lang="pt-BR" sz="3600" b="1" dirty="0" smtClean="0">
                <a:solidFill>
                  <a:schemeClr val="bg1"/>
                </a:solidFill>
              </a:rPr>
              <a:t>3. Identidade Visual</a:t>
            </a:r>
            <a:endParaRPr lang="pt-BR" sz="3600" b="1" dirty="0">
              <a:solidFill>
                <a:schemeClr val="bg1"/>
              </a:solidFill>
            </a:endParaRPr>
          </a:p>
        </p:txBody>
      </p:sp>
      <p:sp>
        <p:nvSpPr>
          <p:cNvPr id="3" name="Espaço Reservado para Conteúdo 2"/>
          <p:cNvSpPr>
            <a:spLocks noGrp="1"/>
          </p:cNvSpPr>
          <p:nvPr>
            <p:ph idx="1"/>
          </p:nvPr>
        </p:nvSpPr>
        <p:spPr>
          <a:solidFill>
            <a:schemeClr val="bg1"/>
          </a:solidFill>
        </p:spPr>
        <p:txBody>
          <a:bodyPr/>
          <a:lstStyle/>
          <a:p>
            <a:pPr>
              <a:buFont typeface="Wingdings" pitchFamily="2" charset="2"/>
              <a:buChar char="q"/>
            </a:pPr>
            <a:r>
              <a:rPr lang="pt-BR" b="1" dirty="0" smtClean="0">
                <a:solidFill>
                  <a:srgbClr val="00B0F0"/>
                </a:solidFill>
              </a:rPr>
              <a:t>Brinde </a:t>
            </a:r>
            <a:endParaRPr lang="pt-BR" b="1" dirty="0">
              <a:solidFill>
                <a:srgbClr val="00B0F0"/>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852936"/>
            <a:ext cx="2592288" cy="2592288"/>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2852936"/>
            <a:ext cx="2276872" cy="2276872"/>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1218" y="4221088"/>
            <a:ext cx="418356" cy="44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901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a:solidFill>
            <a:srgbClr val="00B0F0"/>
          </a:solidFill>
        </p:spPr>
        <p:txBody>
          <a:bodyPr>
            <a:normAutofit/>
          </a:bodyPr>
          <a:lstStyle/>
          <a:p>
            <a:r>
              <a:rPr lang="pt-BR" b="1" dirty="0" smtClean="0"/>
              <a:t>      </a:t>
            </a:r>
            <a:r>
              <a:rPr lang="pt-BR" b="1" dirty="0" smtClean="0">
                <a:solidFill>
                  <a:schemeClr val="bg1"/>
                </a:solidFill>
              </a:rPr>
              <a:t> 4. </a:t>
            </a:r>
            <a:r>
              <a:rPr lang="pt-BR" b="1" dirty="0">
                <a:solidFill>
                  <a:schemeClr val="bg1"/>
                </a:solidFill>
              </a:rPr>
              <a:t>A</a:t>
            </a:r>
            <a:r>
              <a:rPr lang="pt-BR" b="1" dirty="0" smtClean="0">
                <a:solidFill>
                  <a:schemeClr val="bg1"/>
                </a:solidFill>
              </a:rPr>
              <a:t>nálise do Composto de Marketing.</a:t>
            </a:r>
            <a:endParaRPr lang="pt-BR" b="1" dirty="0">
              <a:solidFill>
                <a:schemeClr val="bg1"/>
              </a:solidFill>
            </a:endParaRPr>
          </a:p>
        </p:txBody>
      </p:sp>
    </p:spTree>
    <p:extLst>
      <p:ext uri="{BB962C8B-B14F-4D97-AF65-F5344CB8AC3E}">
        <p14:creationId xmlns:p14="http://schemas.microsoft.com/office/powerpoint/2010/main" val="3476191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smtClean="0">
                <a:solidFill>
                  <a:schemeClr val="bg1"/>
                </a:solidFill>
              </a:rPr>
              <a:t>4. Composto de Marketing</a:t>
            </a:r>
            <a:endParaRPr lang="pt-BR" sz="3600" b="1" dirty="0">
              <a:solidFill>
                <a:schemeClr val="bg1"/>
              </a:solidFill>
            </a:endParaRPr>
          </a:p>
        </p:txBody>
      </p:sp>
      <p:sp>
        <p:nvSpPr>
          <p:cNvPr id="3" name="Espaço Reservado para Conteúdo 2"/>
          <p:cNvSpPr>
            <a:spLocks noGrp="1"/>
          </p:cNvSpPr>
          <p:nvPr>
            <p:ph idx="1"/>
          </p:nvPr>
        </p:nvSpPr>
        <p:spPr>
          <a:xfrm>
            <a:off x="251520" y="2132856"/>
            <a:ext cx="8229600" cy="4525963"/>
          </a:xfrm>
          <a:solidFill>
            <a:schemeClr val="bg1"/>
          </a:solidFill>
        </p:spPr>
        <p:txBody>
          <a:bodyPr>
            <a:normAutofit/>
          </a:bodyPr>
          <a:lstStyle/>
          <a:p>
            <a:pPr>
              <a:buFont typeface="Wingdings" pitchFamily="2" charset="2"/>
              <a:buChar char="q"/>
            </a:pPr>
            <a:endParaRPr lang="pt-BR" sz="2800" b="1" dirty="0" smtClean="0">
              <a:solidFill>
                <a:srgbClr val="00B0F0"/>
              </a:solidFill>
            </a:endParaRPr>
          </a:p>
          <a:p>
            <a:pPr>
              <a:buFont typeface="Wingdings" pitchFamily="2" charset="2"/>
              <a:buChar char="q"/>
            </a:pPr>
            <a:endParaRPr lang="pt-BR" sz="2800" b="1" dirty="0">
              <a:solidFill>
                <a:srgbClr val="00B0F0"/>
              </a:solidFill>
            </a:endParaRPr>
          </a:p>
          <a:p>
            <a:pPr>
              <a:buFont typeface="Wingdings" pitchFamily="2" charset="2"/>
              <a:buChar char="q"/>
            </a:pPr>
            <a:r>
              <a:rPr lang="pt-BR" sz="2800" b="1" dirty="0" smtClean="0">
                <a:solidFill>
                  <a:srgbClr val="00B0F0"/>
                </a:solidFill>
              </a:rPr>
              <a:t>Produto ( Serviço ) :</a:t>
            </a:r>
          </a:p>
          <a:p>
            <a:r>
              <a:rPr lang="pt-BR" sz="2400" dirty="0" smtClean="0"/>
              <a:t>Doce Companhia é um hotel que proporciona lazer, conforto e segurança para seu cão. Oferecemos canis climatizados para o bem estar de seu cão, área externa e aplicativo live cam (facebook), para nossos clientes estar sempre de olho em seus bichinhos. Temos também planos diários e planos mensais.</a:t>
            </a:r>
          </a:p>
          <a:p>
            <a:pPr>
              <a:buFont typeface="Wingdings" panose="05000000000000000000" pitchFamily="2" charset="2"/>
              <a:buChar char="ü"/>
            </a:pPr>
            <a:endParaRPr lang="pt-BR" sz="2800" dirty="0" smtClean="0"/>
          </a:p>
          <a:p>
            <a:pPr marL="0" indent="0">
              <a:buNone/>
            </a:pPr>
            <a:endParaRPr lang="pt-BR" sz="2800" dirty="0" smtClean="0"/>
          </a:p>
          <a:p>
            <a:pPr marL="0" indent="0">
              <a:buNone/>
            </a:pPr>
            <a:endParaRPr lang="pt-BR" sz="2800" dirty="0" smtClean="0"/>
          </a:p>
          <a:p>
            <a:endParaRPr lang="pt-BR"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413" y="1052736"/>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63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75559"/>
          </a:xfrm>
          <a:solidFill>
            <a:srgbClr val="00B0F0"/>
          </a:solidFill>
        </p:spPr>
        <p:txBody>
          <a:bodyPr>
            <a:normAutofit/>
          </a:bodyPr>
          <a:lstStyle/>
          <a:p>
            <a:r>
              <a:rPr lang="pt-BR" sz="3600" b="1" dirty="0" smtClean="0">
                <a:solidFill>
                  <a:schemeClr val="bg1"/>
                </a:solidFill>
              </a:rPr>
              <a:t>4. Composto de Marketing</a:t>
            </a:r>
            <a:endParaRPr lang="pt-BR" sz="3600" b="1" dirty="0">
              <a:solidFill>
                <a:schemeClr val="bg1"/>
              </a:solidFill>
            </a:endParaRPr>
          </a:p>
        </p:txBody>
      </p:sp>
      <p:sp>
        <p:nvSpPr>
          <p:cNvPr id="3" name="Espaço Reservado para Conteúdo 2"/>
          <p:cNvSpPr>
            <a:spLocks noGrp="1"/>
          </p:cNvSpPr>
          <p:nvPr>
            <p:ph idx="1"/>
          </p:nvPr>
        </p:nvSpPr>
        <p:spPr/>
        <p:txBody>
          <a:bodyPr>
            <a:normAutofit/>
          </a:bodyPr>
          <a:lstStyle/>
          <a:p>
            <a:pPr>
              <a:buFont typeface="Wingdings" pitchFamily="2" charset="2"/>
              <a:buChar char="q"/>
            </a:pPr>
            <a:r>
              <a:rPr lang="pt-BR" sz="2800" b="1" dirty="0" smtClean="0">
                <a:solidFill>
                  <a:srgbClr val="00B0F0"/>
                </a:solidFill>
              </a:rPr>
              <a:t>Preço*  </a:t>
            </a:r>
          </a:p>
          <a:p>
            <a:r>
              <a:rPr lang="pt-BR" sz="2800" dirty="0" smtClean="0"/>
              <a:t>Hospedagem </a:t>
            </a:r>
          </a:p>
          <a:p>
            <a:pPr>
              <a:buFont typeface="Wingdings" panose="05000000000000000000" pitchFamily="2" charset="2"/>
              <a:buChar char="ü"/>
            </a:pPr>
            <a:r>
              <a:rPr lang="pt-BR" sz="2800" dirty="0" smtClean="0"/>
              <a:t> Planos diários – R$ 70,00 </a:t>
            </a:r>
          </a:p>
          <a:p>
            <a:pPr>
              <a:buFont typeface="Wingdings" panose="05000000000000000000" pitchFamily="2" charset="2"/>
              <a:buChar char="ü"/>
            </a:pPr>
            <a:r>
              <a:rPr lang="pt-BR" sz="2800" dirty="0" smtClean="0"/>
              <a:t>Planos mensais –</a:t>
            </a:r>
          </a:p>
          <a:p>
            <a:pPr marL="0" indent="0">
              <a:buNone/>
            </a:pPr>
            <a:r>
              <a:rPr lang="pt-BR" sz="2800" dirty="0" smtClean="0"/>
              <a:t> descontos de até 20 % </a:t>
            </a:r>
          </a:p>
          <a:p>
            <a:pPr>
              <a:buFont typeface="Wingdings" panose="05000000000000000000" pitchFamily="2" charset="2"/>
              <a:buChar char="ü"/>
            </a:pPr>
            <a:endParaRPr lang="pt-BR" sz="2800" dirty="0"/>
          </a:p>
          <a:p>
            <a:pPr marL="0" indent="0">
              <a:buNone/>
            </a:pPr>
            <a:r>
              <a:rPr lang="pt-BR" sz="2800" dirty="0" smtClean="0"/>
              <a:t>*Análise da concorrência e </a:t>
            </a:r>
          </a:p>
          <a:p>
            <a:pPr marL="0" indent="0">
              <a:buNone/>
            </a:pPr>
            <a:r>
              <a:rPr lang="pt-BR" sz="2800" dirty="0" smtClean="0"/>
              <a:t>mercado atuante </a:t>
            </a:r>
            <a:endParaRPr lang="pt-BR" sz="28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975094"/>
            <a:ext cx="3923928" cy="2775608"/>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750702"/>
            <a:ext cx="3923928" cy="2682298"/>
          </a:xfrm>
          <a:prstGeom prst="rect">
            <a:avLst/>
          </a:prstGeom>
        </p:spPr>
      </p:pic>
    </p:spTree>
    <p:extLst>
      <p:ext uri="{BB962C8B-B14F-4D97-AF65-F5344CB8AC3E}">
        <p14:creationId xmlns:p14="http://schemas.microsoft.com/office/powerpoint/2010/main" val="1451209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smtClean="0">
                <a:solidFill>
                  <a:schemeClr val="bg1"/>
                </a:solidFill>
              </a:rPr>
              <a:t>4. Composto de Marketing</a:t>
            </a:r>
            <a:endParaRPr lang="pt-BR" sz="3600" b="1" dirty="0">
              <a:solidFill>
                <a:schemeClr val="bg1"/>
              </a:solidFill>
            </a:endParaRPr>
          </a:p>
        </p:txBody>
      </p:sp>
      <p:sp>
        <p:nvSpPr>
          <p:cNvPr id="3" name="Espaço Reservado para Conteúdo 2"/>
          <p:cNvSpPr>
            <a:spLocks noGrp="1"/>
          </p:cNvSpPr>
          <p:nvPr>
            <p:ph idx="1"/>
          </p:nvPr>
        </p:nvSpPr>
        <p:spPr/>
        <p:txBody>
          <a:bodyPr>
            <a:normAutofit/>
          </a:bodyPr>
          <a:lstStyle/>
          <a:p>
            <a:pPr>
              <a:buFont typeface="Wingdings" pitchFamily="2" charset="2"/>
              <a:buChar char="q"/>
            </a:pPr>
            <a:endParaRPr lang="pt-BR" sz="2800" b="1" dirty="0" smtClean="0">
              <a:solidFill>
                <a:srgbClr val="00B0F0"/>
              </a:solidFill>
            </a:endParaRPr>
          </a:p>
          <a:p>
            <a:pPr marL="0" indent="0">
              <a:buNone/>
            </a:pPr>
            <a:endParaRPr lang="pt-BR" sz="2800" b="1" dirty="0" smtClean="0">
              <a:solidFill>
                <a:srgbClr val="00B0F0"/>
              </a:solidFill>
            </a:endParaRPr>
          </a:p>
          <a:p>
            <a:pPr>
              <a:buFont typeface="Wingdings" pitchFamily="2" charset="2"/>
              <a:buChar char="q"/>
            </a:pPr>
            <a:endParaRPr lang="pt-BR" sz="2800" b="1" dirty="0">
              <a:solidFill>
                <a:srgbClr val="00B0F0"/>
              </a:solidFill>
            </a:endParaRPr>
          </a:p>
          <a:p>
            <a:pPr>
              <a:buFont typeface="Wingdings" pitchFamily="2" charset="2"/>
              <a:buChar char="q"/>
            </a:pPr>
            <a:r>
              <a:rPr lang="pt-BR" sz="2800" b="1" dirty="0" smtClean="0">
                <a:solidFill>
                  <a:srgbClr val="00B0F0"/>
                </a:solidFill>
              </a:rPr>
              <a:t>Praça:  </a:t>
            </a:r>
          </a:p>
          <a:p>
            <a:r>
              <a:rPr lang="pt-BR" sz="2400" dirty="0" smtClean="0"/>
              <a:t>Nosso hotel oferece um ambiente climatizado, estacionamento próprio e uma localização de fácil acesso por estarmos no centro da cidade. Disponibilizamos um veiculo para sistema leva e traz. Localização: Rua XV de novembro, 1364 – Centro.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604" y="980728"/>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042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052736"/>
          </a:xfrm>
          <a:solidFill>
            <a:srgbClr val="00B0F0"/>
          </a:solidFill>
        </p:spPr>
        <p:txBody>
          <a:bodyPr>
            <a:normAutofit/>
          </a:bodyPr>
          <a:lstStyle/>
          <a:p>
            <a:r>
              <a:rPr lang="pt-BR" sz="3600" b="1" dirty="0" smtClean="0">
                <a:solidFill>
                  <a:schemeClr val="bg1"/>
                </a:solidFill>
              </a:rPr>
              <a:t>4. Composto de Marketing</a:t>
            </a:r>
            <a:endParaRPr lang="pt-BR" sz="3600" b="1" dirty="0">
              <a:solidFill>
                <a:schemeClr val="bg1"/>
              </a:solidFill>
            </a:endParaRPr>
          </a:p>
        </p:txBody>
      </p:sp>
      <p:sp>
        <p:nvSpPr>
          <p:cNvPr id="3" name="Espaço Reservado para Conteúdo 2"/>
          <p:cNvSpPr>
            <a:spLocks noGrp="1"/>
          </p:cNvSpPr>
          <p:nvPr>
            <p:ph idx="1"/>
          </p:nvPr>
        </p:nvSpPr>
        <p:spPr/>
        <p:txBody>
          <a:bodyPr>
            <a:normAutofit/>
          </a:bodyPr>
          <a:lstStyle/>
          <a:p>
            <a:pPr>
              <a:buFont typeface="Wingdings" pitchFamily="2" charset="2"/>
              <a:buChar char="q"/>
            </a:pPr>
            <a:endParaRPr lang="pt-BR" sz="2800" b="1" dirty="0" smtClean="0">
              <a:solidFill>
                <a:schemeClr val="tx2"/>
              </a:solidFill>
            </a:endParaRPr>
          </a:p>
          <a:p>
            <a:pPr>
              <a:buFont typeface="Wingdings" pitchFamily="2" charset="2"/>
              <a:buChar char="q"/>
            </a:pPr>
            <a:r>
              <a:rPr lang="pt-BR" sz="2800" b="1" dirty="0" smtClean="0">
                <a:solidFill>
                  <a:srgbClr val="00B0F0"/>
                </a:solidFill>
                <a:latin typeface="Arial"/>
              </a:rPr>
              <a:t>Promoção:</a:t>
            </a:r>
            <a:endParaRPr lang="pt-BR" sz="2400" dirty="0" smtClean="0">
              <a:solidFill>
                <a:srgbClr val="00B0F0"/>
              </a:solidFill>
              <a:latin typeface="Arial"/>
            </a:endParaRPr>
          </a:p>
          <a:p>
            <a:endParaRPr lang="pt-BR" sz="2400" i="1" dirty="0" smtClean="0">
              <a:solidFill>
                <a:srgbClr val="000000"/>
              </a:solidFill>
              <a:latin typeface="Arial"/>
            </a:endParaRPr>
          </a:p>
          <a:p>
            <a:r>
              <a:rPr lang="pt-BR" sz="2400" i="1" dirty="0" smtClean="0">
                <a:solidFill>
                  <a:srgbClr val="000000"/>
                </a:solidFill>
                <a:latin typeface="Arial"/>
              </a:rPr>
              <a:t>Outdoor  </a:t>
            </a:r>
            <a:endParaRPr lang="pt-BR" sz="2800" i="1" dirty="0" smtClean="0">
              <a:solidFill>
                <a:srgbClr val="000000"/>
              </a:solidFill>
              <a:latin typeface="Arial"/>
            </a:endParaRPr>
          </a:p>
          <a:p>
            <a:r>
              <a:rPr lang="pt-BR" sz="2800" i="1" dirty="0" smtClean="0">
                <a:solidFill>
                  <a:srgbClr val="000000"/>
                </a:solidFill>
                <a:latin typeface="Arial"/>
              </a:rPr>
              <a:t> </a:t>
            </a:r>
            <a:r>
              <a:rPr lang="pt-BR" sz="2400" i="1" dirty="0" smtClean="0">
                <a:solidFill>
                  <a:srgbClr val="000000"/>
                </a:solidFill>
                <a:latin typeface="Arial"/>
              </a:rPr>
              <a:t>revista</a:t>
            </a:r>
            <a:endParaRPr lang="pt-BR" sz="2800" i="1" dirty="0" smtClean="0">
              <a:solidFill>
                <a:srgbClr val="000000"/>
              </a:solidFill>
              <a:latin typeface="Arial"/>
            </a:endParaRPr>
          </a:p>
          <a:p>
            <a:r>
              <a:rPr lang="pt-BR" sz="2400" i="1" dirty="0" smtClean="0">
                <a:solidFill>
                  <a:srgbClr val="000000"/>
                </a:solidFill>
                <a:latin typeface="Arial"/>
              </a:rPr>
              <a:t>Internet ( Facebook )</a:t>
            </a:r>
            <a:endParaRPr lang="pt-BR" sz="2400" dirty="0"/>
          </a:p>
          <a:p>
            <a:pPr>
              <a:buFont typeface="Wingdings" pitchFamily="2" charset="2"/>
              <a:buChar char="q"/>
            </a:pPr>
            <a:endParaRPr lang="pt-BR" sz="2800" b="1" dirty="0" smtClean="0">
              <a:solidFill>
                <a:schemeClr val="tx2"/>
              </a:solidFill>
            </a:endParaRPr>
          </a:p>
          <a:p>
            <a:pPr>
              <a:buFont typeface="Wingdings" pitchFamily="2" charset="2"/>
              <a:buChar char="q"/>
            </a:pPr>
            <a:endParaRPr lang="pt-BR" sz="2800" b="1" dirty="0">
              <a:solidFill>
                <a:schemeClr val="tx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413" y="1052736"/>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68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a:solidFill>
            <a:srgbClr val="00B0F0"/>
          </a:solidFill>
        </p:spPr>
        <p:txBody>
          <a:bodyPr>
            <a:noAutofit/>
          </a:bodyPr>
          <a:lstStyle/>
          <a:p>
            <a:r>
              <a:rPr lang="pt-BR" sz="3600" b="1" dirty="0" smtClean="0">
                <a:solidFill>
                  <a:schemeClr val="bg1"/>
                </a:solidFill>
              </a:rPr>
              <a:t>1. Pesquisa</a:t>
            </a:r>
            <a:endParaRPr lang="pt-BR" sz="3600" b="1" dirty="0">
              <a:solidFill>
                <a:schemeClr val="bg1"/>
              </a:solidFill>
            </a:endParaRPr>
          </a:p>
        </p:txBody>
      </p:sp>
      <p:sp>
        <p:nvSpPr>
          <p:cNvPr id="3" name="Espaço Reservado para Conteúdo 2"/>
          <p:cNvSpPr>
            <a:spLocks noGrp="1"/>
          </p:cNvSpPr>
          <p:nvPr>
            <p:ph idx="1"/>
          </p:nvPr>
        </p:nvSpPr>
        <p:spPr>
          <a:solidFill>
            <a:schemeClr val="bg1"/>
          </a:solidFill>
        </p:spPr>
        <p:txBody>
          <a:bodyPr/>
          <a:lstStyle/>
          <a:p>
            <a:pPr>
              <a:buFont typeface="Wingdings" pitchFamily="2" charset="2"/>
              <a:buChar char="q"/>
            </a:pPr>
            <a:endParaRPr lang="pt-BR" dirty="0" smtClean="0"/>
          </a:p>
          <a:p>
            <a:pPr marL="0" indent="0">
              <a:buNone/>
            </a:pPr>
            <a:endParaRPr lang="pt-BR" dirty="0"/>
          </a:p>
          <a:p>
            <a:pPr>
              <a:buFont typeface="Wingdings" pitchFamily="2" charset="2"/>
              <a:buChar char="q"/>
            </a:pPr>
            <a:endParaRPr lang="pt-BR" dirty="0" smtClean="0"/>
          </a:p>
          <a:p>
            <a:pPr>
              <a:buFont typeface="Wingdings" pitchFamily="2" charset="2"/>
              <a:buChar char="q"/>
            </a:pPr>
            <a:r>
              <a:rPr lang="pt-BR" dirty="0" smtClean="0">
                <a:solidFill>
                  <a:srgbClr val="00B0F0"/>
                </a:solidFill>
              </a:rPr>
              <a:t>Metodologia </a:t>
            </a:r>
          </a:p>
          <a:p>
            <a:pPr marL="0" indent="0">
              <a:buNone/>
            </a:pPr>
            <a:r>
              <a:rPr lang="pt-BR" sz="2000" dirty="0" smtClean="0"/>
              <a:t>Pesquisas bibliográficas realizadas na internet.   </a:t>
            </a:r>
          </a:p>
          <a:p>
            <a:pPr marL="0" indent="0">
              <a:buNone/>
            </a:pPr>
            <a:endParaRPr lang="pt-B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2570" y="908720"/>
            <a:ext cx="178224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448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a:solidFill>
            <a:srgbClr val="00B0F0"/>
          </a:solidFill>
        </p:spPr>
        <p:txBody>
          <a:bodyPr>
            <a:normAutofit/>
          </a:bodyPr>
          <a:lstStyle/>
          <a:p>
            <a:r>
              <a:rPr lang="pt-BR" sz="3600" b="1" dirty="0" smtClean="0">
                <a:solidFill>
                  <a:schemeClr val="bg1"/>
                </a:solidFill>
              </a:rPr>
              <a:t>5. Campanha de Marketing</a:t>
            </a:r>
            <a:endParaRPr lang="pt-BR" sz="3600" b="1" dirty="0">
              <a:solidFill>
                <a:schemeClr val="bg1"/>
              </a:solidFill>
            </a:endParaRPr>
          </a:p>
        </p:txBody>
      </p:sp>
    </p:spTree>
    <p:extLst>
      <p:ext uri="{BB962C8B-B14F-4D97-AF65-F5344CB8AC3E}">
        <p14:creationId xmlns:p14="http://schemas.microsoft.com/office/powerpoint/2010/main" val="219799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13" y="0"/>
            <a:ext cx="9144000" cy="1052736"/>
          </a:xfrm>
          <a:solidFill>
            <a:srgbClr val="00B0F0"/>
          </a:solidFill>
        </p:spPr>
        <p:txBody>
          <a:bodyPr>
            <a:normAutofit/>
          </a:bodyPr>
          <a:lstStyle/>
          <a:p>
            <a:r>
              <a:rPr lang="pt-BR" sz="3600" b="1" dirty="0" smtClean="0">
                <a:solidFill>
                  <a:schemeClr val="bg1"/>
                </a:solidFill>
              </a:rPr>
              <a:t>5. Campanha de Marketing </a:t>
            </a:r>
            <a:endParaRPr lang="pt-BR" sz="3600" b="1" dirty="0">
              <a:solidFill>
                <a:schemeClr val="bg1"/>
              </a:solidFill>
            </a:endParaRPr>
          </a:p>
        </p:txBody>
      </p:sp>
      <p:sp>
        <p:nvSpPr>
          <p:cNvPr id="3" name="Espaço Reservado para Conteúdo 2"/>
          <p:cNvSpPr>
            <a:spLocks noGrp="1"/>
          </p:cNvSpPr>
          <p:nvPr>
            <p:ph idx="1"/>
          </p:nvPr>
        </p:nvSpPr>
        <p:spPr/>
        <p:txBody>
          <a:bodyPr>
            <a:normAutofit lnSpcReduction="10000"/>
          </a:bodyPr>
          <a:lstStyle/>
          <a:p>
            <a:pPr marL="0" indent="0">
              <a:buNone/>
            </a:pPr>
            <a:endParaRPr lang="pt-BR" sz="2800" b="1" dirty="0" smtClean="0">
              <a:solidFill>
                <a:srgbClr val="00B0F0"/>
              </a:solidFill>
            </a:endParaRPr>
          </a:p>
          <a:p>
            <a:pPr>
              <a:buFont typeface="Wingdings" pitchFamily="2" charset="2"/>
              <a:buChar char="q"/>
            </a:pPr>
            <a:endParaRPr lang="pt-BR" sz="2800" b="1" dirty="0">
              <a:solidFill>
                <a:srgbClr val="00B0F0"/>
              </a:solidFill>
            </a:endParaRPr>
          </a:p>
          <a:p>
            <a:pPr>
              <a:buFont typeface="Wingdings" pitchFamily="2" charset="2"/>
              <a:buChar char="q"/>
            </a:pPr>
            <a:endParaRPr lang="pt-BR" sz="2800" b="1" dirty="0" smtClean="0">
              <a:solidFill>
                <a:srgbClr val="00B0F0"/>
              </a:solidFill>
            </a:endParaRPr>
          </a:p>
          <a:p>
            <a:pPr>
              <a:buFont typeface="Wingdings" pitchFamily="2" charset="2"/>
              <a:buChar char="q"/>
            </a:pPr>
            <a:r>
              <a:rPr lang="pt-BR" sz="2800" b="1" dirty="0" smtClean="0">
                <a:solidFill>
                  <a:srgbClr val="00B0F0"/>
                </a:solidFill>
              </a:rPr>
              <a:t>Conceitos:</a:t>
            </a:r>
            <a:r>
              <a:rPr lang="pt-BR" sz="2400" dirty="0" smtClean="0">
                <a:solidFill>
                  <a:srgbClr val="00B0F0"/>
                </a:solidFill>
              </a:rPr>
              <a:t> </a:t>
            </a:r>
            <a:r>
              <a:rPr lang="pt-BR" sz="2400" dirty="0" smtClean="0"/>
              <a:t>Associar a marca com todos os cuidados necessários aos cães usando imagens criativas e inusitadas.</a:t>
            </a:r>
          </a:p>
          <a:p>
            <a:pPr>
              <a:buFont typeface="Wingdings" pitchFamily="2" charset="2"/>
              <a:buChar char="q"/>
            </a:pPr>
            <a:endParaRPr lang="pt-BR" sz="2800" b="1" dirty="0">
              <a:solidFill>
                <a:schemeClr val="tx2"/>
              </a:solidFill>
            </a:endParaRPr>
          </a:p>
          <a:p>
            <a:pPr marL="0" indent="0">
              <a:buNone/>
            </a:pPr>
            <a:endParaRPr lang="pt-BR" sz="2800" b="1" dirty="0">
              <a:solidFill>
                <a:schemeClr val="tx2"/>
              </a:solidFill>
            </a:endParaRPr>
          </a:p>
          <a:p>
            <a:pPr>
              <a:buFont typeface="Wingdings" pitchFamily="2" charset="2"/>
              <a:buChar char="q"/>
            </a:pPr>
            <a:r>
              <a:rPr lang="pt-BR" sz="2800" b="1" dirty="0" smtClean="0">
                <a:solidFill>
                  <a:srgbClr val="00B0F0"/>
                </a:solidFill>
              </a:rPr>
              <a:t>Objetivos: </a:t>
            </a:r>
            <a:r>
              <a:rPr lang="pt-BR" sz="2400" dirty="0" smtClean="0">
                <a:latin typeface="Calibri" pitchFamily="34" charset="0"/>
                <a:cs typeface="Calibri" pitchFamily="34" charset="0"/>
              </a:rPr>
              <a:t>Lançar </a:t>
            </a:r>
            <a:r>
              <a:rPr lang="pt-BR" sz="2400" dirty="0">
                <a:latin typeface="Calibri" pitchFamily="34" charset="0"/>
                <a:cs typeface="Calibri" pitchFamily="34" charset="0"/>
              </a:rPr>
              <a:t>a marca no mercado, atingir público alvo e fazer a divulgação do serviço de forma que chame a atenção dos clientes.</a:t>
            </a:r>
          </a:p>
          <a:p>
            <a:endParaRPr lang="pt-BR" sz="26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413" y="1052736"/>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267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smtClean="0">
                <a:solidFill>
                  <a:schemeClr val="bg1"/>
                </a:solidFill>
              </a:rPr>
              <a:t>5. Campanha de Marketing </a:t>
            </a:r>
            <a:endParaRPr lang="pt-BR" sz="3600" dirty="0">
              <a:solidFill>
                <a:schemeClr val="bg1"/>
              </a:solidFill>
            </a:endParaRPr>
          </a:p>
        </p:txBody>
      </p:sp>
      <p:sp>
        <p:nvSpPr>
          <p:cNvPr id="3" name="Espaço Reservado para Conteúdo 2"/>
          <p:cNvSpPr>
            <a:spLocks noGrp="1"/>
          </p:cNvSpPr>
          <p:nvPr>
            <p:ph idx="1"/>
          </p:nvPr>
        </p:nvSpPr>
        <p:spPr/>
        <p:txBody>
          <a:bodyPr>
            <a:normAutofit lnSpcReduction="10000"/>
          </a:bodyPr>
          <a:lstStyle/>
          <a:p>
            <a:pPr>
              <a:buFont typeface="Wingdings" pitchFamily="2" charset="2"/>
              <a:buChar char="q"/>
            </a:pPr>
            <a:endParaRPr lang="pt-BR" sz="2800" b="1" dirty="0" smtClean="0">
              <a:solidFill>
                <a:srgbClr val="00B0F0"/>
              </a:solidFill>
            </a:endParaRPr>
          </a:p>
          <a:p>
            <a:pPr>
              <a:buFont typeface="Wingdings" pitchFamily="2" charset="2"/>
              <a:buChar char="q"/>
            </a:pPr>
            <a:endParaRPr lang="pt-BR" sz="2800" b="1" dirty="0">
              <a:solidFill>
                <a:srgbClr val="00B0F0"/>
              </a:solidFill>
            </a:endParaRPr>
          </a:p>
          <a:p>
            <a:pPr>
              <a:buFont typeface="Wingdings" pitchFamily="2" charset="2"/>
              <a:buChar char="q"/>
            </a:pPr>
            <a:endParaRPr lang="pt-BR" sz="2800" b="1" dirty="0" smtClean="0">
              <a:solidFill>
                <a:srgbClr val="00B0F0"/>
              </a:solidFill>
            </a:endParaRPr>
          </a:p>
          <a:p>
            <a:pPr>
              <a:buFont typeface="Wingdings" pitchFamily="2" charset="2"/>
              <a:buChar char="q"/>
            </a:pPr>
            <a:r>
              <a:rPr lang="pt-BR" sz="2800" b="1" dirty="0" smtClean="0">
                <a:solidFill>
                  <a:srgbClr val="00B0F0"/>
                </a:solidFill>
              </a:rPr>
              <a:t>Estratégia de Marketing </a:t>
            </a:r>
          </a:p>
          <a:p>
            <a:pPr marL="463550" indent="-457200">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t-BR" sz="2800" b="1" dirty="0"/>
              <a:t> </a:t>
            </a:r>
            <a:r>
              <a:rPr lang="pt-BR" sz="2800" b="1" i="1" dirty="0">
                <a:solidFill>
                  <a:srgbClr val="000000"/>
                </a:solidFill>
                <a:latin typeface="Arial"/>
              </a:rPr>
              <a:t>Veículos de comunicação em </a:t>
            </a:r>
            <a:r>
              <a:rPr lang="pt-BR" sz="2800" b="1" i="1" dirty="0" smtClean="0">
                <a:solidFill>
                  <a:srgbClr val="000000"/>
                </a:solidFill>
                <a:latin typeface="Arial"/>
              </a:rPr>
              <a:t>massa: </a:t>
            </a:r>
          </a:p>
          <a:p>
            <a:pPr marL="6350" indent="0">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t-BR" sz="2800" i="1" dirty="0" smtClean="0">
                <a:solidFill>
                  <a:srgbClr val="000000"/>
                </a:solidFill>
                <a:latin typeface="Arial"/>
              </a:rPr>
              <a:t> </a:t>
            </a:r>
            <a:r>
              <a:rPr lang="pt-BR" sz="2400" i="1" dirty="0" smtClean="0">
                <a:solidFill>
                  <a:srgbClr val="000000"/>
                </a:solidFill>
                <a:latin typeface="Arial"/>
              </a:rPr>
              <a:t>Outdoor</a:t>
            </a:r>
            <a:r>
              <a:rPr lang="pt-BR" sz="2400" i="1" dirty="0">
                <a:solidFill>
                  <a:srgbClr val="000000"/>
                </a:solidFill>
                <a:latin typeface="Arial"/>
              </a:rPr>
              <a:t>, revista, </a:t>
            </a:r>
            <a:r>
              <a:rPr lang="pt-BR" sz="2400" i="1" dirty="0" smtClean="0">
                <a:solidFill>
                  <a:srgbClr val="000000"/>
                </a:solidFill>
                <a:latin typeface="Arial"/>
              </a:rPr>
              <a:t>internet</a:t>
            </a:r>
            <a:endParaRPr lang="pt-BR" sz="2400" b="1" dirty="0"/>
          </a:p>
          <a:p>
            <a:pPr marL="463550" indent="-457200">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pt-BR" sz="2800" b="1" dirty="0" smtClean="0"/>
          </a:p>
          <a:p>
            <a:r>
              <a:rPr lang="pt-BR" sz="2800" b="1" dirty="0" smtClean="0"/>
              <a:t>Marketing digital: </a:t>
            </a:r>
          </a:p>
          <a:p>
            <a:pPr marL="0" indent="0">
              <a:buNone/>
            </a:pPr>
            <a:r>
              <a:rPr lang="pt-BR" sz="2400" dirty="0" smtClean="0"/>
              <a:t> Facebook</a:t>
            </a:r>
          </a:p>
          <a:p>
            <a:endParaRPr lang="pt-BR" sz="2800" b="1" dirty="0">
              <a:solidFill>
                <a:schemeClr val="tx2"/>
              </a:solidFill>
            </a:endParaRPr>
          </a:p>
          <a:p>
            <a:endParaRPr lang="pt-BR" sz="2800" b="1" dirty="0">
              <a:solidFill>
                <a:schemeClr val="tx2"/>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413" y="980728"/>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729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a:solidFill>
            <a:srgbClr val="00B0F0"/>
          </a:solidFill>
        </p:spPr>
        <p:txBody>
          <a:bodyPr>
            <a:normAutofit/>
          </a:bodyPr>
          <a:lstStyle/>
          <a:p>
            <a:pPr marL="571500" indent="-571500">
              <a:buFont typeface="Wingdings" pitchFamily="2" charset="2"/>
              <a:buChar char="q"/>
            </a:pPr>
            <a:r>
              <a:rPr lang="pt-BR" sz="3600" b="1" dirty="0" smtClean="0">
                <a:solidFill>
                  <a:schemeClr val="bg1"/>
                </a:solidFill>
              </a:rPr>
              <a:t>Outdoor</a:t>
            </a:r>
            <a:endParaRPr lang="pt-BR" sz="3600" b="1" dirty="0">
              <a:solidFill>
                <a:schemeClr val="bg1"/>
              </a:solidFill>
            </a:endParaRPr>
          </a:p>
        </p:txBody>
      </p:sp>
      <p:pic>
        <p:nvPicPr>
          <p:cNvPr id="6" name="Espaço Reservado para Conteúdo 5" descr="Outdoor.png"/>
          <p:cNvPicPr>
            <a:picLocks noGrp="1" noChangeAspect="1"/>
          </p:cNvPicPr>
          <p:nvPr>
            <p:ph idx="1"/>
          </p:nvPr>
        </p:nvPicPr>
        <p:blipFill>
          <a:blip r:embed="rId2"/>
          <a:stretch>
            <a:fillRect/>
          </a:stretch>
        </p:blipFill>
        <p:spPr>
          <a:xfrm>
            <a:off x="1214414" y="1428735"/>
            <a:ext cx="7265325" cy="5173406"/>
          </a:xfr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231747"/>
            <a:ext cx="5688632" cy="2050247"/>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2231747"/>
            <a:ext cx="918354" cy="96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ixaDeTexto 9"/>
          <p:cNvSpPr txBox="1"/>
          <p:nvPr/>
        </p:nvSpPr>
        <p:spPr>
          <a:xfrm>
            <a:off x="2644553" y="3137545"/>
            <a:ext cx="2448272" cy="523220"/>
          </a:xfrm>
          <a:prstGeom prst="rect">
            <a:avLst/>
          </a:prstGeom>
          <a:noFill/>
        </p:spPr>
        <p:txBody>
          <a:bodyPr wrap="square" rtlCol="0">
            <a:spAutoFit/>
          </a:bodyPr>
          <a:lstStyle/>
          <a:p>
            <a:r>
              <a:rPr lang="pt-BR" sz="1400" b="1" dirty="0" smtClean="0"/>
              <a:t>Todos os cuidados que</a:t>
            </a:r>
          </a:p>
          <a:p>
            <a:r>
              <a:rPr lang="pt-BR" sz="1400" b="1" dirty="0"/>
              <a:t> </a:t>
            </a:r>
            <a:r>
              <a:rPr lang="pt-BR" sz="1400" b="1" dirty="0" smtClean="0"/>
              <a:t>     seu cão merece</a:t>
            </a:r>
            <a:endParaRPr lang="pt-BR" sz="1400" b="1" dirty="0"/>
          </a:p>
        </p:txBody>
      </p:sp>
      <p:sp>
        <p:nvSpPr>
          <p:cNvPr id="11" name="CaixaDeTexto 10"/>
          <p:cNvSpPr txBox="1"/>
          <p:nvPr/>
        </p:nvSpPr>
        <p:spPr>
          <a:xfrm>
            <a:off x="1979712" y="3622630"/>
            <a:ext cx="3312368" cy="646331"/>
          </a:xfrm>
          <a:prstGeom prst="rect">
            <a:avLst/>
          </a:prstGeom>
          <a:noFill/>
        </p:spPr>
        <p:txBody>
          <a:bodyPr wrap="square" rtlCol="0">
            <a:spAutoFit/>
          </a:bodyPr>
          <a:lstStyle/>
          <a:p>
            <a:r>
              <a:rPr lang="pt-BR" sz="1200" dirty="0" smtClean="0"/>
              <a:t>Hotelaria para cães</a:t>
            </a:r>
          </a:p>
          <a:p>
            <a:r>
              <a:rPr lang="pt-BR" sz="1200" dirty="0" smtClean="0"/>
              <a:t>Recreação</a:t>
            </a:r>
          </a:p>
          <a:p>
            <a:r>
              <a:rPr lang="pt-BR" sz="1200" dirty="0" smtClean="0"/>
              <a:t>Adestramento</a:t>
            </a:r>
            <a:endParaRPr lang="pt-BR" sz="1200" dirty="0"/>
          </a:p>
        </p:txBody>
      </p:sp>
      <p:sp>
        <p:nvSpPr>
          <p:cNvPr id="13" name="CaixaDeTexto 12"/>
          <p:cNvSpPr txBox="1"/>
          <p:nvPr/>
        </p:nvSpPr>
        <p:spPr>
          <a:xfrm>
            <a:off x="3271412" y="3945796"/>
            <a:ext cx="5872588" cy="338554"/>
          </a:xfrm>
          <a:prstGeom prst="rect">
            <a:avLst/>
          </a:prstGeom>
          <a:noFill/>
        </p:spPr>
        <p:txBody>
          <a:bodyPr wrap="square" rtlCol="0">
            <a:spAutoFit/>
          </a:bodyPr>
          <a:lstStyle/>
          <a:p>
            <a:r>
              <a:rPr lang="pt-BR" sz="1600" b="1" dirty="0"/>
              <a:t>R. XV de </a:t>
            </a:r>
            <a:r>
              <a:rPr lang="pt-BR" sz="1600" b="1" dirty="0" smtClean="0"/>
              <a:t>Novembro 1364, Centro </a:t>
            </a:r>
            <a:r>
              <a:rPr lang="pt-BR" sz="1600" b="1" dirty="0"/>
              <a:t>, São Carlos-SP</a:t>
            </a:r>
          </a:p>
        </p:txBody>
      </p:sp>
    </p:spTree>
    <p:extLst>
      <p:ext uri="{BB962C8B-B14F-4D97-AF65-F5344CB8AC3E}">
        <p14:creationId xmlns:p14="http://schemas.microsoft.com/office/powerpoint/2010/main" val="110748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a:solidFill>
            <a:srgbClr val="00B0F0"/>
          </a:solidFill>
        </p:spPr>
        <p:txBody>
          <a:bodyPr>
            <a:normAutofit/>
          </a:bodyPr>
          <a:lstStyle/>
          <a:p>
            <a:pPr marL="571500" indent="-571500">
              <a:buFont typeface="Wingdings" pitchFamily="2" charset="2"/>
              <a:buChar char="q"/>
            </a:pPr>
            <a:r>
              <a:rPr lang="pt-BR" sz="3600" dirty="0" smtClean="0">
                <a:solidFill>
                  <a:schemeClr val="bg1"/>
                </a:solidFill>
              </a:rPr>
              <a:t>Revista</a:t>
            </a:r>
            <a:endParaRPr lang="pt-BR" sz="3600" dirty="0">
              <a:solidFill>
                <a:schemeClr val="bg1"/>
              </a:solidFill>
            </a:endParaRPr>
          </a:p>
        </p:txBody>
      </p:sp>
      <p:sp>
        <p:nvSpPr>
          <p:cNvPr id="4" name="Retângulo 3"/>
          <p:cNvSpPr/>
          <p:nvPr/>
        </p:nvSpPr>
        <p:spPr>
          <a:xfrm>
            <a:off x="2483768" y="938398"/>
            <a:ext cx="3960440" cy="547260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298" y="928670"/>
            <a:ext cx="3960440" cy="3126023"/>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36" y="4643446"/>
            <a:ext cx="1584176" cy="1668504"/>
          </a:xfrm>
          <a:prstGeom prst="rect">
            <a:avLst/>
          </a:prstGeom>
        </p:spPr>
      </p:pic>
      <p:sp>
        <p:nvSpPr>
          <p:cNvPr id="8" name="CaixaDeTexto 7"/>
          <p:cNvSpPr txBox="1"/>
          <p:nvPr/>
        </p:nvSpPr>
        <p:spPr>
          <a:xfrm>
            <a:off x="2500298" y="4071942"/>
            <a:ext cx="3960440" cy="369332"/>
          </a:xfrm>
          <a:prstGeom prst="rect">
            <a:avLst/>
          </a:prstGeom>
          <a:solidFill>
            <a:srgbClr val="00B0F0"/>
          </a:solidFill>
        </p:spPr>
        <p:txBody>
          <a:bodyPr wrap="square" rtlCol="0">
            <a:spAutoFit/>
          </a:bodyPr>
          <a:lstStyle/>
          <a:p>
            <a:r>
              <a:rPr lang="pt-BR" b="1" dirty="0" smtClean="0"/>
              <a:t>Todos os cuidados que seu cão merece</a:t>
            </a:r>
            <a:endParaRPr lang="pt-BR" b="1" dirty="0"/>
          </a:p>
        </p:txBody>
      </p:sp>
      <p:sp>
        <p:nvSpPr>
          <p:cNvPr id="9" name="CaixaDeTexto 8"/>
          <p:cNvSpPr txBox="1"/>
          <p:nvPr/>
        </p:nvSpPr>
        <p:spPr>
          <a:xfrm>
            <a:off x="4143372" y="5643578"/>
            <a:ext cx="2376264" cy="738664"/>
          </a:xfrm>
          <a:prstGeom prst="rect">
            <a:avLst/>
          </a:prstGeom>
          <a:noFill/>
        </p:spPr>
        <p:txBody>
          <a:bodyPr wrap="square" rtlCol="0">
            <a:spAutoFit/>
          </a:bodyPr>
          <a:lstStyle/>
          <a:p>
            <a:r>
              <a:rPr lang="pt-BR" sz="1400" b="1" dirty="0" smtClean="0"/>
              <a:t>R. XV de Novembro, 1364 </a:t>
            </a:r>
          </a:p>
          <a:p>
            <a:r>
              <a:rPr lang="pt-BR" sz="1400" b="1" dirty="0"/>
              <a:t> </a:t>
            </a:r>
            <a:r>
              <a:rPr lang="pt-BR" sz="1400" b="1" dirty="0" smtClean="0"/>
              <a:t>        Centro , São Carlos-SP</a:t>
            </a:r>
          </a:p>
          <a:p>
            <a:r>
              <a:rPr lang="pt-BR" sz="1400" b="1" dirty="0" smtClean="0"/>
              <a:t>Tel. (16) 3416 7364</a:t>
            </a:r>
            <a:endParaRPr lang="pt-BR" sz="1400" b="1" dirty="0"/>
          </a:p>
        </p:txBody>
      </p:sp>
      <p:sp>
        <p:nvSpPr>
          <p:cNvPr id="10" name="CaixaDeTexto 9"/>
          <p:cNvSpPr txBox="1"/>
          <p:nvPr/>
        </p:nvSpPr>
        <p:spPr>
          <a:xfrm>
            <a:off x="4214810" y="4714884"/>
            <a:ext cx="2071702" cy="923330"/>
          </a:xfrm>
          <a:prstGeom prst="rect">
            <a:avLst/>
          </a:prstGeom>
          <a:noFill/>
        </p:spPr>
        <p:txBody>
          <a:bodyPr wrap="square" rtlCol="0">
            <a:spAutoFit/>
          </a:bodyPr>
          <a:lstStyle/>
          <a:p>
            <a:r>
              <a:rPr lang="pt-BR" dirty="0" smtClean="0"/>
              <a:t>Hotelaria para cães</a:t>
            </a:r>
          </a:p>
          <a:p>
            <a:r>
              <a:rPr lang="pt-BR" dirty="0" smtClean="0"/>
              <a:t>Recreação </a:t>
            </a:r>
          </a:p>
          <a:p>
            <a:r>
              <a:rPr lang="pt-BR" dirty="0" smtClean="0"/>
              <a:t>Adestramento</a:t>
            </a:r>
            <a:endParaRPr lang="pt-BR" dirty="0"/>
          </a:p>
        </p:txBody>
      </p:sp>
    </p:spTree>
    <p:extLst>
      <p:ext uri="{BB962C8B-B14F-4D97-AF65-F5344CB8AC3E}">
        <p14:creationId xmlns:p14="http://schemas.microsoft.com/office/powerpoint/2010/main" val="2159537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a:solidFill>
            <a:srgbClr val="00B0F0"/>
          </a:solidFill>
        </p:spPr>
        <p:txBody>
          <a:bodyPr>
            <a:normAutofit/>
          </a:bodyPr>
          <a:lstStyle/>
          <a:p>
            <a:pPr marL="571500" indent="-571500">
              <a:buFont typeface="Wingdings" pitchFamily="2" charset="2"/>
              <a:buChar char="q"/>
            </a:pPr>
            <a:r>
              <a:rPr lang="pt-BR" sz="3600" b="1" dirty="0" smtClean="0">
                <a:solidFill>
                  <a:schemeClr val="bg1"/>
                </a:solidFill>
              </a:rPr>
              <a:t>Internet</a:t>
            </a:r>
            <a:endParaRPr lang="pt-BR" sz="3600" b="1" dirty="0">
              <a:solidFill>
                <a:schemeClr val="bg1"/>
              </a:solidFill>
            </a:endParaRP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268760"/>
            <a:ext cx="3528392" cy="4927922"/>
          </a:xfrm>
        </p:spPr>
      </p:pic>
      <p:sp>
        <p:nvSpPr>
          <p:cNvPr id="3" name="Retângulo 2"/>
          <p:cNvSpPr/>
          <p:nvPr/>
        </p:nvSpPr>
        <p:spPr>
          <a:xfrm>
            <a:off x="4644008" y="836712"/>
            <a:ext cx="4032448" cy="54726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4716016" y="2204864"/>
            <a:ext cx="3888432" cy="352839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6014004"/>
            <a:ext cx="2686425" cy="295316"/>
          </a:xfrm>
          <a:prstGeom prst="rect">
            <a:avLst/>
          </a:prstGeom>
        </p:spPr>
      </p:pic>
      <p:sp>
        <p:nvSpPr>
          <p:cNvPr id="5" name="Retângulo 4"/>
          <p:cNvSpPr/>
          <p:nvPr/>
        </p:nvSpPr>
        <p:spPr>
          <a:xfrm>
            <a:off x="4716016" y="1484784"/>
            <a:ext cx="360040" cy="3600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2290" y="917442"/>
            <a:ext cx="387492" cy="40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5048212" y="982394"/>
            <a:ext cx="2448272" cy="276999"/>
          </a:xfrm>
          <a:prstGeom prst="rect">
            <a:avLst/>
          </a:prstGeom>
          <a:noFill/>
        </p:spPr>
        <p:txBody>
          <a:bodyPr wrap="square" rtlCol="0">
            <a:spAutoFit/>
          </a:bodyPr>
          <a:lstStyle/>
          <a:p>
            <a:r>
              <a:rPr lang="pt-BR" sz="1200" dirty="0" smtClean="0"/>
              <a:t>Doce Companhia</a:t>
            </a:r>
            <a:endParaRPr lang="pt-BR" sz="1200" dirty="0"/>
          </a:p>
        </p:txBody>
      </p:sp>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2290" y="2420888"/>
            <a:ext cx="3888432" cy="3491345"/>
          </a:xfrm>
          <a:prstGeom prst="rect">
            <a:avLst/>
          </a:prstGeom>
        </p:spPr>
      </p:pic>
      <p:sp>
        <p:nvSpPr>
          <p:cNvPr id="10" name="CaixaDeTexto 9"/>
          <p:cNvSpPr txBox="1"/>
          <p:nvPr/>
        </p:nvSpPr>
        <p:spPr>
          <a:xfrm>
            <a:off x="4674263" y="1324715"/>
            <a:ext cx="3992494" cy="1231106"/>
          </a:xfrm>
          <a:prstGeom prst="rect">
            <a:avLst/>
          </a:prstGeom>
          <a:noFill/>
        </p:spPr>
        <p:txBody>
          <a:bodyPr wrap="square" rtlCol="0">
            <a:spAutoFit/>
          </a:bodyPr>
          <a:lstStyle/>
          <a:p>
            <a:r>
              <a:rPr lang="pt-BR" sz="1400" dirty="0" smtClean="0"/>
              <a:t>Vai viajar? Quer cuidado e segurança para seu cão? </a:t>
            </a:r>
          </a:p>
          <a:p>
            <a:r>
              <a:rPr lang="pt-BR" sz="1400" dirty="0" smtClean="0"/>
              <a:t>A Doce companhia oferece hospedagem e recreação para seu animal, profissionais capacitados para deixar seu cão a vontade e numa boa companhia.</a:t>
            </a:r>
          </a:p>
          <a:p>
            <a:endParaRPr lang="pt-BR" dirty="0"/>
          </a:p>
        </p:txBody>
      </p:sp>
      <p:pic>
        <p:nvPicPr>
          <p:cNvPr id="7" name="Image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3637" y="900489"/>
            <a:ext cx="914528" cy="238158"/>
          </a:xfrm>
          <a:prstGeom prst="rect">
            <a:avLst/>
          </a:prstGeom>
        </p:spPr>
      </p:pic>
    </p:spTree>
    <p:extLst>
      <p:ext uri="{BB962C8B-B14F-4D97-AF65-F5344CB8AC3E}">
        <p14:creationId xmlns:p14="http://schemas.microsoft.com/office/powerpoint/2010/main" val="2743763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196"/>
            <a:ext cx="9144000" cy="977532"/>
          </a:xfrm>
          <a:solidFill>
            <a:srgbClr val="00B0F0"/>
          </a:solidFill>
        </p:spPr>
        <p:txBody>
          <a:bodyPr>
            <a:normAutofit/>
          </a:bodyPr>
          <a:lstStyle/>
          <a:p>
            <a:r>
              <a:rPr lang="pt-BR" sz="3600" b="1" dirty="0" smtClean="0">
                <a:solidFill>
                  <a:schemeClr val="bg1"/>
                </a:solidFill>
              </a:rPr>
              <a:t>Bibliografia</a:t>
            </a:r>
            <a:r>
              <a:rPr lang="pt-BR" sz="3600" b="1" dirty="0" smtClean="0"/>
              <a:t> </a:t>
            </a:r>
            <a:endParaRPr lang="pt-BR" sz="3600" dirty="0"/>
          </a:p>
        </p:txBody>
      </p:sp>
      <p:sp>
        <p:nvSpPr>
          <p:cNvPr id="3" name="Espaço Reservado para Conteúdo 2"/>
          <p:cNvSpPr>
            <a:spLocks noGrp="1"/>
          </p:cNvSpPr>
          <p:nvPr>
            <p:ph idx="1"/>
          </p:nvPr>
        </p:nvSpPr>
        <p:spPr/>
        <p:txBody>
          <a:bodyPr/>
          <a:lstStyle/>
          <a:p>
            <a:r>
              <a:rPr lang="pt-BR" u="sng" dirty="0">
                <a:hlinkClick r:id="rId2"/>
              </a:rPr>
              <a:t>http://www.novonegocio.com.br/ideias-de-negocios/como-montar-um-hotel-para-caes/</a:t>
            </a:r>
            <a:r>
              <a:rPr lang="pt-BR" dirty="0"/>
              <a:t> </a:t>
            </a:r>
          </a:p>
          <a:p>
            <a:r>
              <a:rPr lang="pt-BR" u="sng" dirty="0" smtClean="0">
                <a:hlinkClick r:id="rId3"/>
              </a:rPr>
              <a:t>http</a:t>
            </a:r>
            <a:r>
              <a:rPr lang="pt-BR" u="sng" dirty="0">
                <a:hlinkClick r:id="rId3"/>
              </a:rPr>
              <a:t>://www.sebraemercados.com.br/wp-content/uploads/2015/10/2014_05_15_BO_Abr_Serv_Pet_pdf.pdf</a:t>
            </a:r>
            <a:r>
              <a:rPr lang="pt-BR" dirty="0"/>
              <a:t> </a:t>
            </a:r>
          </a:p>
          <a:p>
            <a:endParaRPr lang="pt-BR" dirty="0"/>
          </a:p>
        </p:txBody>
      </p:sp>
    </p:spTree>
    <p:extLst>
      <p:ext uri="{BB962C8B-B14F-4D97-AF65-F5344CB8AC3E}">
        <p14:creationId xmlns:p14="http://schemas.microsoft.com/office/powerpoint/2010/main" val="3201115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a:t> </a:t>
            </a:r>
            <a:r>
              <a:rPr lang="pt-BR" sz="3600" b="1" dirty="0" smtClean="0">
                <a:solidFill>
                  <a:schemeClr val="bg1"/>
                </a:solidFill>
              </a:rPr>
              <a:t>Agradecimentos</a:t>
            </a:r>
            <a:endParaRPr lang="pt-BR" sz="3600" dirty="0">
              <a:solidFill>
                <a:schemeClr val="bg1"/>
              </a:solidFill>
            </a:endParaRPr>
          </a:p>
        </p:txBody>
      </p:sp>
      <p:sp>
        <p:nvSpPr>
          <p:cNvPr id="3" name="Espaço Reservado para Conteúdo 2"/>
          <p:cNvSpPr>
            <a:spLocks noGrp="1"/>
          </p:cNvSpPr>
          <p:nvPr>
            <p:ph idx="1"/>
          </p:nvPr>
        </p:nvSpPr>
        <p:spPr/>
        <p:txBody>
          <a:bodyPr/>
          <a:lstStyle/>
          <a:p>
            <a:endParaRPr lang="pt-BR" dirty="0" smtClean="0"/>
          </a:p>
          <a:p>
            <a:endParaRPr lang="pt-BR" dirty="0"/>
          </a:p>
          <a:p>
            <a:r>
              <a:rPr lang="pt-BR" dirty="0" smtClean="0"/>
              <a:t>Ao orientador do projeto Rodrigo Rodrigues, a escola Anglo School e seu corpo docente e ao esforço de nossa equipe.</a:t>
            </a:r>
            <a:endParaRPr lang="pt-BR" dirty="0"/>
          </a:p>
        </p:txBody>
      </p:sp>
    </p:spTree>
    <p:extLst>
      <p:ext uri="{BB962C8B-B14F-4D97-AF65-F5344CB8AC3E}">
        <p14:creationId xmlns:p14="http://schemas.microsoft.com/office/powerpoint/2010/main" val="3830269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a:solidFill>
            <a:srgbClr val="00B0F0"/>
          </a:solidFill>
        </p:spPr>
        <p:txBody>
          <a:bodyPr>
            <a:normAutofit/>
          </a:bodyPr>
          <a:lstStyle/>
          <a:p>
            <a:r>
              <a:rPr lang="pt-BR" sz="3600" b="1" dirty="0" smtClean="0">
                <a:solidFill>
                  <a:schemeClr val="bg1"/>
                </a:solidFill>
              </a:rPr>
              <a:t>1. Pesquisa</a:t>
            </a:r>
            <a:endParaRPr lang="pt-BR" sz="3600" b="1" dirty="0">
              <a:solidFill>
                <a:schemeClr val="bg1"/>
              </a:solidFill>
            </a:endParaRPr>
          </a:p>
        </p:txBody>
      </p:sp>
      <p:sp>
        <p:nvSpPr>
          <p:cNvPr id="3" name="Espaço Reservado para Conteúdo 2"/>
          <p:cNvSpPr>
            <a:spLocks noGrp="1"/>
          </p:cNvSpPr>
          <p:nvPr>
            <p:ph idx="1"/>
          </p:nvPr>
        </p:nvSpPr>
        <p:spPr>
          <a:xfrm>
            <a:off x="395536" y="980728"/>
            <a:ext cx="8229600" cy="5760640"/>
          </a:xfrm>
        </p:spPr>
        <p:txBody>
          <a:bodyPr/>
          <a:lstStyle/>
          <a:p>
            <a:pPr>
              <a:buFont typeface="Wingdings" pitchFamily="2" charset="2"/>
              <a:buChar char="q"/>
            </a:pPr>
            <a:r>
              <a:rPr lang="pt-BR" dirty="0" smtClean="0">
                <a:solidFill>
                  <a:srgbClr val="00B0F0"/>
                </a:solidFill>
              </a:rPr>
              <a:t> Mercado </a:t>
            </a:r>
          </a:p>
          <a:p>
            <a:r>
              <a:rPr lang="pt-BR" sz="2000" dirty="0" smtClean="0"/>
              <a:t>O </a:t>
            </a:r>
            <a:r>
              <a:rPr lang="pt-BR" sz="2000" dirty="0"/>
              <a:t>mercado </a:t>
            </a:r>
            <a:r>
              <a:rPr lang="pt-BR" sz="2000" dirty="0" smtClean="0"/>
              <a:t>pet </a:t>
            </a:r>
            <a:r>
              <a:rPr lang="pt-BR" sz="2000" dirty="0"/>
              <a:t>brasileiro tem apresentado um potencial cada vez maior nos últimos </a:t>
            </a:r>
            <a:r>
              <a:rPr lang="pt-BR" sz="2000" dirty="0" smtClean="0"/>
              <a:t>anos, estando apenas atrás dos Estados Unidos com a </a:t>
            </a:r>
            <a:r>
              <a:rPr lang="pt-BR" sz="2000" dirty="0"/>
              <a:t>maior população de cães e gatos do </a:t>
            </a:r>
            <a:r>
              <a:rPr lang="pt-BR" sz="2000" dirty="0" smtClean="0"/>
              <a:t>mundo.  </a:t>
            </a:r>
          </a:p>
          <a:p>
            <a:pPr marL="0" indent="0">
              <a:buNone/>
            </a:pPr>
            <a:endParaRPr lang="pt-BR" sz="2000" dirty="0" smtClean="0"/>
          </a:p>
          <a:p>
            <a:r>
              <a:rPr lang="pt-BR" sz="2000" dirty="0" smtClean="0"/>
              <a:t>Em </a:t>
            </a:r>
            <a:r>
              <a:rPr lang="pt-BR" sz="2000" dirty="0"/>
              <a:t>2012, o setor faturou R$ 14,2 bilhões e apresentou um crescimento de 16,4% na comparação com o ano anterior</a:t>
            </a:r>
            <a:r>
              <a:rPr lang="pt-BR" sz="2000" dirty="0" smtClean="0"/>
              <a:t>, a </a:t>
            </a:r>
            <a:r>
              <a:rPr lang="pt-BR" sz="2000" dirty="0"/>
              <a:t>previsão é de que esse mercado </a:t>
            </a:r>
            <a:r>
              <a:rPr lang="pt-BR" sz="2000" dirty="0" smtClean="0"/>
              <a:t>cresça cada vez mais com o passar dos anos. </a:t>
            </a:r>
          </a:p>
          <a:p>
            <a:endParaRPr lang="pt-BR" sz="2000" dirty="0" smtClean="0"/>
          </a:p>
          <a:p>
            <a:r>
              <a:rPr lang="pt-BR" sz="2000" dirty="0" smtClean="0"/>
              <a:t>Dentre </a:t>
            </a:r>
            <a:r>
              <a:rPr lang="pt-BR" sz="2000" dirty="0"/>
              <a:t>os negócios relacionados aos animais de estimação, o setor de </a:t>
            </a:r>
            <a:r>
              <a:rPr lang="pt-BR" sz="2000" dirty="0" smtClean="0"/>
              <a:t>hotéis para cães </a:t>
            </a:r>
            <a:r>
              <a:rPr lang="pt-BR" sz="2000" dirty="0"/>
              <a:t>é um dos segmentos que responde pelos maiores índices de expansão, já que os donos de animais de estimação estão se tornando consumidores cada vez mais exigentes esperam que, no período em que estiverem afastados, seus animais estejam em segurança e sendo bem tratados.</a:t>
            </a:r>
          </a:p>
          <a:p>
            <a:pPr marL="0" indent="0">
              <a:buNone/>
            </a:pPr>
            <a:endParaRPr lang="pt-BR" sz="2000" b="1" dirty="0" smtClean="0"/>
          </a:p>
          <a:p>
            <a:pPr marL="0" indent="0">
              <a:buNone/>
            </a:pPr>
            <a:endParaRPr lang="pt-BR" sz="2000" dirty="0" smtClean="0">
              <a:solidFill>
                <a:srgbClr val="002060"/>
              </a:solidFill>
            </a:endParaRPr>
          </a:p>
          <a:p>
            <a:pPr marL="0" indent="0">
              <a:buNone/>
            </a:pPr>
            <a:endParaRPr lang="pt-BR" dirty="0">
              <a:solidFill>
                <a:srgbClr val="002060"/>
              </a:solidFill>
            </a:endParaRPr>
          </a:p>
        </p:txBody>
      </p:sp>
    </p:spTree>
    <p:extLst>
      <p:ext uri="{BB962C8B-B14F-4D97-AF65-F5344CB8AC3E}">
        <p14:creationId xmlns:p14="http://schemas.microsoft.com/office/powerpoint/2010/main" val="1948341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3516"/>
          </a:xfrm>
          <a:solidFill>
            <a:srgbClr val="00B0F0"/>
          </a:solidFill>
        </p:spPr>
        <p:txBody>
          <a:bodyPr>
            <a:normAutofit/>
          </a:bodyPr>
          <a:lstStyle/>
          <a:p>
            <a:r>
              <a:rPr lang="pt-BR" sz="3600" b="1" dirty="0" smtClean="0">
                <a:solidFill>
                  <a:schemeClr val="bg1"/>
                </a:solidFill>
              </a:rPr>
              <a:t>1. Pesquisa</a:t>
            </a:r>
            <a:endParaRPr lang="pt-BR" sz="3600" b="1" dirty="0">
              <a:solidFill>
                <a:schemeClr val="bg1"/>
              </a:solidFill>
            </a:endParaRPr>
          </a:p>
        </p:txBody>
      </p:sp>
      <p:sp>
        <p:nvSpPr>
          <p:cNvPr id="3" name="Espaço Reservado para Conteúdo 2"/>
          <p:cNvSpPr>
            <a:spLocks noGrp="1"/>
          </p:cNvSpPr>
          <p:nvPr>
            <p:ph idx="1"/>
          </p:nvPr>
        </p:nvSpPr>
        <p:spPr/>
        <p:txBody>
          <a:bodyPr/>
          <a:lstStyle/>
          <a:p>
            <a:pPr>
              <a:buFont typeface="Wingdings" pitchFamily="2" charset="2"/>
              <a:buChar char="q"/>
            </a:pPr>
            <a:r>
              <a:rPr lang="pt-BR" dirty="0" smtClean="0">
                <a:solidFill>
                  <a:srgbClr val="00B0F0"/>
                </a:solidFill>
              </a:rPr>
              <a:t>Análise da Concorrência  </a:t>
            </a:r>
          </a:p>
          <a:p>
            <a:r>
              <a:rPr lang="pt-BR" dirty="0" smtClean="0">
                <a:solidFill>
                  <a:srgbClr val="00B0F0"/>
                </a:solidFill>
              </a:rPr>
              <a:t>Concorrentes diretos: </a:t>
            </a:r>
          </a:p>
          <a:p>
            <a:pPr marL="0" indent="0">
              <a:buNone/>
            </a:pPr>
            <a:r>
              <a:rPr lang="pt-BR" dirty="0" smtClean="0"/>
              <a:t>       Social Pet                         Espaço Vip</a:t>
            </a:r>
            <a:endParaRPr lang="pt-B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334" y="836712"/>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645024"/>
            <a:ext cx="2400972" cy="2418979"/>
          </a:xfrm>
          <a:prstGeom prst="rect">
            <a:avLst/>
          </a:prstGeo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789040"/>
            <a:ext cx="1909869" cy="1909869"/>
          </a:xfrm>
          <a:prstGeom prst="rect">
            <a:avLst/>
          </a:prstGeom>
        </p:spPr>
      </p:pic>
    </p:spTree>
    <p:extLst>
      <p:ext uri="{BB962C8B-B14F-4D97-AF65-F5344CB8AC3E}">
        <p14:creationId xmlns:p14="http://schemas.microsoft.com/office/powerpoint/2010/main" val="1484587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a:solidFill>
            <a:srgbClr val="00B0F0"/>
          </a:solidFill>
        </p:spPr>
        <p:txBody>
          <a:bodyPr>
            <a:normAutofit/>
          </a:bodyPr>
          <a:lstStyle/>
          <a:p>
            <a:r>
              <a:rPr lang="pt-BR" sz="3600" b="1" dirty="0" smtClean="0">
                <a:solidFill>
                  <a:schemeClr val="bg1"/>
                </a:solidFill>
              </a:rPr>
              <a:t>1. Pesquisa</a:t>
            </a:r>
            <a:endParaRPr lang="pt-BR" sz="3600" b="1" dirty="0">
              <a:solidFill>
                <a:schemeClr val="bg1"/>
              </a:solidFill>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060002204"/>
              </p:ext>
            </p:extLst>
          </p:nvPr>
        </p:nvGraphicFramePr>
        <p:xfrm>
          <a:off x="179512" y="1628800"/>
          <a:ext cx="6995120" cy="4464496"/>
        </p:xfrm>
        <a:graphic>
          <a:graphicData uri="http://schemas.openxmlformats.org/drawingml/2006/table">
            <a:tbl>
              <a:tblPr firstRow="1" bandRow="1">
                <a:tableStyleId>{5C22544A-7EE6-4342-B048-85BDC9FD1C3A}</a:tableStyleId>
              </a:tblPr>
              <a:tblGrid>
                <a:gridCol w="3497560"/>
                <a:gridCol w="3497560"/>
              </a:tblGrid>
              <a:tr h="2232248">
                <a:tc>
                  <a:txBody>
                    <a:bodyPr/>
                    <a:lstStyle/>
                    <a:p>
                      <a:r>
                        <a:rPr lang="pt-BR" dirty="0" smtClean="0"/>
                        <a:t>Social Pet</a:t>
                      </a:r>
                    </a:p>
                    <a:p>
                      <a:r>
                        <a:rPr lang="pt-BR" dirty="0" smtClean="0"/>
                        <a:t>Pontos</a:t>
                      </a:r>
                      <a:r>
                        <a:rPr lang="pt-BR" baseline="0" dirty="0" smtClean="0"/>
                        <a:t> fortes </a:t>
                      </a:r>
                      <a:endParaRPr lang="pt-BR" dirty="0" smtClean="0"/>
                    </a:p>
                    <a:p>
                      <a:pPr marL="285750" indent="-285750">
                        <a:buFont typeface="Arial" pitchFamily="34" charset="0"/>
                        <a:buChar char="•"/>
                      </a:pPr>
                      <a:r>
                        <a:rPr lang="pt-BR" dirty="0" smtClean="0"/>
                        <a:t>Público</a:t>
                      </a:r>
                      <a:r>
                        <a:rPr lang="pt-BR" baseline="0" dirty="0" smtClean="0"/>
                        <a:t> já existente </a:t>
                      </a:r>
                    </a:p>
                    <a:p>
                      <a:pPr marL="285750" indent="-285750">
                        <a:buFont typeface="Arial" pitchFamily="34" charset="0"/>
                        <a:buChar char="•"/>
                      </a:pPr>
                      <a:r>
                        <a:rPr lang="pt-BR" baseline="0" dirty="0" smtClean="0"/>
                        <a:t>Bom atendimento </a:t>
                      </a:r>
                    </a:p>
                    <a:p>
                      <a:pPr marL="0" indent="0">
                        <a:buFont typeface="Arial" pitchFamily="34" charset="0"/>
                        <a:buNone/>
                      </a:pPr>
                      <a:endParaRPr lang="pt-BR" dirty="0"/>
                    </a:p>
                  </a:txBody>
                  <a:tcPr/>
                </a:tc>
                <a:tc>
                  <a:txBody>
                    <a:bodyPr/>
                    <a:lstStyle/>
                    <a:p>
                      <a:r>
                        <a:rPr lang="pt-BR" dirty="0" smtClean="0"/>
                        <a:t>Espaço Vip</a:t>
                      </a:r>
                    </a:p>
                    <a:p>
                      <a:r>
                        <a:rPr lang="pt-BR" dirty="0" smtClean="0"/>
                        <a:t>Pontos fortes </a:t>
                      </a:r>
                    </a:p>
                    <a:p>
                      <a:pPr marL="285750" indent="-285750">
                        <a:buFont typeface="Arial" pitchFamily="34" charset="0"/>
                        <a:buChar char="•"/>
                      </a:pPr>
                      <a:r>
                        <a:rPr lang="pt-BR" dirty="0" smtClean="0"/>
                        <a:t>Público</a:t>
                      </a:r>
                      <a:r>
                        <a:rPr lang="pt-BR" sz="1600" baseline="0" dirty="0" smtClean="0"/>
                        <a:t> já existente </a:t>
                      </a:r>
                    </a:p>
                    <a:p>
                      <a:pPr marL="285750" indent="-285750">
                        <a:buFont typeface="Arial" pitchFamily="34" charset="0"/>
                        <a:buChar char="•"/>
                      </a:pPr>
                      <a:r>
                        <a:rPr lang="pt-BR" sz="1600" baseline="0" dirty="0" smtClean="0"/>
                        <a:t>Variedades no mix de serviço  </a:t>
                      </a:r>
                    </a:p>
                    <a:p>
                      <a:pPr marL="285750" indent="-285750">
                        <a:buFont typeface="Arial" pitchFamily="34" charset="0"/>
                        <a:buChar char="•"/>
                      </a:pPr>
                      <a:r>
                        <a:rPr lang="pt-BR" sz="1600" baseline="0" dirty="0" smtClean="0"/>
                        <a:t>Local de fácil acesso </a:t>
                      </a:r>
                    </a:p>
                    <a:p>
                      <a:pPr marL="285750" indent="-285750">
                        <a:buFont typeface="Arial" pitchFamily="34" charset="0"/>
                        <a:buChar char="•"/>
                      </a:pPr>
                      <a:r>
                        <a:rPr lang="pt-BR" sz="1600" baseline="0" dirty="0" smtClean="0"/>
                        <a:t>Sistema leva e traz</a:t>
                      </a:r>
                    </a:p>
                    <a:p>
                      <a:pPr marL="0" indent="0">
                        <a:buFont typeface="Arial" pitchFamily="34" charset="0"/>
                        <a:buNone/>
                      </a:pPr>
                      <a:endParaRPr lang="pt-BR" sz="1600" baseline="0" dirty="0" smtClean="0"/>
                    </a:p>
                    <a:p>
                      <a:pPr marL="0" indent="0">
                        <a:buFont typeface="Arial" pitchFamily="34" charset="0"/>
                        <a:buNone/>
                      </a:pPr>
                      <a:endParaRPr lang="pt-BR" dirty="0"/>
                    </a:p>
                  </a:txBody>
                  <a:tcPr/>
                </a:tc>
              </a:tr>
              <a:tr h="2232248">
                <a:tc>
                  <a:txBody>
                    <a:bodyPr/>
                    <a:lstStyle/>
                    <a:p>
                      <a:r>
                        <a:rPr lang="pt-BR" dirty="0" smtClean="0"/>
                        <a:t>Pontos</a:t>
                      </a:r>
                      <a:r>
                        <a:rPr lang="pt-BR" baseline="0" dirty="0" smtClean="0"/>
                        <a:t> fracos </a:t>
                      </a:r>
                    </a:p>
                    <a:p>
                      <a:pPr marL="285750" indent="-285750">
                        <a:buFont typeface="Arial" pitchFamily="34" charset="0"/>
                        <a:buChar char="•"/>
                      </a:pPr>
                      <a:r>
                        <a:rPr lang="pt-BR" dirty="0" smtClean="0"/>
                        <a:t>Valor</a:t>
                      </a:r>
                      <a:r>
                        <a:rPr lang="pt-BR" baseline="0" dirty="0" smtClean="0"/>
                        <a:t> não condiz com o serviço</a:t>
                      </a:r>
                    </a:p>
                    <a:p>
                      <a:pPr marL="285750" indent="-285750">
                        <a:buFont typeface="Arial" pitchFamily="34" charset="0"/>
                        <a:buChar char="•"/>
                      </a:pPr>
                      <a:r>
                        <a:rPr lang="pt-BR" dirty="0" smtClean="0"/>
                        <a:t>Não</a:t>
                      </a:r>
                      <a:r>
                        <a:rPr lang="pt-BR" baseline="0" dirty="0" smtClean="0"/>
                        <a:t> funcionamento nos finais de semana </a:t>
                      </a:r>
                    </a:p>
                    <a:p>
                      <a:pPr marL="285750" indent="-285750">
                        <a:buFont typeface="Arial" pitchFamily="34" charset="0"/>
                        <a:buChar char="•"/>
                      </a:pPr>
                      <a:r>
                        <a:rPr lang="pt-BR" baseline="0" dirty="0" smtClean="0"/>
                        <a:t>Não tem sistema leva e traz </a:t>
                      </a:r>
                      <a:endParaRPr lang="pt-BR" dirty="0"/>
                    </a:p>
                  </a:txBody>
                  <a:tcPr/>
                </a:tc>
                <a:tc>
                  <a:txBody>
                    <a:bodyPr/>
                    <a:lstStyle/>
                    <a:p>
                      <a:r>
                        <a:rPr lang="pt-BR" dirty="0" smtClean="0"/>
                        <a:t>Pontos</a:t>
                      </a:r>
                      <a:r>
                        <a:rPr lang="pt-BR" baseline="0" dirty="0" smtClean="0"/>
                        <a:t> fracos </a:t>
                      </a:r>
                    </a:p>
                    <a:p>
                      <a:pPr marL="285750" indent="-285750">
                        <a:buFont typeface="Arial" pitchFamily="34" charset="0"/>
                        <a:buChar char="•"/>
                      </a:pPr>
                      <a:r>
                        <a:rPr lang="pt-BR" baseline="0" dirty="0" smtClean="0"/>
                        <a:t>Não funcionamento nos Domingos</a:t>
                      </a:r>
                      <a:endParaRPr lang="pt-BR" dirty="0"/>
                    </a:p>
                  </a:txBody>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908720"/>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965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672"/>
            <a:ext cx="9144000" cy="6858000"/>
          </a:xfrm>
          <a:solidFill>
            <a:srgbClr val="00B0F0"/>
          </a:solidFill>
        </p:spPr>
        <p:txBody>
          <a:bodyPr/>
          <a:lstStyle/>
          <a:p>
            <a:r>
              <a:rPr lang="pt-BR" b="1" dirty="0" smtClean="0">
                <a:solidFill>
                  <a:schemeClr val="bg1"/>
                </a:solidFill>
              </a:rPr>
              <a:t>2. Planejamento</a:t>
            </a:r>
            <a:endParaRPr lang="pt-BR" b="1" dirty="0">
              <a:solidFill>
                <a:schemeClr val="bg1"/>
              </a:solidFill>
            </a:endParaRPr>
          </a:p>
        </p:txBody>
      </p:sp>
    </p:spTree>
    <p:extLst>
      <p:ext uri="{BB962C8B-B14F-4D97-AF65-F5344CB8AC3E}">
        <p14:creationId xmlns:p14="http://schemas.microsoft.com/office/powerpoint/2010/main" val="257636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052736"/>
          </a:xfrm>
          <a:solidFill>
            <a:srgbClr val="00B0F0"/>
          </a:solidFill>
        </p:spPr>
        <p:txBody>
          <a:bodyPr>
            <a:normAutofit/>
          </a:bodyPr>
          <a:lstStyle/>
          <a:p>
            <a:r>
              <a:rPr lang="pt-BR" sz="3600" b="1" dirty="0" smtClean="0">
                <a:solidFill>
                  <a:schemeClr val="bg1"/>
                </a:solidFill>
              </a:rPr>
              <a:t>2. Planejamento</a:t>
            </a:r>
            <a:endParaRPr lang="pt-BR" sz="3600" b="1" dirty="0">
              <a:solidFill>
                <a:schemeClr val="bg1"/>
              </a:solidFill>
            </a:endParaRPr>
          </a:p>
        </p:txBody>
      </p:sp>
      <p:sp>
        <p:nvSpPr>
          <p:cNvPr id="3" name="Espaço Reservado para Conteúdo 2"/>
          <p:cNvSpPr>
            <a:spLocks noGrp="1"/>
          </p:cNvSpPr>
          <p:nvPr>
            <p:ph idx="1"/>
          </p:nvPr>
        </p:nvSpPr>
        <p:spPr/>
        <p:txBody>
          <a:bodyPr>
            <a:normAutofit/>
          </a:bodyPr>
          <a:lstStyle/>
          <a:p>
            <a:pPr>
              <a:buFont typeface="Wingdings" pitchFamily="2" charset="2"/>
              <a:buChar char="q"/>
            </a:pPr>
            <a:r>
              <a:rPr lang="pt-BR" sz="2800" b="1" dirty="0" smtClean="0">
                <a:solidFill>
                  <a:srgbClr val="00B0F0"/>
                </a:solidFill>
              </a:rPr>
              <a:t> Nome fantasia: </a:t>
            </a:r>
          </a:p>
          <a:p>
            <a:r>
              <a:rPr lang="pt-BR" sz="2400" dirty="0" smtClean="0"/>
              <a:t>Doce Companhia </a:t>
            </a:r>
            <a:endParaRPr lang="pt-BR" sz="2400" b="1" dirty="0" smtClean="0">
              <a:solidFill>
                <a:schemeClr val="tx2"/>
              </a:solidFill>
            </a:endParaRPr>
          </a:p>
          <a:p>
            <a:pPr>
              <a:buFont typeface="Wingdings" pitchFamily="2" charset="2"/>
              <a:buChar char="q"/>
            </a:pPr>
            <a:r>
              <a:rPr lang="pt-BR" sz="2800" b="1" dirty="0" smtClean="0">
                <a:solidFill>
                  <a:srgbClr val="00B0F0"/>
                </a:solidFill>
              </a:rPr>
              <a:t>Sócios proprietários:</a:t>
            </a:r>
          </a:p>
          <a:p>
            <a:r>
              <a:rPr lang="pt-BR" sz="2400" dirty="0" smtClean="0"/>
              <a:t>Felipe Santos, Jaine Lima, Jeiza Mota , José Silva</a:t>
            </a:r>
          </a:p>
          <a:p>
            <a:pPr>
              <a:buFont typeface="Wingdings" pitchFamily="2" charset="2"/>
              <a:buChar char="q"/>
            </a:pPr>
            <a:r>
              <a:rPr lang="pt-BR" sz="2800" b="1" dirty="0" smtClean="0">
                <a:solidFill>
                  <a:srgbClr val="00B0F0"/>
                </a:solidFill>
              </a:rPr>
              <a:t>Localização: </a:t>
            </a:r>
          </a:p>
          <a:p>
            <a:r>
              <a:rPr lang="pt-BR" sz="2400" dirty="0" smtClean="0"/>
              <a:t>Rua XV de Novembro n° 1364</a:t>
            </a:r>
            <a:r>
              <a:rPr lang="pt-BR" sz="2400" dirty="0" smtClean="0"/>
              <a:t>, centro - São </a:t>
            </a:r>
            <a:r>
              <a:rPr lang="pt-BR" sz="2400" dirty="0" smtClean="0"/>
              <a:t>Carlos</a:t>
            </a:r>
            <a:endParaRPr lang="pt-BR" sz="2400" dirty="0"/>
          </a:p>
          <a:p>
            <a:pPr>
              <a:buFont typeface="Wingdings" pitchFamily="2" charset="2"/>
              <a:buChar char="q"/>
            </a:pPr>
            <a:r>
              <a:rPr lang="pt-BR" sz="2800" b="1" dirty="0" smtClean="0">
                <a:solidFill>
                  <a:srgbClr val="00B0F0"/>
                </a:solidFill>
              </a:rPr>
              <a:t>Segmento: </a:t>
            </a:r>
          </a:p>
          <a:p>
            <a:r>
              <a:rPr lang="pt-BR" sz="2400" dirty="0" smtClean="0"/>
              <a:t>Setor Pet Hoteleiro</a:t>
            </a:r>
          </a:p>
          <a:p>
            <a:pPr>
              <a:buFont typeface="Wingdings" pitchFamily="2" charset="2"/>
              <a:buChar char="q"/>
            </a:pPr>
            <a:endParaRPr lang="pt-BR" dirty="0" smtClean="0"/>
          </a:p>
          <a:p>
            <a:pPr>
              <a:buFont typeface="Wingdings" pitchFamily="2" charset="2"/>
              <a:buChar char="q"/>
            </a:pPr>
            <a:endParaRPr lang="pt-BR" dirty="0"/>
          </a:p>
          <a:p>
            <a:pPr>
              <a:buFont typeface="Wingdings" pitchFamily="2" charset="2"/>
              <a:buChar char="q"/>
            </a:pPr>
            <a:endParaRPr lang="pt-B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881" y="1052736"/>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368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1938"/>
            <a:ext cx="9144000" cy="1030798"/>
          </a:xfrm>
          <a:solidFill>
            <a:srgbClr val="00B0F0"/>
          </a:solidFill>
        </p:spPr>
        <p:txBody>
          <a:bodyPr>
            <a:normAutofit/>
          </a:bodyPr>
          <a:lstStyle/>
          <a:p>
            <a:r>
              <a:rPr lang="pt-BR" sz="3600" b="1" dirty="0" smtClean="0">
                <a:solidFill>
                  <a:schemeClr val="bg1"/>
                </a:solidFill>
              </a:rPr>
              <a:t>2. Planejamento</a:t>
            </a:r>
            <a:endParaRPr lang="pt-BR" sz="3600" b="1" dirty="0">
              <a:solidFill>
                <a:schemeClr val="bg1"/>
              </a:solidFill>
            </a:endParaRPr>
          </a:p>
        </p:txBody>
      </p:sp>
      <p:sp>
        <p:nvSpPr>
          <p:cNvPr id="3" name="Espaço Reservado para Conteúdo 2"/>
          <p:cNvSpPr>
            <a:spLocks noGrp="1"/>
          </p:cNvSpPr>
          <p:nvPr>
            <p:ph idx="1"/>
          </p:nvPr>
        </p:nvSpPr>
        <p:spPr/>
        <p:txBody>
          <a:bodyPr>
            <a:normAutofit fontScale="92500"/>
          </a:bodyPr>
          <a:lstStyle/>
          <a:p>
            <a:pPr>
              <a:buFont typeface="Wingdings" pitchFamily="2" charset="2"/>
              <a:buChar char="q"/>
            </a:pPr>
            <a:r>
              <a:rPr lang="pt-BR" sz="2800" b="1" dirty="0" smtClean="0">
                <a:solidFill>
                  <a:srgbClr val="00B0F0"/>
                </a:solidFill>
              </a:rPr>
              <a:t>Mercado de atuação: </a:t>
            </a:r>
          </a:p>
          <a:p>
            <a:r>
              <a:rPr lang="pt-BR" sz="2400" dirty="0" smtClean="0"/>
              <a:t>São Carlos </a:t>
            </a:r>
          </a:p>
          <a:p>
            <a:pPr>
              <a:buFont typeface="Wingdings" pitchFamily="2" charset="2"/>
              <a:buChar char="q"/>
            </a:pPr>
            <a:r>
              <a:rPr lang="pt-BR" sz="2800" b="1" dirty="0" smtClean="0">
                <a:solidFill>
                  <a:srgbClr val="00B0F0"/>
                </a:solidFill>
              </a:rPr>
              <a:t>Investimento estimado: </a:t>
            </a:r>
          </a:p>
          <a:p>
            <a:r>
              <a:rPr lang="pt-BR" sz="2400" dirty="0" smtClean="0"/>
              <a:t>R$ 200.00,00 ( Duzentos mil ) </a:t>
            </a:r>
          </a:p>
          <a:p>
            <a:pPr>
              <a:buFont typeface="Wingdings" pitchFamily="2" charset="2"/>
              <a:buChar char="q"/>
            </a:pPr>
            <a:r>
              <a:rPr lang="pt-BR" sz="2800" b="1" dirty="0" smtClean="0">
                <a:solidFill>
                  <a:srgbClr val="00B0F0"/>
                </a:solidFill>
              </a:rPr>
              <a:t>Definição do público alvo: </a:t>
            </a:r>
          </a:p>
          <a:p>
            <a:r>
              <a:rPr lang="pt-BR" sz="2800" dirty="0" smtClean="0"/>
              <a:t>Classe A e B </a:t>
            </a:r>
          </a:p>
          <a:p>
            <a:r>
              <a:rPr lang="pt-BR" sz="2800" dirty="0" smtClean="0"/>
              <a:t>Nosso público alvo está ligado </a:t>
            </a:r>
            <a:r>
              <a:rPr lang="pt-BR" sz="2800" dirty="0"/>
              <a:t>à</a:t>
            </a:r>
            <a:r>
              <a:rPr lang="pt-BR" sz="2800" dirty="0" smtClean="0"/>
              <a:t> pessoas que viajam e se ausentam frequentemente,  pessoas que tem uma vida corrida ou pelo fato de morarem sozinhas não podendo dar a atenção necessária para seu animal. </a:t>
            </a:r>
            <a:endParaRPr lang="pt-B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124744"/>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553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1194</TotalTime>
  <Words>1237</Words>
  <Application>Microsoft Office PowerPoint</Application>
  <PresentationFormat>Apresentação na tela (4:3)</PresentationFormat>
  <Paragraphs>266</Paragraphs>
  <Slides>37</Slides>
  <Notes>5</Notes>
  <HiddenSlides>0</HiddenSlides>
  <MMClips>0</MMClips>
  <ScaleCrop>false</ScaleCrop>
  <HeadingPairs>
    <vt:vector size="4" baseType="variant">
      <vt:variant>
        <vt:lpstr>Tema</vt:lpstr>
      </vt:variant>
      <vt:variant>
        <vt:i4>1</vt:i4>
      </vt:variant>
      <vt:variant>
        <vt:lpstr>Títulos de slides</vt:lpstr>
      </vt:variant>
      <vt:variant>
        <vt:i4>37</vt:i4>
      </vt:variant>
    </vt:vector>
  </HeadingPairs>
  <TitlesOfParts>
    <vt:vector size="38" baseType="lpstr">
      <vt:lpstr>Tema do Office</vt:lpstr>
      <vt:lpstr>Apresentação do PowerPoint</vt:lpstr>
      <vt:lpstr>1. PESQUISA</vt:lpstr>
      <vt:lpstr>1. Pesquisa</vt:lpstr>
      <vt:lpstr>1. Pesquisa</vt:lpstr>
      <vt:lpstr>1. Pesquisa</vt:lpstr>
      <vt:lpstr>1. Pesquisa</vt:lpstr>
      <vt:lpstr>2. Planejamento</vt:lpstr>
      <vt:lpstr>2. Planejamento</vt:lpstr>
      <vt:lpstr>2. Planejamento</vt:lpstr>
      <vt:lpstr>2. Planejamento</vt:lpstr>
      <vt:lpstr>2. Planejamento</vt:lpstr>
      <vt:lpstr>2. Planejamento</vt:lpstr>
      <vt:lpstr>2. Planejamento</vt:lpstr>
      <vt:lpstr>3. Identidade Visual</vt:lpstr>
      <vt:lpstr>3. Identidade Visual </vt:lpstr>
      <vt:lpstr>3. Identidade Visual </vt:lpstr>
      <vt:lpstr>3. Identidade Visual</vt:lpstr>
      <vt:lpstr>3. Identidade Visual</vt:lpstr>
      <vt:lpstr>3.  Identidade Visual</vt:lpstr>
      <vt:lpstr>3. Identidade Visual</vt:lpstr>
      <vt:lpstr>3. Identidade Visual</vt:lpstr>
      <vt:lpstr>3. Identidade Visual</vt:lpstr>
      <vt:lpstr>3. Identidade Visual</vt:lpstr>
      <vt:lpstr>3. Identidade Visual</vt:lpstr>
      <vt:lpstr>       4. Análise do Composto de Marketing.</vt:lpstr>
      <vt:lpstr>4. Composto de Marketing</vt:lpstr>
      <vt:lpstr>4. Composto de Marketing</vt:lpstr>
      <vt:lpstr>4. Composto de Marketing</vt:lpstr>
      <vt:lpstr>4. Composto de Marketing</vt:lpstr>
      <vt:lpstr>5. Campanha de Marketing</vt:lpstr>
      <vt:lpstr>5. Campanha de Marketing </vt:lpstr>
      <vt:lpstr>5. Campanha de Marketing </vt:lpstr>
      <vt:lpstr>Outdoor</vt:lpstr>
      <vt:lpstr>Revista</vt:lpstr>
      <vt:lpstr>Internet</vt:lpstr>
      <vt:lpstr>Bibliografia </vt:lpstr>
      <vt:lpstr> Agradecimentos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Felipe</dc:creator>
  <cp:lastModifiedBy>Felipe</cp:lastModifiedBy>
  <cp:revision>121</cp:revision>
  <dcterms:created xsi:type="dcterms:W3CDTF">2017-09-13T20:24:46Z</dcterms:created>
  <dcterms:modified xsi:type="dcterms:W3CDTF">2017-10-05T19:58:50Z</dcterms:modified>
</cp:coreProperties>
</file>