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0" r:id="rId1"/>
  </p:sldMasterIdLst>
  <p:notesMasterIdLst>
    <p:notesMasterId r:id="rId53"/>
  </p:notesMasterIdLst>
  <p:sldIdLst>
    <p:sldId id="256" r:id="rId2"/>
    <p:sldId id="286" r:id="rId3"/>
    <p:sldId id="287" r:id="rId4"/>
    <p:sldId id="288" r:id="rId5"/>
    <p:sldId id="313" r:id="rId6"/>
    <p:sldId id="264" r:id="rId7"/>
    <p:sldId id="265" r:id="rId8"/>
    <p:sldId id="290" r:id="rId9"/>
    <p:sldId id="259" r:id="rId10"/>
    <p:sldId id="257" r:id="rId11"/>
    <p:sldId id="266" r:id="rId12"/>
    <p:sldId id="258" r:id="rId13"/>
    <p:sldId id="261" r:id="rId14"/>
    <p:sldId id="263" r:id="rId15"/>
    <p:sldId id="270" r:id="rId16"/>
    <p:sldId id="273" r:id="rId17"/>
    <p:sldId id="272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94" r:id="rId27"/>
    <p:sldId id="299" r:id="rId28"/>
    <p:sldId id="293" r:id="rId29"/>
    <p:sldId id="300" r:id="rId30"/>
    <p:sldId id="298" r:id="rId31"/>
    <p:sldId id="297" r:id="rId32"/>
    <p:sldId id="302" r:id="rId33"/>
    <p:sldId id="291" r:id="rId34"/>
    <p:sldId id="292" r:id="rId35"/>
    <p:sldId id="295" r:id="rId36"/>
    <p:sldId id="304" r:id="rId37"/>
    <p:sldId id="305" r:id="rId38"/>
    <p:sldId id="306" r:id="rId39"/>
    <p:sldId id="307" r:id="rId40"/>
    <p:sldId id="308" r:id="rId41"/>
    <p:sldId id="309" r:id="rId42"/>
    <p:sldId id="303" r:id="rId43"/>
    <p:sldId id="310" r:id="rId44"/>
    <p:sldId id="315" r:id="rId45"/>
    <p:sldId id="316" r:id="rId46"/>
    <p:sldId id="314" r:id="rId47"/>
    <p:sldId id="318" r:id="rId48"/>
    <p:sldId id="322" r:id="rId49"/>
    <p:sldId id="319" r:id="rId50"/>
    <p:sldId id="323" r:id="rId51"/>
    <p:sldId id="324" r:id="rId5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8A54"/>
    <a:srgbClr val="00B050"/>
    <a:srgbClr val="FFFFFF"/>
    <a:srgbClr val="00A84C"/>
    <a:srgbClr val="9CE8B4"/>
    <a:srgbClr val="00EA6A"/>
    <a:srgbClr val="007635"/>
    <a:srgbClr val="57FFA3"/>
    <a:srgbClr val="5DFFA6"/>
    <a:srgbClr val="006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6" autoAdjust="0"/>
    <p:restoredTop sz="92196" autoAdjust="0"/>
  </p:normalViewPr>
  <p:slideViewPr>
    <p:cSldViewPr>
      <p:cViewPr varScale="1">
        <p:scale>
          <a:sx n="69" d="100"/>
          <a:sy n="69" d="100"/>
        </p:scale>
        <p:origin x="138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8F-4070-B2EF-1BA3FA5AA29A}"/>
              </c:ext>
            </c:extLst>
          </c:dPt>
          <c:dPt>
            <c:idx val="2"/>
            <c:invertIfNegative val="0"/>
            <c:bubble3D val="0"/>
            <c:spPr>
              <a:solidFill>
                <a:srgbClr val="9CE8B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78F-4070-B2EF-1BA3FA5AA29A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78F-4070-B2EF-1BA3FA5AA29A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78F-4070-B2EF-1BA3FA5AA29A}"/>
              </c:ext>
            </c:extLst>
          </c:dPt>
          <c:cat>
            <c:strRef>
              <c:f>Plan1!$A$2:$A$6</c:f>
              <c:strCache>
                <c:ptCount val="5"/>
                <c:pt idx="0">
                  <c:v>Sudeste</c:v>
                </c:pt>
                <c:pt idx="1">
                  <c:v>Nordeste</c:v>
                </c:pt>
                <c:pt idx="2">
                  <c:v>Centro Oeste</c:v>
                </c:pt>
                <c:pt idx="3">
                  <c:v>Sul</c:v>
                </c:pt>
                <c:pt idx="4">
                  <c:v>Norte</c:v>
                </c:pt>
              </c:strCache>
            </c:strRef>
          </c:cat>
          <c:val>
            <c:numRef>
              <c:f>Plan1!$B$2:$B$6</c:f>
              <c:numCache>
                <c:formatCode>0%</c:formatCode>
                <c:ptCount val="5"/>
                <c:pt idx="0">
                  <c:v>0.48</c:v>
                </c:pt>
                <c:pt idx="1">
                  <c:v>0.2</c:v>
                </c:pt>
                <c:pt idx="2">
                  <c:v>0.14000000000000001</c:v>
                </c:pt>
                <c:pt idx="3">
                  <c:v>0.12</c:v>
                </c:pt>
                <c:pt idx="4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78F-4070-B2EF-1BA3FA5AA29A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invertIfNegative val="0"/>
          <c:cat>
            <c:strRef>
              <c:f>Plan1!$A$2:$A$6</c:f>
              <c:strCache>
                <c:ptCount val="5"/>
                <c:pt idx="0">
                  <c:v>Sudeste</c:v>
                </c:pt>
                <c:pt idx="1">
                  <c:v>Nordeste</c:v>
                </c:pt>
                <c:pt idx="2">
                  <c:v>Centro Oeste</c:v>
                </c:pt>
                <c:pt idx="3">
                  <c:v>Sul</c:v>
                </c:pt>
                <c:pt idx="4">
                  <c:v>Norte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78F-4070-B2EF-1BA3FA5AA29A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invertIfNegative val="0"/>
          <c:cat>
            <c:strRef>
              <c:f>Plan1!$A$2:$A$6</c:f>
              <c:strCache>
                <c:ptCount val="5"/>
                <c:pt idx="0">
                  <c:v>Sudeste</c:v>
                </c:pt>
                <c:pt idx="1">
                  <c:v>Nordeste</c:v>
                </c:pt>
                <c:pt idx="2">
                  <c:v>Centro Oeste</c:v>
                </c:pt>
                <c:pt idx="3">
                  <c:v>Sul</c:v>
                </c:pt>
                <c:pt idx="4">
                  <c:v>Norte</c:v>
                </c:pt>
              </c:strCache>
            </c:strRef>
          </c:cat>
          <c:val>
            <c:numRef>
              <c:f>Plan1!$D$2:$D$6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78F-4070-B2EF-1BA3FA5AA2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8637728"/>
        <c:axId val="388627936"/>
        <c:axId val="0"/>
      </c:bar3DChart>
      <c:catAx>
        <c:axId val="388637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88627936"/>
        <c:crosses val="autoZero"/>
        <c:auto val="1"/>
        <c:lblAlgn val="ctr"/>
        <c:lblOffset val="100"/>
        <c:noMultiLvlLbl val="0"/>
      </c:catAx>
      <c:valAx>
        <c:axId val="3886279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88637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2537F-BB3D-4AB0-B8F0-1431EC40E40C}" type="datetimeFigureOut">
              <a:rPr lang="pt-BR" smtClean="0"/>
              <a:t>07/05/2016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6E9D8-DC9B-4CAA-BCFE-082F07852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505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6E9D8-DC9B-4CAA-BCFE-082F078527F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770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6E9D8-DC9B-4CAA-BCFE-082F078527F4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9670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F10B-8B16-41F1-AA98-209B2707251E}" type="datetimeFigureOut">
              <a:rPr lang="pt-BR" smtClean="0"/>
              <a:t>07/05/2016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3929-0C4F-406F-8426-2EFFC544C0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2135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F10B-8B16-41F1-AA98-209B2707251E}" type="datetimeFigureOut">
              <a:rPr lang="pt-BR" smtClean="0"/>
              <a:t>07/05/2016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3929-0C4F-406F-8426-2EFFC544C0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5742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F10B-8B16-41F1-AA98-209B2707251E}" type="datetimeFigureOut">
              <a:rPr lang="pt-BR" smtClean="0"/>
              <a:t>07/05/2016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3929-0C4F-406F-8426-2EFFC544C0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24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F10B-8B16-41F1-AA98-209B2707251E}" type="datetimeFigureOut">
              <a:rPr lang="pt-BR" smtClean="0"/>
              <a:t>07/05/2016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3929-0C4F-406F-8426-2EFFC544C0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8797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F10B-8B16-41F1-AA98-209B2707251E}" type="datetimeFigureOut">
              <a:rPr lang="pt-BR" smtClean="0"/>
              <a:t>07/05/2016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3929-0C4F-406F-8426-2EFFC544C0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55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F10B-8B16-41F1-AA98-209B2707251E}" type="datetimeFigureOut">
              <a:rPr lang="pt-BR" smtClean="0"/>
              <a:t>07/05/2016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3929-0C4F-406F-8426-2EFFC544C0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572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F10B-8B16-41F1-AA98-209B2707251E}" type="datetimeFigureOut">
              <a:rPr lang="pt-BR" smtClean="0"/>
              <a:t>07/05/2016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3929-0C4F-406F-8426-2EFFC544C0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819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F10B-8B16-41F1-AA98-209B2707251E}" type="datetimeFigureOut">
              <a:rPr lang="pt-BR" smtClean="0"/>
              <a:t>07/05/2016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3929-0C4F-406F-8426-2EFFC544C0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37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F10B-8B16-41F1-AA98-209B2707251E}" type="datetimeFigureOut">
              <a:rPr lang="pt-BR" smtClean="0"/>
              <a:t>07/05/2016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3929-0C4F-406F-8426-2EFFC544C0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308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F10B-8B16-41F1-AA98-209B2707251E}" type="datetimeFigureOut">
              <a:rPr lang="pt-BR" smtClean="0"/>
              <a:t>07/05/2016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3929-0C4F-406F-8426-2EFFC544C0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040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F10B-8B16-41F1-AA98-209B2707251E}" type="datetimeFigureOut">
              <a:rPr lang="pt-BR" smtClean="0"/>
              <a:t>07/05/2016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3929-0C4F-406F-8426-2EFFC544C0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351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3F10B-8B16-41F1-AA98-209B2707251E}" type="datetimeFigureOut">
              <a:rPr lang="pt-BR" smtClean="0"/>
              <a:t>07/05/2016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C3929-0C4F-406F-8426-2EFFC544C0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648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3.png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joleiroviagens.com.br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logo.empregos.com.br/102554_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36" y="188640"/>
            <a:ext cx="1728192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699792" y="18864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>
                <a:latin typeface="Arial Narrow" pitchFamily="34" charset="0"/>
                <a:cs typeface="Arial" pitchFamily="34" charset="0"/>
              </a:rPr>
              <a:t>ANGLOSCHOOL SÃO CARLOS</a:t>
            </a:r>
          </a:p>
          <a:p>
            <a:pPr algn="ctr"/>
            <a:r>
              <a:rPr lang="pt-BR" dirty="0">
                <a:latin typeface="Arial Narrow" pitchFamily="34" charset="0"/>
                <a:cs typeface="Arial" pitchFamily="34" charset="0"/>
              </a:rPr>
              <a:t>Curso Técnico em </a:t>
            </a:r>
            <a:r>
              <a:rPr lang="pt-BR" sz="2000" dirty="0">
                <a:latin typeface="Arial Narrow" pitchFamily="34" charset="0"/>
                <a:cs typeface="Arial" pitchFamily="34" charset="0"/>
              </a:rPr>
              <a:t>Administração</a:t>
            </a:r>
          </a:p>
          <a:p>
            <a:pPr algn="ctr"/>
            <a:r>
              <a:rPr lang="pt-BR" dirty="0">
                <a:latin typeface="Arial Narrow" pitchFamily="34" charset="0"/>
                <a:cs typeface="Arial" pitchFamily="34" charset="0"/>
              </a:rPr>
              <a:t>Módulo de Marketing</a:t>
            </a:r>
            <a:endParaRPr lang="pt-BR" dirty="0">
              <a:latin typeface="Arial Narrow" pitchFamily="34" charset="0"/>
            </a:endParaRPr>
          </a:p>
        </p:txBody>
      </p:sp>
      <p:pic>
        <p:nvPicPr>
          <p:cNvPr id="5" name="Picture 4" descr="http://cristianethiel.com.br/blog/wp-content/uploads/2014/12/marketing-de-conte%C3%BAdo-0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320" y="1188488"/>
            <a:ext cx="3456384" cy="230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-5074" y="3456115"/>
            <a:ext cx="9144000" cy="11033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b="1" dirty="0" smtClean="0">
                <a:solidFill>
                  <a:srgbClr val="FFFFFF"/>
                </a:solidFill>
                <a:latin typeface="Arial Narrow" pitchFamily="34" charset="0"/>
                <a:cs typeface="Arial" panose="020B0604020202020204" pitchFamily="34" charset="0"/>
              </a:rPr>
              <a:t>Projeto Experimental</a:t>
            </a:r>
          </a:p>
          <a:p>
            <a:pPr algn="ctr"/>
            <a:r>
              <a:rPr lang="pt-BR" sz="3200" dirty="0" smtClean="0">
                <a:solidFill>
                  <a:srgbClr val="FFFFFF"/>
                </a:solidFill>
                <a:latin typeface="Arial Narrow" pitchFamily="34" charset="0"/>
                <a:cs typeface="Arial" panose="020B0604020202020204" pitchFamily="34" charset="0"/>
              </a:rPr>
              <a:t>Plano de Marketing</a:t>
            </a:r>
            <a:endParaRPr lang="pt-BR" sz="3200" dirty="0">
              <a:solidFill>
                <a:srgbClr val="FFFFFF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7689" y="4582902"/>
            <a:ext cx="454162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latin typeface="Arial Narrow" pitchFamily="34" charset="0"/>
              </a:rPr>
              <a:t>Empresa:</a:t>
            </a:r>
          </a:p>
          <a:p>
            <a:r>
              <a:rPr lang="pt-BR" sz="3600" b="1" dirty="0" smtClean="0">
                <a:latin typeface="Arial Narrow" pitchFamily="34" charset="0"/>
              </a:rPr>
              <a:t>MONJOLEIRO VIAGENS</a:t>
            </a:r>
          </a:p>
          <a:p>
            <a:endParaRPr lang="pt-BR" sz="3600" dirty="0"/>
          </a:p>
        </p:txBody>
      </p:sp>
      <p:sp>
        <p:nvSpPr>
          <p:cNvPr id="8" name="Retângulo 7"/>
          <p:cNvSpPr/>
          <p:nvPr/>
        </p:nvSpPr>
        <p:spPr>
          <a:xfrm>
            <a:off x="5249439" y="510435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latin typeface="Arial Narrow" pitchFamily="34" charset="0"/>
              </a:rPr>
              <a:t>Ana Karolyna</a:t>
            </a:r>
            <a:endParaRPr lang="pt-BR" b="1" dirty="0">
              <a:latin typeface="Arial Narrow" pitchFamily="34" charset="0"/>
            </a:endParaRPr>
          </a:p>
          <a:p>
            <a:pPr algn="ctr"/>
            <a:r>
              <a:rPr lang="pt-BR" b="1" dirty="0" smtClean="0">
                <a:latin typeface="Arial Narrow" pitchFamily="34" charset="0"/>
              </a:rPr>
              <a:t>Mariana Santos</a:t>
            </a:r>
          </a:p>
          <a:p>
            <a:pPr algn="ctr"/>
            <a:r>
              <a:rPr lang="pt-BR" b="1" dirty="0" smtClean="0">
                <a:latin typeface="Arial Narrow" pitchFamily="34" charset="0"/>
              </a:rPr>
              <a:t>Nikely karol</a:t>
            </a:r>
            <a:endParaRPr lang="pt-BR" b="1" dirty="0">
              <a:latin typeface="Arial Narrow" pitchFamily="34" charset="0"/>
            </a:endParaRPr>
          </a:p>
          <a:p>
            <a:pPr algn="ctr"/>
            <a:r>
              <a:rPr lang="pt-BR" b="1" dirty="0" smtClean="0">
                <a:latin typeface="Arial Narrow" pitchFamily="34" charset="0"/>
              </a:rPr>
              <a:t>Pedro Oliveira</a:t>
            </a:r>
            <a:endParaRPr lang="pt-BR" b="1" dirty="0">
              <a:latin typeface="Arial Narrow" pitchFamily="34" charset="0"/>
            </a:endParaRPr>
          </a:p>
          <a:p>
            <a:pPr algn="ctr"/>
            <a:r>
              <a:rPr lang="pt-BR" b="1" dirty="0" smtClean="0">
                <a:latin typeface="Arial Narrow" pitchFamily="34" charset="0"/>
              </a:rPr>
              <a:t>Rafael Borges </a:t>
            </a:r>
          </a:p>
          <a:p>
            <a:pPr algn="ctr"/>
            <a:r>
              <a:rPr lang="pt-BR" b="1" dirty="0" smtClean="0">
                <a:latin typeface="Arial Narrow" pitchFamily="34" charset="0"/>
              </a:rPr>
              <a:t>Thais Magro</a:t>
            </a:r>
          </a:p>
          <a:p>
            <a:pPr algn="ctr"/>
            <a:endParaRPr lang="pt-BR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28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43" y="0"/>
            <a:ext cx="8215200" cy="655137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8075" y="1206845"/>
            <a:ext cx="87129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b="1" dirty="0" smtClean="0"/>
              <a:t>      Mercado </a:t>
            </a:r>
            <a:r>
              <a:rPr lang="pt-BR" sz="2800" b="1" dirty="0"/>
              <a:t>de atuação : </a:t>
            </a:r>
            <a:r>
              <a:rPr lang="pt-BR" sz="2800" dirty="0">
                <a:latin typeface="Arial Narrow" pitchFamily="34" charset="0"/>
              </a:rPr>
              <a:t>São </a:t>
            </a:r>
            <a:r>
              <a:rPr lang="pt-BR" sz="2800" dirty="0" smtClean="0">
                <a:latin typeface="Arial Narrow" pitchFamily="34" charset="0"/>
              </a:rPr>
              <a:t>Carlos </a:t>
            </a:r>
            <a:r>
              <a:rPr lang="pt-BR" sz="2800" dirty="0">
                <a:latin typeface="Arial Narrow" pitchFamily="34" charset="0"/>
              </a:rPr>
              <a:t>e Região</a:t>
            </a:r>
            <a:r>
              <a:rPr lang="pt-BR" sz="2800" dirty="0" smtClean="0">
                <a:latin typeface="Arial Narrow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pt-BR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pt-BR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pt-BR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b="1" dirty="0" smtClean="0"/>
              <a:t>      Investimento Estimado: </a:t>
            </a:r>
            <a:r>
              <a:rPr lang="pt-BR" sz="2800" dirty="0" smtClean="0">
                <a:latin typeface="Arial Narrow" pitchFamily="34" charset="0"/>
              </a:rPr>
              <a:t>Até 150 mil Reais. ( Investimento da campanha do marketing não incluso )</a:t>
            </a:r>
            <a:endParaRPr lang="pt-BR" sz="2800" b="1" dirty="0" smtClean="0">
              <a:latin typeface="Arial Narrow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pt-BR" sz="28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pt-BR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b="1" dirty="0" smtClean="0"/>
              <a:t>      Definição </a:t>
            </a:r>
            <a:r>
              <a:rPr lang="pt-BR" sz="2800" b="1" dirty="0"/>
              <a:t>do Público alvo : </a:t>
            </a:r>
            <a:r>
              <a:rPr lang="pt-BR" sz="2800" dirty="0">
                <a:latin typeface="Arial Narrow" pitchFamily="34" charset="0"/>
              </a:rPr>
              <a:t>Ambos sexos, classes </a:t>
            </a:r>
            <a:r>
              <a:rPr lang="pt-BR" sz="2800" dirty="0" smtClean="0">
                <a:latin typeface="Arial Narrow" pitchFamily="34" charset="0"/>
              </a:rPr>
              <a:t>B,C</a:t>
            </a:r>
            <a:r>
              <a:rPr lang="pt-BR" sz="2800" dirty="0">
                <a:latin typeface="Arial Narrow" pitchFamily="34" charset="0"/>
              </a:rPr>
              <a:t>, que buscam viagens aéreas por todo o Brasil, com conforto e </a:t>
            </a:r>
            <a:r>
              <a:rPr lang="pt-BR" sz="2800" dirty="0" smtClean="0">
                <a:latin typeface="Arial Narrow" pitchFamily="34" charset="0"/>
              </a:rPr>
              <a:t>segurança.</a:t>
            </a:r>
            <a:endParaRPr lang="pt-BR" sz="2800" dirty="0">
              <a:latin typeface="Arial Narrow" pitchFamily="34" charset="0"/>
            </a:endParaRPr>
          </a:p>
        </p:txBody>
      </p:sp>
      <p:pic>
        <p:nvPicPr>
          <p:cNvPr id="7" name="Picture 8" descr="http://www.ameliejoias.com.br/ameliejoias/wp-content/uploads/2015/09/577032BannerHorVerde-1024x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" y="-19848"/>
            <a:ext cx="9144000" cy="9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93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69" y="476672"/>
            <a:ext cx="8213579" cy="503479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15515" y="321748"/>
            <a:ext cx="8712969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solidFill>
                  <a:schemeClr val="bg1"/>
                </a:solidFill>
                <a:latin typeface="Arial Narrow" pitchFamily="34" charset="0"/>
              </a:rPr>
              <a:t>MISSÃO</a:t>
            </a:r>
            <a:endParaRPr lang="pt-BR" sz="5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141277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1749512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pt-BR" sz="3600" dirty="0" smtClean="0"/>
              <a:t> </a:t>
            </a:r>
            <a:r>
              <a:rPr lang="pt-BR" sz="2800" dirty="0" smtClean="0">
                <a:latin typeface="Arial Narrow" pitchFamily="34" charset="0"/>
              </a:rPr>
              <a:t>Ser </a:t>
            </a:r>
            <a:r>
              <a:rPr lang="pt-BR" sz="2800" dirty="0">
                <a:latin typeface="Arial Narrow" pitchFamily="34" charset="0"/>
              </a:rPr>
              <a:t>reconhecida como a melhor agência de viagem em São Carlos, operando com </a:t>
            </a:r>
            <a:r>
              <a:rPr lang="pt-BR" sz="2800" dirty="0" smtClean="0">
                <a:latin typeface="Arial Narrow" pitchFamily="34" charset="0"/>
              </a:rPr>
              <a:t>vários </a:t>
            </a:r>
            <a:r>
              <a:rPr lang="pt-BR" sz="2800" dirty="0">
                <a:latin typeface="Arial Narrow" pitchFamily="34" charset="0"/>
              </a:rPr>
              <a:t>pacotes </a:t>
            </a:r>
            <a:r>
              <a:rPr lang="pt-BR" sz="2800" dirty="0" smtClean="0">
                <a:latin typeface="Arial Narrow" pitchFamily="34" charset="0"/>
              </a:rPr>
              <a:t>diferenciadas </a:t>
            </a:r>
            <a:r>
              <a:rPr lang="pt-BR" sz="2800" dirty="0">
                <a:latin typeface="Arial Narrow" pitchFamily="34" charset="0"/>
              </a:rPr>
              <a:t>e serviços de qualidade, buscando sempre melhorar e agradar os clientes</a:t>
            </a:r>
            <a:r>
              <a:rPr lang="pt-BR" sz="2800" dirty="0" smtClean="0">
                <a:latin typeface="Arial Narrow" pitchFamily="34" charset="0"/>
              </a:rPr>
              <a:t>.</a:t>
            </a:r>
            <a:r>
              <a:rPr lang="pt-BR" sz="2800" dirty="0">
                <a:latin typeface="Arial Narrow" pitchFamily="34" charset="0"/>
              </a:rPr>
              <a:t> </a:t>
            </a:r>
          </a:p>
          <a:p>
            <a:endParaRPr lang="pt-BR" sz="3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3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76" y="188640"/>
            <a:ext cx="8215200" cy="626470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1340768"/>
            <a:ext cx="9144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3200" b="1" dirty="0" smtClean="0"/>
              <a:t>   </a:t>
            </a:r>
            <a:r>
              <a:rPr lang="pt-BR" sz="2800" b="1" dirty="0" smtClean="0"/>
              <a:t>Visão</a:t>
            </a:r>
            <a:r>
              <a:rPr lang="pt-BR" sz="2800" b="1" dirty="0"/>
              <a:t>: </a:t>
            </a:r>
            <a:r>
              <a:rPr lang="pt-BR" sz="2800" dirty="0">
                <a:latin typeface="Arial Narrow" pitchFamily="34" charset="0"/>
              </a:rPr>
              <a:t>Ampliar, crescer e construir novas Unidades, fazer viagens internacionais e buscar melhor posicionamento no mercado de agencias de viagens, mantendo uma imagem de uma empresa séria e responsável. </a:t>
            </a:r>
            <a:endParaRPr lang="pt-BR" sz="2800" dirty="0" smtClean="0">
              <a:latin typeface="Arial Narrow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pt-BR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b="1" dirty="0" smtClean="0"/>
              <a:t>   Valores</a:t>
            </a:r>
            <a:r>
              <a:rPr lang="pt-BR" sz="2800" b="1" dirty="0"/>
              <a:t>: </a:t>
            </a:r>
            <a:r>
              <a:rPr lang="pt-BR" sz="2800" dirty="0">
                <a:latin typeface="Arial Narrow" pitchFamily="34" charset="0"/>
              </a:rPr>
              <a:t>Valorizar os clientes e parceiros, atuando com profissionalismo, competência e respeito. Tendo como base em prestar serviços com total segurança </a:t>
            </a:r>
            <a:r>
              <a:rPr lang="pt-BR" sz="3200" dirty="0">
                <a:latin typeface="Arial Narrow" pitchFamily="34" charset="0"/>
              </a:rPr>
              <a:t>e </a:t>
            </a:r>
            <a:r>
              <a:rPr lang="pt-BR" sz="3200" dirty="0" smtClean="0">
                <a:latin typeface="Arial Narrow" pitchFamily="34" charset="0"/>
              </a:rPr>
              <a:t>conforto.</a:t>
            </a:r>
            <a:endParaRPr lang="pt-BR" sz="3200" dirty="0">
              <a:latin typeface="Arial Narrow" pitchFamily="34" charset="0"/>
            </a:endParaRPr>
          </a:p>
        </p:txBody>
      </p:sp>
      <p:pic>
        <p:nvPicPr>
          <p:cNvPr id="6" name="Picture 8" descr="http://www.ameliejoias.com.br/ameliejoias/wp-content/uploads/2015/09/577032BannerHorVerde-1024x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" y="-24835"/>
            <a:ext cx="9144000" cy="9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36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9" y="188640"/>
            <a:ext cx="8215200" cy="6301809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55913" y="188640"/>
            <a:ext cx="8831386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solidFill>
                  <a:schemeClr val="bg1"/>
                </a:solidFill>
              </a:rPr>
              <a:t>Estrutura Organizacional</a:t>
            </a:r>
            <a:endParaRPr lang="pt-BR" sz="54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1484784"/>
            <a:ext cx="91440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 smtClean="0"/>
              <a:t> </a:t>
            </a:r>
            <a:r>
              <a:rPr lang="pt-BR" sz="2800" dirty="0" smtClean="0">
                <a:latin typeface="Arial Narrow" pitchFamily="34" charset="0"/>
              </a:rPr>
              <a:t>01 </a:t>
            </a:r>
            <a:r>
              <a:rPr lang="pt-BR" sz="2800" dirty="0">
                <a:latin typeface="Arial Narrow" pitchFamily="34" charset="0"/>
              </a:rPr>
              <a:t>Unidade de funcionamento ( São Carlos </a:t>
            </a:r>
            <a:r>
              <a:rPr lang="pt-BR" sz="2800" dirty="0" smtClean="0">
                <a:latin typeface="Arial Narrow" pitchFamily="34" charset="0"/>
              </a:rPr>
              <a:t>)</a:t>
            </a:r>
            <a:endParaRPr lang="pt-BR" sz="2800" dirty="0">
              <a:latin typeface="Arial Narrow" pitchFamily="34" charset="0"/>
            </a:endParaRPr>
          </a:p>
          <a:p>
            <a:endParaRPr lang="pt-BR" sz="32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 Narrow" pitchFamily="34" charset="0"/>
              </a:rPr>
              <a:t> 01 Gerente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pt-BR" sz="2800" dirty="0">
              <a:latin typeface="Arial Narrow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 Narrow" pitchFamily="34" charset="0"/>
              </a:rPr>
              <a:t> 01 Administrador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pt-BR" sz="2800" dirty="0">
              <a:latin typeface="Arial Narrow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 Narrow" pitchFamily="34" charset="0"/>
              </a:rPr>
              <a:t> 01 Tesoureiro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pt-BR" sz="2800" dirty="0">
              <a:latin typeface="Arial Narrow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 Narrow" pitchFamily="34" charset="0"/>
              </a:rPr>
              <a:t> 03 Vendedores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pt-BR" sz="2800" dirty="0">
              <a:latin typeface="Arial Narrow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 Narrow" pitchFamily="34" charset="0"/>
              </a:rPr>
              <a:t> 06 Sócios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2800" dirty="0">
              <a:latin typeface="Arial Narrow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pt-BR" sz="2800" dirty="0" smtClean="0">
              <a:latin typeface="Arial Narrow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pt-BR" sz="2800" dirty="0">
              <a:latin typeface="Arial Narrow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pt-BR" sz="2800" dirty="0" smtClean="0">
              <a:latin typeface="Arial Narrow" pitchFamily="34" charset="0"/>
            </a:endParaRPr>
          </a:p>
          <a:p>
            <a:endParaRPr lang="pt-BR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69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0" y="188640"/>
            <a:ext cx="8215200" cy="601158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68295" y="375526"/>
            <a:ext cx="6462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200" dirty="0">
              <a:latin typeface="Arial Narrow" pitchFamily="34" charset="0"/>
            </a:endParaRPr>
          </a:p>
          <a:p>
            <a:endParaRPr lang="pt-BR" sz="3200" dirty="0">
              <a:latin typeface="Arial Narrow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8295" y="218364"/>
            <a:ext cx="870895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dirty="0">
              <a:latin typeface="Arial Narrow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 Narrow" pitchFamily="34" charset="0"/>
              </a:rPr>
              <a:t>  </a:t>
            </a:r>
            <a:r>
              <a:rPr lang="pt-BR" sz="2800" dirty="0">
                <a:latin typeface="Arial Narrow" pitchFamily="34" charset="0"/>
              </a:rPr>
              <a:t> Estrutura</a:t>
            </a:r>
            <a:r>
              <a:rPr lang="pt-BR" sz="2800" dirty="0"/>
              <a:t>: Área de Atendimento e vendas, escritório e Almoxarifado</a:t>
            </a:r>
            <a:endParaRPr lang="pt-BR" sz="2800" dirty="0">
              <a:latin typeface="Arial Narrow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pt-BR" sz="2800" dirty="0" smtClean="0">
              <a:latin typeface="Arial Narrow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 Narrow" pitchFamily="34" charset="0"/>
              </a:rPr>
              <a:t>   Folders personalizados;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pt-BR" sz="2800" dirty="0">
              <a:latin typeface="Arial Narrow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 Narrow" pitchFamily="34" charset="0"/>
              </a:rPr>
              <a:t> Banners personalizados;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pt-BR" sz="2800" dirty="0">
              <a:latin typeface="Arial Narrow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 Narrow" pitchFamily="34" charset="0"/>
              </a:rPr>
              <a:t> Cadeiras almofadadas;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pt-BR" sz="2800" dirty="0">
              <a:latin typeface="Arial Narrow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 Narrow" pitchFamily="34" charset="0"/>
              </a:rPr>
              <a:t> 02 expositores;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pt-BR" sz="2800" dirty="0">
              <a:latin typeface="Arial Narrow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 Narrow" pitchFamily="34" charset="0"/>
              </a:rPr>
              <a:t>Ônibus concedido para marca.</a:t>
            </a:r>
            <a:endParaRPr lang="pt-BR" sz="2800" dirty="0">
              <a:latin typeface="Arial Narrow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pt-BR" sz="2800" dirty="0">
              <a:latin typeface="Arial Narrow" pitchFamily="34" charset="0"/>
            </a:endParaRPr>
          </a:p>
          <a:p>
            <a:r>
              <a:rPr lang="pt-BR" sz="2800" dirty="0" smtClean="0">
                <a:latin typeface="Arial Narrow" pitchFamily="34" charset="0"/>
              </a:rPr>
              <a:t> </a:t>
            </a:r>
            <a:endParaRPr lang="pt-BR" sz="2800" dirty="0">
              <a:latin typeface="Arial Narrow" pitchFamily="34" charset="0"/>
            </a:endParaRPr>
          </a:p>
          <a:p>
            <a:r>
              <a:rPr lang="pt-BR" sz="2800" dirty="0" smtClean="0">
                <a:latin typeface="Arial Narrow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73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Toninho\Pictures\arvore 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32"/>
          <a:stretch/>
        </p:blipFill>
        <p:spPr bwMode="auto">
          <a:xfrm>
            <a:off x="1115616" y="692696"/>
            <a:ext cx="6759142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2054454" y="4293095"/>
            <a:ext cx="48814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latin typeface="Arial Narrow" pitchFamily="34" charset="0"/>
              </a:rPr>
              <a:t>Mix de serviços</a:t>
            </a:r>
            <a:endParaRPr lang="pt-BR" sz="6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2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63" b="-8063"/>
          <a:stretch/>
        </p:blipFill>
        <p:spPr>
          <a:xfrm>
            <a:off x="6628935" y="3394333"/>
            <a:ext cx="1600386" cy="177506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" t="-3050" r="-804" b="-3050"/>
          <a:stretch/>
        </p:blipFill>
        <p:spPr>
          <a:xfrm>
            <a:off x="7481019" y="5045694"/>
            <a:ext cx="1674366" cy="171016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-7165" y="723420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 Narrow" pitchFamily="34" charset="0"/>
              </a:rPr>
              <a:t>Pacotes promocionais</a:t>
            </a:r>
          </a:p>
          <a:p>
            <a:endParaRPr lang="pt-BR" sz="28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 Narrow" pitchFamily="34" charset="0"/>
              </a:rPr>
              <a:t>Viagens para praias do Nordeste;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 Narrow" pitchFamily="34" charset="0"/>
              </a:rPr>
              <a:t>Hotel com café da manhã + jantar;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 Narrow" pitchFamily="34" charset="0"/>
              </a:rPr>
              <a:t>Passeio;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 Narrow" pitchFamily="34" charset="0"/>
              </a:rPr>
              <a:t>Guia turístico;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 Narrow" pitchFamily="34" charset="0"/>
              </a:rPr>
              <a:t>Translado.</a:t>
            </a:r>
          </a:p>
          <a:p>
            <a:pPr algn="ctr"/>
            <a:r>
              <a:rPr lang="pt-BR" sz="2800" b="1" dirty="0" smtClean="0">
                <a:latin typeface="Arial Narrow" pitchFamily="34" charset="0"/>
              </a:rPr>
              <a:t>Mix aventura</a:t>
            </a:r>
          </a:p>
          <a:p>
            <a:endParaRPr lang="pt-BR" sz="2800" b="1" dirty="0">
              <a:latin typeface="Arial Narrow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 Narrow" pitchFamily="34" charset="0"/>
              </a:rPr>
              <a:t>Hotéis ou pousadas com café da manhã;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 Narrow" pitchFamily="34" charset="0"/>
              </a:rPr>
              <a:t>Professores educativos para crianças;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 Narrow" pitchFamily="34" charset="0"/>
              </a:rPr>
              <a:t>Passeios a cavalo;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 Narrow" pitchFamily="34" charset="0"/>
              </a:rPr>
              <a:t>Cachoeira;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 Narrow" pitchFamily="34" charset="0"/>
              </a:rPr>
              <a:t>Escalada.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pt-BR" sz="2800" dirty="0" smtClean="0">
              <a:latin typeface="Arial Narrow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8434" y="1816653"/>
            <a:ext cx="1714872" cy="1714872"/>
          </a:xfrm>
          <a:prstGeom prst="rect">
            <a:avLst/>
          </a:prstGeom>
        </p:spPr>
      </p:pic>
      <p:pic>
        <p:nvPicPr>
          <p:cNvPr id="8" name="Picture 8" descr="http://www.ameliejoias.com.br/ameliejoias/wp-content/uploads/2015/09/577032BannerHorVerde-1024x2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578"/>
            <a:ext cx="9144000" cy="9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97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3" t="-4721" r="1633" b="-4721"/>
          <a:stretch/>
        </p:blipFill>
        <p:spPr>
          <a:xfrm>
            <a:off x="7296248" y="1700808"/>
            <a:ext cx="1801000" cy="178501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87" b="-1"/>
          <a:stretch/>
        </p:blipFill>
        <p:spPr>
          <a:xfrm>
            <a:off x="6300192" y="3297133"/>
            <a:ext cx="1765214" cy="17811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2" r="-2623"/>
          <a:stretch/>
        </p:blipFill>
        <p:spPr>
          <a:xfrm>
            <a:off x="7308304" y="4994682"/>
            <a:ext cx="1835696" cy="1763861"/>
          </a:xfrm>
          <a:prstGeom prst="ellipse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1676210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 </a:t>
            </a:r>
            <a:endParaRPr lang="pt-BR" sz="3200" b="1" dirty="0" smtClean="0">
              <a:latin typeface="Arial Narrow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 Narrow" pitchFamily="34" charset="0"/>
              </a:rPr>
              <a:t>   Viagens rápidas e de curta distancia;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pt-BR" sz="2800" dirty="0" smtClean="0">
              <a:latin typeface="Arial Narrow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 Narrow" pitchFamily="34" charset="0"/>
              </a:rPr>
              <a:t>   Lanches durante a viagem;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pt-BR" sz="2800" dirty="0" smtClean="0">
              <a:latin typeface="Arial Narrow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>
                <a:latin typeface="Arial Narrow" pitchFamily="34" charset="0"/>
              </a:rPr>
              <a:t> </a:t>
            </a:r>
            <a:r>
              <a:rPr lang="pt-BR" sz="2800" dirty="0" smtClean="0">
                <a:latin typeface="Arial Narrow" pitchFamily="34" charset="0"/>
              </a:rPr>
              <a:t>  Passeios turísticos;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pt-BR" sz="2800" dirty="0" smtClean="0">
              <a:latin typeface="Arial Narrow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>
                <a:latin typeface="Arial Narrow" pitchFamily="34" charset="0"/>
              </a:rPr>
              <a:t> </a:t>
            </a:r>
            <a:r>
              <a:rPr lang="pt-BR" sz="2800" dirty="0" smtClean="0">
                <a:latin typeface="Arial Narrow" pitchFamily="34" charset="0"/>
              </a:rPr>
              <a:t>  Ônibus com uma ótima comodidade. ( Incluindo DVD, Wifi, ar condicionado e Banheiro) </a:t>
            </a:r>
            <a:endParaRPr lang="pt-BR" sz="2800" dirty="0">
              <a:latin typeface="Arial Narrow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pt-BR" sz="2800" dirty="0">
              <a:latin typeface="Arial Narrow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pt-BR" sz="2800" dirty="0" smtClean="0">
              <a:latin typeface="Arial Narrow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75856" y="1177588"/>
            <a:ext cx="1883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latin typeface="Arial Narrow" panose="020B0606020202030204" pitchFamily="34" charset="0"/>
              </a:rPr>
              <a:t>Zap viagens</a:t>
            </a:r>
            <a:endParaRPr lang="pt-BR" sz="2800" b="1" dirty="0">
              <a:latin typeface="Arial Narrow" panose="020B0606020202030204" pitchFamily="34" charset="0"/>
            </a:endParaRPr>
          </a:p>
        </p:txBody>
      </p:sp>
      <p:pic>
        <p:nvPicPr>
          <p:cNvPr id="10" name="Picture 8" descr="http://www.ameliejoias.com.br/ameliejoias/wp-content/uploads/2015/09/577032BannerHorVerde-1024x2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" y="-19848"/>
            <a:ext cx="9144000" cy="9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1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61" y="116632"/>
            <a:ext cx="8215200" cy="633612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83567" y="5589240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8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35967" y="5741640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8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19812" y="908719"/>
            <a:ext cx="9467528" cy="1320361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pt-BR" sz="3200" b="1" dirty="0" smtClean="0">
                <a:latin typeface="Arial Narrow" pitchFamily="34" charset="0"/>
              </a:rPr>
              <a:t>Pontos Fortes                                    </a:t>
            </a:r>
          </a:p>
          <a:p>
            <a:endParaRPr lang="pt-BR" sz="3200" b="1" dirty="0" smtClean="0">
              <a:latin typeface="Arial Narrow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3200" dirty="0" smtClean="0">
                <a:latin typeface="Arial Narrow" pitchFamily="34" charset="0"/>
              </a:rPr>
              <a:t>    </a:t>
            </a:r>
            <a:r>
              <a:rPr lang="pt-BR" sz="2800" dirty="0" smtClean="0">
                <a:latin typeface="Arial Narrow" pitchFamily="34" charset="0"/>
              </a:rPr>
              <a:t>Horário especial aos finais de semana.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2800" dirty="0" smtClean="0">
              <a:latin typeface="Arial Narrow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 Narrow" pitchFamily="34" charset="0"/>
              </a:rPr>
              <a:t>     Forma de pagamento facilitada.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pt-BR" sz="2800" dirty="0">
              <a:latin typeface="Arial Narrow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 Narrow" pitchFamily="34" charset="0"/>
              </a:rPr>
              <a:t>     Diversos pacotes de Viagens.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pt-BR" sz="2800" dirty="0">
              <a:latin typeface="Arial Narrow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 Narrow" pitchFamily="34" charset="0"/>
              </a:rPr>
              <a:t>     Espaço climatizado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pt-BR" sz="2800" dirty="0">
              <a:latin typeface="Arial Narrow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 Narrow" pitchFamily="34" charset="0"/>
              </a:rPr>
              <a:t>     Aplicativo de celular.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pt-BR" sz="2800" dirty="0">
              <a:latin typeface="Arial Narrow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 Narrow" pitchFamily="34" charset="0"/>
              </a:rPr>
              <a:t>    Web site.</a:t>
            </a:r>
          </a:p>
          <a:p>
            <a:endParaRPr lang="pt-BR" sz="2800" b="1" dirty="0" smtClean="0">
              <a:latin typeface="Arial Narrow" pitchFamily="34" charset="0"/>
            </a:endParaRPr>
          </a:p>
          <a:p>
            <a:r>
              <a:rPr lang="pt-BR" sz="3200" b="1" dirty="0" smtClean="0">
                <a:latin typeface="Arial Narrow" pitchFamily="34" charset="0"/>
              </a:rPr>
              <a:t>   </a:t>
            </a:r>
            <a:endParaRPr lang="pt-BR" sz="3200" b="1" dirty="0">
              <a:latin typeface="Arial Narrow" pitchFamily="34" charset="0"/>
            </a:endParaRPr>
          </a:p>
          <a:p>
            <a:endParaRPr lang="pt-BR" sz="3200" b="1" dirty="0">
              <a:latin typeface="Arial Narrow" pitchFamily="34" charset="0"/>
            </a:endParaRPr>
          </a:p>
          <a:p>
            <a:pPr algn="ctr"/>
            <a:r>
              <a:rPr lang="pt-BR" sz="3200" b="1" dirty="0" smtClean="0">
                <a:latin typeface="Arial Narrow" pitchFamily="34" charset="0"/>
              </a:rPr>
              <a:t>     </a:t>
            </a:r>
          </a:p>
          <a:p>
            <a:endParaRPr lang="pt-BR" sz="3200" dirty="0">
              <a:latin typeface="Arial Narrow" pitchFamily="34" charset="0"/>
            </a:endParaRPr>
          </a:p>
          <a:p>
            <a:endParaRPr lang="pt-BR" sz="3200" dirty="0" smtClean="0">
              <a:latin typeface="Arial Narrow" pitchFamily="34" charset="0"/>
            </a:endParaRPr>
          </a:p>
          <a:p>
            <a:endParaRPr lang="pt-BR" sz="3200" dirty="0">
              <a:latin typeface="Arial Narrow" pitchFamily="34" charset="0"/>
            </a:endParaRPr>
          </a:p>
          <a:p>
            <a:endParaRPr lang="pt-BR" sz="3200" dirty="0" smtClean="0">
              <a:latin typeface="Arial Narrow" pitchFamily="34" charset="0"/>
            </a:endParaRPr>
          </a:p>
          <a:p>
            <a:endParaRPr lang="pt-BR" sz="3200" dirty="0">
              <a:latin typeface="Arial Narrow" pitchFamily="34" charset="0"/>
            </a:endParaRPr>
          </a:p>
          <a:p>
            <a:endParaRPr lang="pt-BR" sz="3200" dirty="0" smtClean="0">
              <a:latin typeface="Arial Narrow" pitchFamily="34" charset="0"/>
            </a:endParaRPr>
          </a:p>
          <a:p>
            <a:endParaRPr lang="pt-BR" sz="3200" dirty="0">
              <a:latin typeface="Arial Narrow" pitchFamily="34" charset="0"/>
            </a:endParaRPr>
          </a:p>
          <a:p>
            <a:endParaRPr lang="pt-BR" sz="3200" dirty="0" smtClean="0">
              <a:latin typeface="Arial Narrow" pitchFamily="34" charset="0"/>
            </a:endParaRPr>
          </a:p>
          <a:p>
            <a:endParaRPr lang="pt-BR" sz="3200" dirty="0">
              <a:latin typeface="Arial Narrow" pitchFamily="34" charset="0"/>
            </a:endParaRPr>
          </a:p>
          <a:p>
            <a:endParaRPr lang="pt-BR" sz="3200" dirty="0">
              <a:latin typeface="Arial Narrow" pitchFamily="34" charset="0"/>
            </a:endParaRPr>
          </a:p>
          <a:p>
            <a:endParaRPr lang="pt-BR" sz="3200" dirty="0">
              <a:latin typeface="Arial Narrow" pitchFamily="34" charset="0"/>
            </a:endParaRPr>
          </a:p>
        </p:txBody>
      </p:sp>
      <p:pic>
        <p:nvPicPr>
          <p:cNvPr id="9" name="Picture 8" descr="http://www.ameliejoias.com.br/ameliejoias/wp-content/uploads/2015/09/577032BannerHorVerde-1024x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" y="-19848"/>
            <a:ext cx="9144000" cy="9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60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6" y="119112"/>
            <a:ext cx="8215200" cy="643408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51520" y="476672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200" b="1" dirty="0" smtClean="0"/>
          </a:p>
          <a:p>
            <a:pPr algn="ctr"/>
            <a:endParaRPr lang="pt-BR" sz="3200" b="1" dirty="0"/>
          </a:p>
          <a:p>
            <a:pPr algn="ctr"/>
            <a:endParaRPr lang="pt-BR" sz="32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836712"/>
            <a:ext cx="9144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 Narrow" pitchFamily="34" charset="0"/>
              </a:rPr>
              <a:t>Pontos fracos</a:t>
            </a:r>
          </a:p>
          <a:p>
            <a:endParaRPr lang="pt-BR" sz="3200" b="1" dirty="0">
              <a:latin typeface="Arial Narrow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3200" dirty="0" smtClean="0">
                <a:latin typeface="Arial Narrow" pitchFamily="34" charset="0"/>
              </a:rPr>
              <a:t>    </a:t>
            </a:r>
            <a:r>
              <a:rPr lang="pt-BR" sz="2800" dirty="0" smtClean="0">
                <a:latin typeface="Arial Narrow" pitchFamily="34" charset="0"/>
              </a:rPr>
              <a:t>Alta concorrência no segmento de agência de viagens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pt-BR" sz="2800" dirty="0">
              <a:latin typeface="Arial Narrow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 Narrow" pitchFamily="34" charset="0"/>
              </a:rPr>
              <a:t>     Loja de pequeno Porte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pt-BR" sz="2800" dirty="0">
              <a:latin typeface="Arial Narrow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 Narrow" pitchFamily="34" charset="0"/>
              </a:rPr>
              <a:t>     Investimento inicial limitado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pt-BR" sz="2800" dirty="0">
              <a:latin typeface="Arial Narrow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 Narrow" pitchFamily="34" charset="0"/>
              </a:rPr>
              <a:t>     Empresa entrante no mercado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2800" b="1" dirty="0">
              <a:latin typeface="Arial Narrow" pitchFamily="34" charset="0"/>
            </a:endParaRPr>
          </a:p>
          <a:p>
            <a:endParaRPr lang="pt-BR" sz="3200" b="1" dirty="0" smtClean="0">
              <a:latin typeface="Arial Narrow" pitchFamily="34" charset="0"/>
            </a:endParaRPr>
          </a:p>
          <a:p>
            <a:endParaRPr lang="pt-BR" sz="3200" b="1" dirty="0">
              <a:latin typeface="Arial Narrow" pitchFamily="34" charset="0"/>
            </a:endParaRPr>
          </a:p>
          <a:p>
            <a:endParaRPr lang="pt-BR" sz="3200" b="1" dirty="0">
              <a:latin typeface="Arial Narrow" pitchFamily="34" charset="0"/>
            </a:endParaRPr>
          </a:p>
        </p:txBody>
      </p:sp>
      <p:pic>
        <p:nvPicPr>
          <p:cNvPr id="7" name="Picture 8" descr="http://www.ameliejoias.com.br/ameliejoias/wp-content/uploads/2015/09/577032BannerHorVerde-1024x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" y="-19848"/>
            <a:ext cx="9144000" cy="9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08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Toninho\Pictures\arvore 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32"/>
          <a:stretch/>
        </p:blipFill>
        <p:spPr bwMode="auto">
          <a:xfrm>
            <a:off x="1015553" y="332656"/>
            <a:ext cx="6759142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843808" y="3756707"/>
            <a:ext cx="29546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latin typeface="Arial Narrow" pitchFamily="34" charset="0"/>
              </a:rPr>
              <a:t>Pesquisa</a:t>
            </a:r>
            <a:endParaRPr lang="pt-BR" sz="6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92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40" y="0"/>
            <a:ext cx="8215200" cy="641043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980728"/>
            <a:ext cx="9144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 Narrow" pitchFamily="34" charset="0"/>
              </a:rPr>
              <a:t>Oportunidades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pt-BR" sz="3200" b="1" dirty="0">
              <a:latin typeface="Arial Narrow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 Narrow" pitchFamily="34" charset="0"/>
              </a:rPr>
              <a:t> </a:t>
            </a:r>
            <a:r>
              <a:rPr lang="pt-BR" sz="2800" dirty="0">
                <a:latin typeface="Arial Narrow" pitchFamily="34" charset="0"/>
              </a:rPr>
              <a:t>Melhoria no padrão de vida dos Brasileiros nos últimos 10 anos.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pt-BR" sz="2800" dirty="0">
              <a:latin typeface="Arial Narrow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 Narrow" pitchFamily="34" charset="0"/>
              </a:rPr>
              <a:t>  </a:t>
            </a:r>
            <a:r>
              <a:rPr lang="pt-BR" sz="2800" dirty="0">
                <a:latin typeface="Arial Narrow" pitchFamily="34" charset="0"/>
              </a:rPr>
              <a:t>Aumento da procura pelos serviços de turismo.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endParaRPr lang="pt-BR" sz="2800" dirty="0" smtClean="0">
              <a:latin typeface="Arial Narrow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 Narrow" pitchFamily="34" charset="0"/>
              </a:rPr>
              <a:t> </a:t>
            </a:r>
            <a:r>
              <a:rPr lang="pt-BR" sz="2800" dirty="0">
                <a:latin typeface="Arial Narrow" pitchFamily="34" charset="0"/>
              </a:rPr>
              <a:t>Campanha do Ministério do turismo incentivando os </a:t>
            </a:r>
            <a:r>
              <a:rPr lang="pt-BR" sz="2800" dirty="0" smtClean="0">
                <a:latin typeface="Arial Narrow" pitchFamily="34" charset="0"/>
              </a:rPr>
              <a:t>             brasileiros </a:t>
            </a:r>
            <a:r>
              <a:rPr lang="pt-BR" sz="2800" dirty="0">
                <a:latin typeface="Arial Narrow" pitchFamily="34" charset="0"/>
              </a:rPr>
              <a:t>a conhecerem as belezas do Brasil</a:t>
            </a:r>
            <a:r>
              <a:rPr lang="pt-BR" sz="2800" dirty="0" smtClean="0">
                <a:latin typeface="Arial Narrow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pt-BR" sz="2800" dirty="0">
              <a:latin typeface="Arial Narrow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 Narrow" pitchFamily="34" charset="0"/>
              </a:rPr>
              <a:t>  </a:t>
            </a:r>
            <a:r>
              <a:rPr lang="pt-BR" sz="2800" dirty="0">
                <a:latin typeface="Arial Narrow" pitchFamily="34" charset="0"/>
              </a:rPr>
              <a:t>Aumento de captação de eventos de negócios no país, incrementando o mercado de Turismo de </a:t>
            </a:r>
            <a:r>
              <a:rPr lang="pt-BR" sz="2800" dirty="0" smtClean="0">
                <a:latin typeface="Arial Narrow" pitchFamily="34" charset="0"/>
              </a:rPr>
              <a:t>Negócios.</a:t>
            </a:r>
            <a:endParaRPr lang="pt-BR" sz="2800" dirty="0">
              <a:latin typeface="Arial Narrow" pitchFamily="34" charset="0"/>
            </a:endParaRPr>
          </a:p>
        </p:txBody>
      </p:sp>
      <p:pic>
        <p:nvPicPr>
          <p:cNvPr id="6" name="Picture 8" descr="http://www.ameliejoias.com.br/ameliejoias/wp-content/uploads/2015/09/577032BannerHorVerde-1024x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" y="-19848"/>
            <a:ext cx="9144000" cy="9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0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39" y="57320"/>
            <a:ext cx="8215200" cy="6095972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103" y="908720"/>
            <a:ext cx="9115793" cy="6237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 smtClean="0">
                <a:latin typeface="Arial Narrow" pitchFamily="34" charset="0"/>
              </a:rPr>
              <a:t>Ameaças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 smtClean="0">
                <a:latin typeface="Arial Narrow" pitchFamily="34" charset="0"/>
              </a:rPr>
              <a:t>   </a:t>
            </a:r>
            <a:r>
              <a:rPr lang="pt-BR" sz="2800" dirty="0" smtClean="0">
                <a:latin typeface="Arial Narrow" pitchFamily="34" charset="0"/>
              </a:rPr>
              <a:t>Grandes ameaças de concorrentes diretos e indiretos</a:t>
            </a:r>
          </a:p>
          <a:p>
            <a:pPr>
              <a:buFont typeface="Wingdings" panose="05000000000000000000" pitchFamily="2" charset="2"/>
              <a:buChar char="q"/>
            </a:pPr>
            <a:endParaRPr lang="pt-BR" sz="2800" dirty="0" smtClean="0">
              <a:latin typeface="Arial Narrow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t-BR" sz="2800" dirty="0">
                <a:latin typeface="Arial Narrow" pitchFamily="34" charset="0"/>
              </a:rPr>
              <a:t> </a:t>
            </a:r>
            <a:r>
              <a:rPr lang="pt-BR" sz="2800" dirty="0" smtClean="0">
                <a:latin typeface="Arial Narrow" pitchFamily="34" charset="0"/>
              </a:rPr>
              <a:t>    A volatilidade da taxa de câmbio </a:t>
            </a:r>
            <a:endParaRPr lang="pt-BR" sz="7200" dirty="0" smtClean="0">
              <a:latin typeface="Arial Narrow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pt-BR" sz="2800" dirty="0">
              <a:latin typeface="Arial Narrow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 Narrow" pitchFamily="34" charset="0"/>
              </a:rPr>
              <a:t>     Carga tributária elevada</a:t>
            </a:r>
          </a:p>
          <a:p>
            <a:pPr>
              <a:buFont typeface="Wingdings" panose="05000000000000000000" pitchFamily="2" charset="2"/>
              <a:buChar char="q"/>
            </a:pPr>
            <a:endParaRPr lang="pt-BR" sz="2800" dirty="0">
              <a:latin typeface="Arial Narrow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 Narrow" pitchFamily="34" charset="0"/>
              </a:rPr>
              <a:t>      Alta do dólar.</a:t>
            </a:r>
          </a:p>
          <a:p>
            <a:pPr>
              <a:buFont typeface="Wingdings" panose="05000000000000000000" pitchFamily="2" charset="2"/>
              <a:buChar char="q"/>
            </a:pPr>
            <a:endParaRPr lang="pt-BR" sz="2800" dirty="0">
              <a:latin typeface="Arial Narrow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 Narrow" pitchFamily="34" charset="0"/>
              </a:rPr>
              <a:t>      Redução </a:t>
            </a:r>
            <a:r>
              <a:rPr lang="pt-BR" sz="2800" dirty="0">
                <a:latin typeface="Arial Narrow" pitchFamily="34" charset="0"/>
              </a:rPr>
              <a:t>da oferta de assentos pelas companhias aéreas em voos </a:t>
            </a:r>
            <a:r>
              <a:rPr lang="pt-BR" sz="2800" dirty="0" smtClean="0">
                <a:latin typeface="Arial Narrow" pitchFamily="34" charset="0"/>
              </a:rPr>
              <a:t>internacionais.</a:t>
            </a:r>
          </a:p>
          <a:p>
            <a:endParaRPr lang="pt-BR" b="1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" name="Picture 8" descr="http://www.ameliejoias.com.br/ameliejoias/wp-content/uploads/2015/09/577032BannerHorVerde-1024x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" y="-19848"/>
            <a:ext cx="9144000" cy="9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17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Toninho\Pictures\arvore 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32"/>
          <a:stretch/>
        </p:blipFill>
        <p:spPr bwMode="auto">
          <a:xfrm>
            <a:off x="1061570" y="728084"/>
            <a:ext cx="6759142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1763687" y="4293096"/>
            <a:ext cx="52982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latin typeface="Arial Narrow" pitchFamily="34" charset="0"/>
              </a:rPr>
              <a:t>Identidade visual</a:t>
            </a:r>
            <a:endParaRPr lang="pt-BR" sz="6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02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5"/>
            <a:ext cx="9140500" cy="632729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644" y="1268760"/>
            <a:ext cx="91332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200" b="1" dirty="0" smtClean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pt-BR" sz="3200" b="1" dirty="0" smtClean="0">
                <a:latin typeface="Arial Narrow" pitchFamily="34" charset="0"/>
              </a:rPr>
              <a:t>Defesa do nome : MONJOLEIRO VIAGENS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3200" b="1" dirty="0">
              <a:latin typeface="Arial Narrow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pt-BR" sz="3200" b="1" dirty="0" smtClean="0">
              <a:latin typeface="Arial Narrow" pitchFamily="34" charset="0"/>
            </a:endParaRPr>
          </a:p>
          <a:p>
            <a:r>
              <a:rPr lang="pt-BR" sz="3200" dirty="0" smtClean="0"/>
              <a:t>    </a:t>
            </a:r>
            <a:r>
              <a:rPr lang="pt-BR" sz="3200" dirty="0" smtClean="0">
                <a:latin typeface="Arial Narrow" panose="020B0606020202030204" pitchFamily="34" charset="0"/>
              </a:rPr>
              <a:t>Monjoleiro </a:t>
            </a:r>
            <a:r>
              <a:rPr lang="pt-BR" sz="3200" dirty="0">
                <a:latin typeface="Arial Narrow" panose="020B0606020202030204" pitchFamily="34" charset="0"/>
              </a:rPr>
              <a:t>é uma árvore nativa do Brasil e muito forte , isso nos mostra que a estrutura da nossa empresa será forte como seu </a:t>
            </a:r>
            <a:r>
              <a:rPr lang="pt-BR" sz="3200" dirty="0" smtClean="0">
                <a:latin typeface="Arial Narrow" panose="020B0606020202030204" pitchFamily="34" charset="0"/>
              </a:rPr>
              <a:t>tronco</a:t>
            </a:r>
            <a:r>
              <a:rPr lang="pt-BR" sz="3200" dirty="0">
                <a:latin typeface="Arial Narrow" panose="020B0606020202030204" pitchFamily="34" charset="0"/>
              </a:rPr>
              <a:t> </a:t>
            </a:r>
            <a:r>
              <a:rPr lang="pt-BR" sz="3200" dirty="0" smtClean="0">
                <a:latin typeface="Arial Narrow" panose="020B0606020202030204" pitchFamily="34" charset="0"/>
              </a:rPr>
              <a:t>,e </a:t>
            </a:r>
            <a:r>
              <a:rPr lang="pt-BR" sz="3200" dirty="0">
                <a:latin typeface="Arial Narrow" pitchFamily="34" charset="0"/>
              </a:rPr>
              <a:t>por suas folhas terminarem em pares nos mostra a</a:t>
            </a:r>
            <a:r>
              <a:rPr lang="pt-BR" sz="3200" dirty="0" smtClean="0">
                <a:latin typeface="Arial Narrow" pitchFamily="34" charset="0"/>
              </a:rPr>
              <a:t> parceria que teremos </a:t>
            </a:r>
            <a:r>
              <a:rPr lang="pt-BR" sz="3200" dirty="0">
                <a:latin typeface="Arial Narrow" pitchFamily="34" charset="0"/>
              </a:rPr>
              <a:t>com nossos clientes . </a:t>
            </a:r>
            <a:endParaRPr lang="pt-BR" sz="3200" b="1" dirty="0">
              <a:latin typeface="Arial Narrow" pitchFamily="34" charset="0"/>
            </a:endParaRPr>
          </a:p>
        </p:txBody>
      </p:sp>
      <p:pic>
        <p:nvPicPr>
          <p:cNvPr id="9" name="Picture 8" descr="http://www.ameliejoias.com.br/ameliejoias/wp-content/uploads/2015/09/577032BannerHorVerde-1024x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" y="-19848"/>
            <a:ext cx="9144000" cy="9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80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7772"/>
            <a:ext cx="9140500" cy="576757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32728" y="1286882"/>
            <a:ext cx="47493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3200" b="1" dirty="0" smtClean="0">
                <a:latin typeface="Arial Narrow" pitchFamily="34" charset="0"/>
              </a:rPr>
              <a:t> Slogan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pt-BR" sz="3200" b="1" dirty="0">
              <a:latin typeface="Arial Narrow" pitchFamily="34" charset="0"/>
            </a:endParaRPr>
          </a:p>
          <a:p>
            <a:pPr algn="ctr"/>
            <a:r>
              <a:rPr lang="pt-BR" sz="3200" b="1" dirty="0" smtClean="0">
                <a:latin typeface="Arial Narrow" pitchFamily="34" charset="0"/>
              </a:rPr>
              <a:t>“O Brasil pertinho de você”</a:t>
            </a:r>
            <a:endParaRPr lang="pt-BR" sz="3200" b="1" dirty="0">
              <a:latin typeface="Arial Narrow" pitchFamily="34" charset="0"/>
            </a:endParaRPr>
          </a:p>
        </p:txBody>
      </p:sp>
      <p:pic>
        <p:nvPicPr>
          <p:cNvPr id="8" name="Picture 8" descr="http://www.ameliejoias.com.br/ameliejoias/wp-content/uploads/2015/09/577032BannerHorVerde-1024x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" y="-19848"/>
            <a:ext cx="9144000" cy="9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00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5"/>
            <a:ext cx="9140500" cy="632729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04004" y="1124744"/>
            <a:ext cx="90364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b="1" dirty="0" smtClean="0">
                <a:latin typeface="Arial Narrow" pitchFamily="34" charset="0"/>
              </a:rPr>
              <a:t>   Posicionamento : </a:t>
            </a:r>
            <a:r>
              <a:rPr lang="pt-BR" sz="2800" dirty="0">
                <a:latin typeface="Arial Narrow" pitchFamily="34" charset="0"/>
              </a:rPr>
              <a:t>Empresa </a:t>
            </a:r>
            <a:r>
              <a:rPr lang="pt-BR" sz="2800" dirty="0" smtClean="0">
                <a:latin typeface="Arial Narrow" pitchFamily="34" charset="0"/>
              </a:rPr>
              <a:t>séria/responsável especializada em viagens nacionais pelo Brasil. Com </a:t>
            </a:r>
            <a:r>
              <a:rPr lang="pt-BR" sz="2800" dirty="0">
                <a:latin typeface="Arial Narrow" pitchFamily="34" charset="0"/>
              </a:rPr>
              <a:t>vários pacotes diferenciados e com preço </a:t>
            </a:r>
            <a:r>
              <a:rPr lang="pt-BR" sz="2800" dirty="0" smtClean="0">
                <a:latin typeface="Arial Narrow" pitchFamily="34" charset="0"/>
              </a:rPr>
              <a:t>acessível focando nas classes B e C. </a:t>
            </a:r>
            <a:r>
              <a:rPr lang="pt-BR" sz="2800" dirty="0">
                <a:latin typeface="Arial Narrow" pitchFamily="34" charset="0"/>
              </a:rPr>
              <a:t>Comprometimento de um atendimento online e com um ambiente </a:t>
            </a:r>
            <a:r>
              <a:rPr lang="pt-BR" sz="2800" dirty="0" smtClean="0">
                <a:latin typeface="Arial Narrow" pitchFamily="34" charset="0"/>
              </a:rPr>
              <a:t>agradável </a:t>
            </a:r>
            <a:r>
              <a:rPr lang="pt-BR" sz="2800" dirty="0">
                <a:latin typeface="Arial Narrow" pitchFamily="34" charset="0"/>
              </a:rPr>
              <a:t>e seguro.</a:t>
            </a:r>
          </a:p>
          <a:p>
            <a:endParaRPr lang="pt-BR" sz="3200" b="1" dirty="0">
              <a:latin typeface="Arial Narrow" pitchFamily="34" charset="0"/>
            </a:endParaRPr>
          </a:p>
        </p:txBody>
      </p:sp>
      <p:pic>
        <p:nvPicPr>
          <p:cNvPr id="6" name="Picture 8" descr="http://www.ameliejoias.com.br/ameliejoias/wp-content/uploads/2015/09/577032BannerHorVerde-1024x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" y="-19848"/>
            <a:ext cx="9144000" cy="9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17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53382" y="1052736"/>
            <a:ext cx="3374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b="1" dirty="0" smtClean="0">
                <a:latin typeface="Arial Narrow" pitchFamily="34" charset="0"/>
              </a:rPr>
              <a:t>Defesa do logotipo </a:t>
            </a:r>
            <a:endParaRPr lang="pt-BR" sz="2800" b="1" dirty="0">
              <a:latin typeface="Arial Narrow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1" y="2228944"/>
            <a:ext cx="2976364" cy="2090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aixaDeTexto 1"/>
          <p:cNvSpPr txBox="1"/>
          <p:nvPr/>
        </p:nvSpPr>
        <p:spPr>
          <a:xfrm>
            <a:off x="4283968" y="2211242"/>
            <a:ext cx="4608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>
                <a:latin typeface="Arial Narrow" panose="020B0606020202030204" pitchFamily="34" charset="0"/>
              </a:rPr>
              <a:t>A árvore que esta no logotipo simboliza a árvore nativa do Brasil chamada Monjoleiro .</a:t>
            </a:r>
          </a:p>
        </p:txBody>
      </p:sp>
      <p:pic>
        <p:nvPicPr>
          <p:cNvPr id="8" name="Picture 8" descr="http://www.ameliejoias.com.br/ameliejoias/wp-content/uploads/2015/09/577032BannerHorVerde-1024x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" y="-19848"/>
            <a:ext cx="9144000" cy="9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85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187319" y="1547833"/>
            <a:ext cx="1506422" cy="144016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latin typeface="Arial Narrow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63888" y="1244768"/>
            <a:ext cx="55801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 Narrow" panose="020B0606020202030204" pitchFamily="34" charset="0"/>
              </a:rPr>
              <a:t>O Verde é a cor que representa a natureza. Ele simboliza o crescimento, a harmonia, o frescor, e a </a:t>
            </a:r>
            <a:r>
              <a:rPr lang="pt-BR" sz="2400" dirty="0" smtClean="0">
                <a:latin typeface="Arial Narrow" panose="020B0606020202030204" pitchFamily="34" charset="0"/>
              </a:rPr>
              <a:t>fertilidade, </a:t>
            </a:r>
            <a:r>
              <a:rPr lang="pt-BR" sz="2400" dirty="0">
                <a:latin typeface="Arial Narrow" panose="020B0606020202030204" pitchFamily="34" charset="0"/>
              </a:rPr>
              <a:t>tem forte correspondência emocional com segurança</a:t>
            </a:r>
            <a:r>
              <a:rPr lang="pt-BR" sz="2400" dirty="0" smtClean="0">
                <a:latin typeface="Arial Narrow" panose="020B0606020202030204" pitchFamily="34" charset="0"/>
              </a:rPr>
              <a:t>.</a:t>
            </a:r>
            <a:r>
              <a:rPr lang="pt-BR" sz="2400" dirty="0"/>
              <a:t> </a:t>
            </a:r>
            <a:r>
              <a:rPr lang="pt-BR" sz="2400" dirty="0">
                <a:latin typeface="Arial Narrow" panose="020B0606020202030204" pitchFamily="34" charset="0"/>
              </a:rPr>
              <a:t>Verde é a cor da prosperidade e da abundância, das finanças e da riqueza material. Relaciona-se com o mundo dos negócios, de bens móveis e imóveis.</a:t>
            </a:r>
          </a:p>
        </p:txBody>
      </p:sp>
      <p:sp>
        <p:nvSpPr>
          <p:cNvPr id="6" name="Elipse 5"/>
          <p:cNvSpPr/>
          <p:nvPr/>
        </p:nvSpPr>
        <p:spPr>
          <a:xfrm>
            <a:off x="141864" y="5013176"/>
            <a:ext cx="1529614" cy="1473552"/>
          </a:xfrm>
          <a:prstGeom prst="ellipse">
            <a:avLst/>
          </a:prstGeom>
          <a:solidFill>
            <a:srgbClr val="948A54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563888" y="4181266"/>
            <a:ext cx="55801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 Narrow" panose="020B0606020202030204" pitchFamily="34" charset="0"/>
              </a:rPr>
              <a:t>O marrom transmite conceitos associados à seriedade, natureza, segurança e sofisticação. Por ser quente, neutra e natural, sugere estabilidade e produtos orgânicos. Em tonalidades mais quentes, estimula o apetite refinado e em tonalidades escuras, se torna neutra como o </a:t>
            </a:r>
            <a:r>
              <a:rPr lang="pt-BR" sz="2400" dirty="0" smtClean="0">
                <a:latin typeface="Arial Narrow" panose="020B0606020202030204" pitchFamily="34" charset="0"/>
              </a:rPr>
              <a:t>preto.</a:t>
            </a:r>
            <a:endParaRPr lang="pt-BR" sz="2400" dirty="0">
              <a:latin typeface="Arial Narrow" panose="020B060602020203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3664" y="126733"/>
            <a:ext cx="4012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b="1" dirty="0" smtClean="0">
                <a:latin typeface="Arial Narrow" panose="020B0606020202030204" pitchFamily="34" charset="0"/>
              </a:rPr>
              <a:t>Padronização das cores</a:t>
            </a:r>
            <a:endParaRPr lang="pt-BR" sz="2800" b="1" dirty="0">
              <a:latin typeface="Arial Narrow" panose="020B0606020202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811912" y="2017735"/>
            <a:ext cx="13124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Arial Narrow" panose="020B0606020202030204" pitchFamily="34" charset="0"/>
              </a:rPr>
              <a:t>RGB : 176</a:t>
            </a:r>
          </a:p>
          <a:p>
            <a:r>
              <a:rPr lang="pt-BR" b="1" dirty="0" smtClean="0">
                <a:latin typeface="Arial Narrow" panose="020B0606020202030204" pitchFamily="34" charset="0"/>
              </a:rPr>
              <a:t>Verde : 176</a:t>
            </a:r>
          </a:p>
          <a:p>
            <a:r>
              <a:rPr lang="pt-BR" b="1" dirty="0" smtClean="0">
                <a:latin typeface="Arial Narrow" panose="020B0606020202030204" pitchFamily="34" charset="0"/>
              </a:rPr>
              <a:t>Vermelho : 0</a:t>
            </a:r>
          </a:p>
          <a:p>
            <a:r>
              <a:rPr lang="pt-BR" b="1" dirty="0" smtClean="0">
                <a:latin typeface="Arial Narrow" panose="020B0606020202030204" pitchFamily="34" charset="0"/>
              </a:rPr>
              <a:t>Azul : 0</a:t>
            </a:r>
            <a:endParaRPr lang="pt-BR" b="1" dirty="0">
              <a:latin typeface="Arial Narrow" panose="020B060602020203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811912" y="5157192"/>
            <a:ext cx="14711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Arial Narrow" panose="020B0606020202030204" pitchFamily="34" charset="0"/>
              </a:rPr>
              <a:t>RBG : 138</a:t>
            </a:r>
          </a:p>
          <a:p>
            <a:r>
              <a:rPr lang="pt-BR" b="1" dirty="0" smtClean="0">
                <a:latin typeface="Arial Narrow" panose="020B0606020202030204" pitchFamily="34" charset="0"/>
              </a:rPr>
              <a:t>Vermelho: 148</a:t>
            </a:r>
          </a:p>
          <a:p>
            <a:r>
              <a:rPr lang="pt-BR" b="1" dirty="0" smtClean="0">
                <a:latin typeface="Arial Narrow" panose="020B0606020202030204" pitchFamily="34" charset="0"/>
              </a:rPr>
              <a:t>Azul: 84</a:t>
            </a:r>
          </a:p>
          <a:p>
            <a:r>
              <a:rPr lang="pt-BR" b="1" dirty="0" smtClean="0">
                <a:latin typeface="Arial Narrow" panose="020B0606020202030204" pitchFamily="34" charset="0"/>
              </a:rPr>
              <a:t>Verde: 138</a:t>
            </a:r>
          </a:p>
          <a:p>
            <a:endParaRPr lang="pt-BR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59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68960"/>
            <a:ext cx="670653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344072" y="921293"/>
            <a:ext cx="2143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b="1" dirty="0" smtClean="0">
                <a:latin typeface="Arial Narrow" pitchFamily="34" charset="0"/>
              </a:rPr>
              <a:t>Tipografia</a:t>
            </a:r>
            <a:endParaRPr lang="pt-BR" sz="2800" b="1" dirty="0">
              <a:latin typeface="Arial Narrow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44072" y="2144493"/>
            <a:ext cx="2834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 Narrow" pitchFamily="34" charset="0"/>
              </a:rPr>
              <a:t>Fonte</a:t>
            </a:r>
            <a:r>
              <a:rPr lang="pt-BR" sz="2800" dirty="0" smtClean="0">
                <a:latin typeface="Arial Narrow" pitchFamily="34" charset="0"/>
              </a:rPr>
              <a:t> : Arial Narrow</a:t>
            </a:r>
            <a:endParaRPr lang="pt-BR" sz="2800" dirty="0">
              <a:latin typeface="Arial Narrow" pitchFamily="34" charset="0"/>
            </a:endParaRPr>
          </a:p>
        </p:txBody>
      </p:sp>
      <p:pic>
        <p:nvPicPr>
          <p:cNvPr id="9" name="Picture 8" descr="http://www.ameliejoias.com.br/ameliejoias/wp-content/uploads/2015/09/577032BannerHorVerde-1024x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" y="-19848"/>
            <a:ext cx="9144000" cy="9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1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3"/>
          <a:stretch/>
        </p:blipFill>
        <p:spPr>
          <a:xfrm>
            <a:off x="-787" y="908720"/>
            <a:ext cx="9144000" cy="594928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-1440160" y="908720"/>
            <a:ext cx="28803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086" y="2858131"/>
            <a:ext cx="1800199" cy="3240360"/>
          </a:xfrm>
          <a:prstGeom prst="rect">
            <a:avLst/>
          </a:prstGeom>
          <a:scene3d>
            <a:camera prst="obliqueTopRight"/>
            <a:lightRig rig="threePt" dir="t"/>
          </a:scene3d>
          <a:sp3d>
            <a:bevelT/>
          </a:sp3d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636912"/>
            <a:ext cx="1644773" cy="3276363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061" y="3448056"/>
            <a:ext cx="939099" cy="5028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882372"/>
            <a:ext cx="2409274" cy="12603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CaixaDeTexto 16"/>
          <p:cNvSpPr txBox="1"/>
          <p:nvPr/>
        </p:nvSpPr>
        <p:spPr>
          <a:xfrm>
            <a:off x="0" y="179228"/>
            <a:ext cx="1838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b="1" dirty="0" smtClean="0">
                <a:latin typeface="Arial Narrow" panose="020B0606020202030204" pitchFamily="34" charset="0"/>
              </a:rPr>
              <a:t>Fachada</a:t>
            </a:r>
            <a:endParaRPr lang="pt-BR" sz="2800" b="1" dirty="0">
              <a:latin typeface="Arial Narrow" panose="020B060602020203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66" y="4386466"/>
            <a:ext cx="386688" cy="2666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37660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53" y="188640"/>
            <a:ext cx="8215200" cy="611789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7615" y="386424"/>
            <a:ext cx="9082753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pt-BR" sz="3200" b="1" dirty="0">
              <a:latin typeface="Arial Narrow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3200" b="1" dirty="0" smtClean="0">
                <a:latin typeface="Arial Narrow" pitchFamily="34" charset="0"/>
              </a:rPr>
              <a:t> </a:t>
            </a:r>
            <a:r>
              <a:rPr lang="pt-BR" sz="2800" b="1" dirty="0" smtClean="0">
                <a:latin typeface="Arial Narrow" pitchFamily="34" charset="0"/>
              </a:rPr>
              <a:t>Metodologia </a:t>
            </a:r>
            <a:r>
              <a:rPr lang="pt-BR" sz="2800" dirty="0" smtClean="0">
                <a:latin typeface="Arial Narrow" pitchFamily="34" charset="0"/>
              </a:rPr>
              <a:t>: </a:t>
            </a:r>
            <a:r>
              <a:rPr lang="pt-BR" sz="2800" dirty="0">
                <a:latin typeface="Arial Narrow" pitchFamily="34" charset="0"/>
              </a:rPr>
              <a:t>Pesquisas bibliográficas realizadas na internet</a:t>
            </a:r>
            <a:r>
              <a:rPr lang="pt-BR" sz="2800" dirty="0" smtClean="0">
                <a:latin typeface="Arial Narrow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pt-BR" sz="2800" dirty="0" smtClean="0">
              <a:latin typeface="Arial Narrow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pt-BR" sz="2800" dirty="0">
              <a:latin typeface="Arial Narrow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 Narrow" pitchFamily="34" charset="0"/>
              </a:rPr>
              <a:t>  </a:t>
            </a:r>
            <a:r>
              <a:rPr lang="pt-BR" sz="2800" dirty="0">
                <a:latin typeface="Arial Narrow" pitchFamily="34" charset="0"/>
              </a:rPr>
              <a:t>Pesquisa do ministério do turismo revela que o Brasil é o destino preferido entre 64,4 % dos Brasileiros, e que em 2014 a intenção dos brasileiros em viajar pelo Brasil, cresceu em 27,1</a:t>
            </a:r>
            <a:r>
              <a:rPr lang="pt-BR" sz="2800" dirty="0" smtClean="0">
                <a:latin typeface="Arial Narrow" pitchFamily="34" charset="0"/>
              </a:rPr>
              <a:t>%.</a:t>
            </a:r>
            <a:r>
              <a:rPr lang="pt-PT" sz="2800" dirty="0" smtClean="0">
                <a:latin typeface="Arial Narrow" pitchFamily="34" charset="0"/>
              </a:rPr>
              <a:t> Em 2011, </a:t>
            </a:r>
            <a:r>
              <a:rPr lang="pt-PT" sz="2800" dirty="0">
                <a:latin typeface="Arial Narrow" pitchFamily="34" charset="0"/>
              </a:rPr>
              <a:t>59 milhões de Brasileiros fizeram pelo menos 1 viajem ao ano</a:t>
            </a:r>
            <a:r>
              <a:rPr lang="pt-PT" sz="2800" dirty="0" smtClean="0">
                <a:latin typeface="Arial Narrow" pitchFamily="34" charset="0"/>
              </a:rPr>
              <a:t>.</a:t>
            </a:r>
          </a:p>
          <a:p>
            <a:endParaRPr lang="pt-BR" sz="2800" dirty="0">
              <a:latin typeface="Arial Narrow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 Narrow" pitchFamily="34" charset="0"/>
              </a:rPr>
              <a:t>O Brasil está no Sexto lugar entre as economias do Turismo no mundo. Segundo dados do Embraer, o mercado Doméstico apresentou crescimento de 23% nos últimos 5 anos. </a:t>
            </a:r>
          </a:p>
          <a:p>
            <a:endParaRPr lang="pt-BR" sz="2800" dirty="0">
              <a:latin typeface="Arial Narrow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pt-BR" sz="2800" dirty="0">
              <a:latin typeface="Arial Narrow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pt-BR" sz="2800" dirty="0"/>
          </a:p>
        </p:txBody>
      </p:sp>
      <p:pic>
        <p:nvPicPr>
          <p:cNvPr id="7" name="Picture 8" descr="http://www.ameliejoias.com.br/ameliejoias/wp-content/uploads/2015/09/577032BannerHorVerde-1024x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" y="-19848"/>
            <a:ext cx="9144000" cy="9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96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2" t="28711" r="10595" b="18359"/>
          <a:stretch/>
        </p:blipFill>
        <p:spPr bwMode="auto">
          <a:xfrm>
            <a:off x="4287963" y="2518009"/>
            <a:ext cx="4838371" cy="437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palmbeach.com.br/global/fotos/praia-dos-ingleses-florianopolis-santa-catar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26334" cy="1598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59" y="856134"/>
            <a:ext cx="2829674" cy="1415387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238665"/>
              </p:ext>
            </p:extLst>
          </p:nvPr>
        </p:nvGraphicFramePr>
        <p:xfrm>
          <a:off x="-17668" y="2819855"/>
          <a:ext cx="4133629" cy="4003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2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01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9918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pt-BR" dirty="0" smtClean="0"/>
                        <a:t>Pacotes</a:t>
                      </a:r>
                    </a:p>
                    <a:p>
                      <a:endParaRPr lang="pt-BR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 Narrow" panose="020B0606020202030204" pitchFamily="34" charset="0"/>
                        </a:rPr>
                        <a:t>Passagem</a:t>
                      </a:r>
                      <a:r>
                        <a:rPr lang="pt-BR" baseline="0" dirty="0" smtClean="0">
                          <a:latin typeface="Arial Narrow" panose="020B0606020202030204" pitchFamily="34" charset="0"/>
                        </a:rPr>
                        <a:t> aérea</a:t>
                      </a:r>
                      <a:endParaRPr lang="pt-BR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 Narrow" panose="020B0606020202030204" pitchFamily="34" charset="0"/>
                        </a:rPr>
                        <a:t>Hotéis e</a:t>
                      </a:r>
                      <a:r>
                        <a:rPr lang="pt-BR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t-BR" dirty="0" smtClean="0">
                          <a:latin typeface="Arial Narrow" panose="020B0606020202030204" pitchFamily="34" charset="0"/>
                        </a:rPr>
                        <a:t>resorts</a:t>
                      </a:r>
                      <a:endParaRPr lang="pt-BR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 Narrow" panose="020B0606020202030204" pitchFamily="34" charset="0"/>
                        </a:rPr>
                        <a:t>Carros</a:t>
                      </a:r>
                      <a:endParaRPr lang="pt-BR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04601">
                <a:tc gridSpan="4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T w="381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5" t="28885" r="56414" b="32309"/>
          <a:stretch/>
        </p:blipFill>
        <p:spPr bwMode="auto">
          <a:xfrm>
            <a:off x="-4204" y="3597761"/>
            <a:ext cx="4144156" cy="327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-47178" y="3365882"/>
            <a:ext cx="418713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31750"/>
          </a:effectLst>
        </p:spPr>
        <p:txBody>
          <a:bodyPr wrap="square" numCol="2" rtlCol="0">
            <a:spAutoFit/>
          </a:bodyPr>
          <a:lstStyle/>
          <a:p>
            <a:r>
              <a:rPr lang="pt-BR" dirty="0" smtClean="0"/>
              <a:t>Passagem+Hotel       Pacote Monjoleiro</a:t>
            </a:r>
            <a:endParaRPr lang="pt-BR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 t="21581" r="10169" b="72251"/>
          <a:stretch/>
        </p:blipFill>
        <p:spPr bwMode="auto">
          <a:xfrm>
            <a:off x="-17666" y="2330698"/>
            <a:ext cx="9144000" cy="53226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2404295" y="6349970"/>
            <a:ext cx="93610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 Narrow" panose="020B0606020202030204" pitchFamily="34" charset="0"/>
              </a:rPr>
              <a:t>Buscar</a:t>
            </a:r>
            <a:endParaRPr lang="pt-BR" b="1" dirty="0">
              <a:latin typeface="Arial Narrow" panose="020B060602020203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0508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b="1" dirty="0" smtClean="0">
                <a:latin typeface="Arial Narrow" panose="020B0606020202030204" pitchFamily="34" charset="0"/>
              </a:rPr>
              <a:t>Endereço Web</a:t>
            </a:r>
            <a:endParaRPr lang="pt-BR" sz="2800" b="1" dirty="0">
              <a:latin typeface="Arial Narrow" panose="020B0606020202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818568" y="882887"/>
            <a:ext cx="4619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Arial Narrow" pitchFamily="34" charset="0"/>
              </a:rPr>
              <a:t>‘’O Brasil pertinho de você’’</a:t>
            </a:r>
            <a:endParaRPr lang="pt-BR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96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1.bp.blogspot.com/-FxffIZjGmD0/Tw9CZTpOi-I/AAAAAAAAAwA/DRvWACfAbiM/s1600/PT-Motors+Maxx+Van+2%25C2%25BAGera%25C3%25A7%25C3%25A3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4850" y="1700808"/>
            <a:ext cx="77691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1520" y="1052736"/>
            <a:ext cx="3081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b="1" dirty="0" smtClean="0">
                <a:latin typeface="Arial Narrow" panose="020B0606020202030204" pitchFamily="34" charset="0"/>
              </a:rPr>
              <a:t>Frota de Veículos</a:t>
            </a:r>
            <a:endParaRPr lang="pt-BR" sz="2800" b="1" dirty="0">
              <a:latin typeface="Arial Narrow" panose="020B060602020203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15" y="4710687"/>
            <a:ext cx="8064896" cy="213902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593" y="2852936"/>
            <a:ext cx="2351014" cy="122413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517232"/>
            <a:ext cx="3752670" cy="122413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8" descr="http://www.ameliejoias.com.br/ameliejoias/wp-content/uploads/2015/09/577032BannerHorVerde-1024x2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" y="-19848"/>
            <a:ext cx="9144000" cy="9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9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www.ameliejoias.com.br/ameliejoias/wp-content/uploads/2015/09/577032BannerHorVerde-1024x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5" y="-671"/>
            <a:ext cx="9144000" cy="9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59" y="1988840"/>
            <a:ext cx="2716683" cy="352839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847249"/>
            <a:ext cx="2451918" cy="349584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70" y="2771635"/>
            <a:ext cx="631726" cy="62207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076558"/>
            <a:ext cx="705806" cy="51861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CaixaDeTexto 8"/>
          <p:cNvSpPr txBox="1"/>
          <p:nvPr/>
        </p:nvSpPr>
        <p:spPr>
          <a:xfrm>
            <a:off x="0" y="1585639"/>
            <a:ext cx="2100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pt-BR" sz="2800" b="1" dirty="0" smtClean="0">
                <a:latin typeface="Arial Narrow" pitchFamily="34" charset="0"/>
              </a:rPr>
              <a:t>Uniformes</a:t>
            </a:r>
            <a:endParaRPr lang="pt-BR" sz="28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8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5778502" y="2078948"/>
            <a:ext cx="2749550" cy="4105275"/>
          </a:xfrm>
          <a:prstGeom prst="roundRect">
            <a:avLst>
              <a:gd name="adj" fmla="val 17509"/>
            </a:avLst>
          </a:prstGeom>
          <a:noFill/>
          <a:ln w="9360" cap="flat">
            <a:solidFill>
              <a:srgbClr val="00A84C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7" name="Conector reto 6"/>
          <p:cNvCxnSpPr/>
          <p:nvPr/>
        </p:nvCxnSpPr>
        <p:spPr>
          <a:xfrm>
            <a:off x="11642695" y="5065552"/>
            <a:ext cx="0" cy="795024"/>
          </a:xfrm>
          <a:prstGeom prst="line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11795095" y="5217952"/>
            <a:ext cx="0" cy="795024"/>
          </a:xfrm>
          <a:prstGeom prst="line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de cantos arredondados 21"/>
          <p:cNvSpPr/>
          <p:nvPr/>
        </p:nvSpPr>
        <p:spPr>
          <a:xfrm>
            <a:off x="5776195" y="2088283"/>
            <a:ext cx="2749550" cy="50008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de cantos arredondados 22"/>
          <p:cNvSpPr/>
          <p:nvPr/>
        </p:nvSpPr>
        <p:spPr>
          <a:xfrm>
            <a:off x="5756823" y="2434911"/>
            <a:ext cx="2771229" cy="227980"/>
          </a:xfrm>
          <a:prstGeom prst="roundRect">
            <a:avLst/>
          </a:prstGeom>
          <a:solidFill>
            <a:srgbClr val="9CE8B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6621606" y="2434911"/>
            <a:ext cx="936625" cy="254000"/>
          </a:xfrm>
          <a:prstGeom prst="rect">
            <a:avLst/>
          </a:prstGeom>
          <a:noFill/>
          <a:ln w="9360" cap="flat">
            <a:solidFill>
              <a:schemeClr val="bg1">
                <a:lumMod val="85000"/>
              </a:schemeClr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pt-BR" dirty="0"/>
          </a:p>
        </p:txBody>
      </p:sp>
      <p:grpSp>
        <p:nvGrpSpPr>
          <p:cNvPr id="24" name="Grupo 23"/>
          <p:cNvGrpSpPr/>
          <p:nvPr/>
        </p:nvGrpSpPr>
        <p:grpSpPr>
          <a:xfrm>
            <a:off x="6737593" y="1641026"/>
            <a:ext cx="704650" cy="947345"/>
            <a:chOff x="6889060" y="1956892"/>
            <a:chExt cx="704650" cy="835277"/>
          </a:xfrm>
          <a:solidFill>
            <a:schemeClr val="bg2">
              <a:lumMod val="50000"/>
            </a:schemeClr>
          </a:solidFill>
        </p:grpSpPr>
        <p:sp>
          <p:nvSpPr>
            <p:cNvPr id="25" name="Retângulo de cantos arredondados 24"/>
            <p:cNvSpPr/>
            <p:nvPr/>
          </p:nvSpPr>
          <p:spPr>
            <a:xfrm>
              <a:off x="6889060" y="1956892"/>
              <a:ext cx="704650" cy="83527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cxnSp>
          <p:nvCxnSpPr>
            <p:cNvPr id="26" name="Conector reto 25"/>
            <p:cNvCxnSpPr/>
            <p:nvPr/>
          </p:nvCxnSpPr>
          <p:spPr>
            <a:xfrm>
              <a:off x="7017663" y="2027217"/>
              <a:ext cx="0" cy="700975"/>
            </a:xfrm>
            <a:prstGeom prst="line">
              <a:avLst/>
            </a:prstGeom>
            <a:grp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>
              <a:off x="7158593" y="2027216"/>
              <a:ext cx="0" cy="700975"/>
            </a:xfrm>
            <a:prstGeom prst="line">
              <a:avLst/>
            </a:prstGeom>
            <a:grp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/>
            <p:nvPr/>
          </p:nvCxnSpPr>
          <p:spPr>
            <a:xfrm>
              <a:off x="7431224" y="2024043"/>
              <a:ext cx="0" cy="700975"/>
            </a:xfrm>
            <a:prstGeom prst="line">
              <a:avLst/>
            </a:prstGeom>
            <a:grp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/>
            <p:cNvCxnSpPr/>
            <p:nvPr/>
          </p:nvCxnSpPr>
          <p:spPr>
            <a:xfrm>
              <a:off x="7270346" y="2040632"/>
              <a:ext cx="0" cy="700975"/>
            </a:xfrm>
            <a:prstGeom prst="line">
              <a:avLst/>
            </a:prstGeom>
            <a:grp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ixaDeTexto 29"/>
          <p:cNvSpPr txBox="1"/>
          <p:nvPr/>
        </p:nvSpPr>
        <p:spPr>
          <a:xfrm>
            <a:off x="217860" y="1940731"/>
            <a:ext cx="1822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b="1" dirty="0" smtClean="0">
                <a:latin typeface="Arial Narrow" pitchFamily="34" charset="0"/>
              </a:rPr>
              <a:t>Crachá :</a:t>
            </a:r>
            <a:endParaRPr lang="pt-BR" sz="2800" b="1" dirty="0">
              <a:latin typeface="Arial Narrow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252295" y="5430798"/>
            <a:ext cx="1733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latin typeface="Arial Narrow" pitchFamily="34" charset="0"/>
              </a:rPr>
              <a:t>Carla dos Santos</a:t>
            </a:r>
          </a:p>
          <a:p>
            <a:pPr algn="ctr"/>
            <a:r>
              <a:rPr lang="pt-BR" b="1" dirty="0" smtClean="0">
                <a:latin typeface="Arial Narrow" pitchFamily="34" charset="0"/>
              </a:rPr>
              <a:t>( Vendedora)</a:t>
            </a:r>
            <a:endParaRPr lang="pt-BR" b="1" dirty="0">
              <a:latin typeface="Arial Narrow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81" y="3738935"/>
            <a:ext cx="1240911" cy="16324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696" y="2688911"/>
            <a:ext cx="2359918" cy="124414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1" name="Picture 8" descr="http://www.ameliejoias.com.br/ameliejoias/wp-content/uploads/2015/09/577032BannerHorVerde-1024x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" y="-19848"/>
            <a:ext cx="9144000" cy="9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81724" y="2002286"/>
            <a:ext cx="1071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rial Narrow" panose="020B0606020202030204" pitchFamily="34" charset="0"/>
              </a:rPr>
              <a:t>5X9 cm</a:t>
            </a:r>
            <a:endParaRPr lang="pt-BR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3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51520" y="1352297"/>
            <a:ext cx="4278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b="1" dirty="0" smtClean="0"/>
              <a:t>Cartão de visita : 9x5 </a:t>
            </a:r>
            <a:r>
              <a:rPr lang="pt-BR" sz="2800" b="1" dirty="0" smtClean="0">
                <a:latin typeface="Arial Narrow" panose="020B0606020202030204" pitchFamily="34" charset="0"/>
              </a:rPr>
              <a:t>cm</a:t>
            </a:r>
            <a:endParaRPr lang="pt-BR" sz="2800" b="1" dirty="0">
              <a:latin typeface="Arial Narrow" panose="020B0606020202030204" pitchFamily="34" charset="0"/>
            </a:endParaRPr>
          </a:p>
        </p:txBody>
      </p:sp>
      <p:sp>
        <p:nvSpPr>
          <p:cNvPr id="2" name="AutoShape 2" descr="Imagem inline 1"/>
          <p:cNvSpPr>
            <a:spLocks noChangeAspect="1" noChangeArrowheads="1"/>
          </p:cNvSpPr>
          <p:nvPr/>
        </p:nvSpPr>
        <p:spPr bwMode="auto">
          <a:xfrm>
            <a:off x="155575" y="-1287463"/>
            <a:ext cx="43434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Imagem inline 1"/>
          <p:cNvSpPr>
            <a:spLocks noChangeAspect="1" noChangeArrowheads="1"/>
          </p:cNvSpPr>
          <p:nvPr/>
        </p:nvSpPr>
        <p:spPr bwMode="auto">
          <a:xfrm>
            <a:off x="307975" y="-1135063"/>
            <a:ext cx="43434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Picture 8" descr="http://www.ameliejoias.com.br/ameliejoias/wp-content/uploads/2015/09/577032BannerHorVerde-1024x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" y="-19848"/>
            <a:ext cx="9144000" cy="9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57" b="32628"/>
          <a:stretch/>
        </p:blipFill>
        <p:spPr>
          <a:xfrm>
            <a:off x="3779912" y="2658919"/>
            <a:ext cx="482453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3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nnor.com.br/imagens/produtos/-caneca-chopp-transparente-innor-bahia-jpg-1430240086_58856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28" y="2215450"/>
            <a:ext cx="3323168" cy="387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220" y="1865956"/>
            <a:ext cx="5829032" cy="4578249"/>
          </a:xfrm>
          <a:prstGeom prst="rect">
            <a:avLst/>
          </a:prstGeom>
        </p:spPr>
      </p:pic>
      <p:pic>
        <p:nvPicPr>
          <p:cNvPr id="1028" name="Picture 4" descr="http://www.freeshop.com.br/brindes/fotos/produtos/Originais/1863/chaveiro-metal-personaliza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98851"/>
            <a:ext cx="2737685" cy="414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57" y="3543012"/>
            <a:ext cx="1872208" cy="122413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CaixaDeTexto 4"/>
          <p:cNvSpPr txBox="1"/>
          <p:nvPr/>
        </p:nvSpPr>
        <p:spPr>
          <a:xfrm>
            <a:off x="235159" y="1127508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b="1" dirty="0" smtClean="0">
                <a:latin typeface="Arial Narrow" pitchFamily="34" charset="0"/>
              </a:rPr>
              <a:t>Brindes</a:t>
            </a:r>
            <a:endParaRPr lang="pt-BR" sz="2800" b="1" dirty="0">
              <a:latin typeface="Arial Narrow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35849" y="3939056"/>
            <a:ext cx="1728192" cy="4320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28184" y="4055038"/>
            <a:ext cx="1873589" cy="104498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Picture 8" descr="http://www.ameliejoias.com.br/ameliejoias/wp-content/uploads/2015/09/577032BannerHorVerde-1024x2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" y="-19849"/>
            <a:ext cx="9144000" cy="9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49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2483768" y="404664"/>
            <a:ext cx="3744416" cy="3639990"/>
          </a:xfrm>
          <a:prstGeom prst="ellipse">
            <a:avLst/>
          </a:prstGeom>
          <a:solidFill>
            <a:srgbClr val="9CE8B4"/>
          </a:solidFill>
          <a:ln>
            <a:solidFill>
              <a:srgbClr val="9CE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 smtClean="0">
                <a:solidFill>
                  <a:schemeClr val="tx1"/>
                </a:solidFill>
                <a:latin typeface="Arial Narrow" pitchFamily="34" charset="0"/>
              </a:rPr>
              <a:t>4Ps</a:t>
            </a:r>
            <a:endParaRPr lang="pt-BR" sz="6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71600" y="4044654"/>
            <a:ext cx="7364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latin typeface="Arial Narrow" pitchFamily="34" charset="0"/>
              </a:rPr>
              <a:t>Composto de Marketing</a:t>
            </a:r>
            <a:endParaRPr lang="pt-BR" sz="6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39" y="620688"/>
            <a:ext cx="8215200" cy="609597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55576" y="908720"/>
            <a:ext cx="17732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pt-BR" sz="2800" b="1" dirty="0" smtClean="0">
                <a:latin typeface="Arial Narrow" pitchFamily="34" charset="0"/>
              </a:rPr>
              <a:t>Produto</a:t>
            </a:r>
          </a:p>
          <a:p>
            <a:pPr marL="457200" indent="-457200">
              <a:buFont typeface="Wingdings" pitchFamily="2" charset="2"/>
              <a:buChar char="q"/>
            </a:pPr>
            <a:endParaRPr lang="pt-BR" sz="2800" b="1" dirty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pt-BR" sz="2800" b="1" dirty="0">
              <a:latin typeface="Arial Narrow" pitchFamily="34" charset="0"/>
            </a:endParaRPr>
          </a:p>
        </p:txBody>
      </p:sp>
      <p:pic>
        <p:nvPicPr>
          <p:cNvPr id="10" name="Picture 8" descr="http://www.ameliejoias.com.br/ameliejoias/wp-content/uploads/2015/09/577032BannerHorVerde-1024x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687"/>
            <a:ext cx="9144000" cy="9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55576" y="242088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-22491" y="2293715"/>
            <a:ext cx="91664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 Narrow" pitchFamily="34" charset="0"/>
              </a:rPr>
              <a:t>     Mix aventura é um plano exclusivamente para famílias que buscam se aventurar, como andar de cavalo, escalar e ir em cachoeiras. Hotéis e pousadas com café da manhã e com preço acessível.</a:t>
            </a:r>
            <a:endParaRPr lang="pt-BR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95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72957"/>
            <a:ext cx="8215200" cy="609597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95536" y="1052736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pt-BR" sz="2800" b="1" dirty="0" smtClean="0">
                <a:latin typeface="Arial Narrow" pitchFamily="34" charset="0"/>
              </a:rPr>
              <a:t>Preço</a:t>
            </a:r>
            <a:endParaRPr lang="pt-BR" sz="2800" b="1" dirty="0">
              <a:latin typeface="Arial Narrow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55576" y="2420888"/>
            <a:ext cx="68328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Arial Narrow" pitchFamily="34" charset="0"/>
              </a:rPr>
              <a:t>Mix Aventura </a:t>
            </a:r>
          </a:p>
          <a:p>
            <a:pPr marL="457200" indent="-457200">
              <a:buFont typeface="Wingdings" pitchFamily="2" charset="2"/>
              <a:buChar char="q"/>
            </a:pPr>
            <a:endParaRPr lang="pt-BR" sz="2800" dirty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pt-BR" sz="2800" dirty="0" smtClean="0">
                <a:latin typeface="Arial Narrow" pitchFamily="34" charset="0"/>
              </a:rPr>
              <a:t>Preço : 800 Reais por pessoa;</a:t>
            </a:r>
          </a:p>
          <a:p>
            <a:pPr marL="457200" indent="-457200">
              <a:buFont typeface="Wingdings" pitchFamily="2" charset="2"/>
              <a:buChar char="q"/>
            </a:pPr>
            <a:endParaRPr lang="pt-BR" sz="2800" dirty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pt-BR" sz="2800" dirty="0" smtClean="0">
                <a:latin typeface="Arial Narrow" pitchFamily="34" charset="0"/>
              </a:rPr>
              <a:t>Preço estipulado através de concorrentes.</a:t>
            </a:r>
          </a:p>
          <a:p>
            <a:pPr marL="457200" indent="-457200">
              <a:buFont typeface="Wingdings" pitchFamily="2" charset="2"/>
              <a:buChar char="q"/>
            </a:pPr>
            <a:endParaRPr lang="pt-BR" sz="2800" dirty="0">
              <a:latin typeface="Arial Narrow" pitchFamily="34" charset="0"/>
            </a:endParaRPr>
          </a:p>
        </p:txBody>
      </p:sp>
      <p:pic>
        <p:nvPicPr>
          <p:cNvPr id="9" name="Picture 8" descr="http://www.ameliejoias.com.br/ameliejoias/wp-content/uploads/2015/09/577032BannerHorVerde-1024x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" y="-19848"/>
            <a:ext cx="9144000" cy="9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73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7511"/>
            <a:ext cx="8215200" cy="609597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67544" y="1124744"/>
            <a:ext cx="1447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pt-BR" sz="2800" b="1" dirty="0" smtClean="0">
                <a:latin typeface="Arial Narrow" pitchFamily="34" charset="0"/>
              </a:rPr>
              <a:t>Praça</a:t>
            </a:r>
            <a:endParaRPr lang="pt-BR" sz="2800" b="1" dirty="0">
              <a:latin typeface="Arial Narrow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7386" y="2348880"/>
            <a:ext cx="91129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 Narrow" pitchFamily="34" charset="0"/>
              </a:rPr>
              <a:t>      Nossa agencia oferece um ambiente climatizado com segurança e monitoramento 24hrs. Refrigerador de agua e café a gosto para clientes e funcionários separadamente. Estacionamento do centro comercial e uma localização de fácil acesso. Temos uma frota de veículos personalizados/ ônibus concedidos por aluguel.</a:t>
            </a:r>
          </a:p>
          <a:p>
            <a:r>
              <a:rPr lang="pt-BR" sz="2800" dirty="0">
                <a:latin typeface="Arial Narrow" pitchFamily="34" charset="0"/>
              </a:rPr>
              <a:t> </a:t>
            </a:r>
            <a:r>
              <a:rPr lang="pt-BR" sz="2800" dirty="0" smtClean="0">
                <a:latin typeface="Arial Narrow" pitchFamily="34" charset="0"/>
              </a:rPr>
              <a:t>            Pacotes exclusivos pela internet, através do nosso site : www.monjoleiroviagens.com.br</a:t>
            </a:r>
          </a:p>
          <a:p>
            <a:r>
              <a:rPr lang="pt-BR" sz="2800" dirty="0">
                <a:latin typeface="Arial Narrow" pitchFamily="34" charset="0"/>
              </a:rPr>
              <a:t> </a:t>
            </a:r>
            <a:r>
              <a:rPr lang="pt-BR" sz="2800" dirty="0" smtClean="0">
                <a:latin typeface="Arial Narrow" pitchFamily="34" charset="0"/>
              </a:rPr>
              <a:t>     </a:t>
            </a:r>
            <a:endParaRPr lang="pt-BR" sz="2800" dirty="0">
              <a:latin typeface="Arial Narrow" pitchFamily="34" charset="0"/>
            </a:endParaRPr>
          </a:p>
        </p:txBody>
      </p:sp>
      <p:pic>
        <p:nvPicPr>
          <p:cNvPr id="7" name="Picture 8" descr="http://www.ameliejoias.com.br/ameliejoias/wp-content/uploads/2015/09/577032BannerHorVerde-1024x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" y="-19848"/>
            <a:ext cx="9144000" cy="9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3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8639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200" dirty="0" smtClean="0">
              <a:latin typeface="Arial Narrow" pitchFamily="34" charset="0"/>
            </a:endParaRPr>
          </a:p>
          <a:p>
            <a:endParaRPr lang="pt-BR" sz="3200" dirty="0">
              <a:latin typeface="Arial Narrow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42" y="198816"/>
            <a:ext cx="8215200" cy="6336455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2740" y="417768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latin typeface="Arial Narrow" pitchFamily="34" charset="0"/>
              </a:rPr>
              <a:t>        </a:t>
            </a:r>
            <a:endParaRPr lang="pt-BR" sz="2800" dirty="0">
              <a:latin typeface="Arial Narrow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161471"/>
            <a:ext cx="912126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 smtClean="0">
                <a:latin typeface="Arial Narrow" pitchFamily="34" charset="0"/>
              </a:rPr>
              <a:t>O </a:t>
            </a:r>
            <a:r>
              <a:rPr lang="pt-BR" sz="2800" dirty="0">
                <a:latin typeface="Arial Narrow" pitchFamily="34" charset="0"/>
              </a:rPr>
              <a:t>turismo brasileiro evoluiu substancialmente nos últimos anos, o setor recebeu em 2013 financiamento de R$ 13,5 bilhões de instituições federais, o que contribuiu para desenvolver os principais segmentos do setor. </a:t>
            </a:r>
            <a:endParaRPr lang="pt-BR" sz="2800" dirty="0" smtClean="0">
              <a:latin typeface="Arial Narrow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pt-BR" sz="2800" dirty="0">
              <a:latin typeface="Arial Narrow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/>
              <a:t> </a:t>
            </a:r>
            <a:r>
              <a:rPr lang="pt-BR" sz="2800" dirty="0">
                <a:latin typeface="Arial Narrow" pitchFamily="34" charset="0"/>
              </a:rPr>
              <a:t>O setor de viagens de turismos contribuiu com 9,5% para a economia global. Dados do IBGE mostram que, foram gerados cerca de 2,9 milhões de empregos</a:t>
            </a:r>
            <a:r>
              <a:rPr lang="pt-BR" sz="2800" dirty="0" smtClean="0">
                <a:latin typeface="Arial Narrow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pt-BR" sz="2800" dirty="0">
              <a:latin typeface="Arial Narrow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PT" sz="2800" dirty="0">
                <a:latin typeface="Arial Narrow" pitchFamily="34" charset="0"/>
              </a:rPr>
              <a:t>A maioria dos novos consumidores de pacotes de Turismo São de 16 a 30 anos</a:t>
            </a:r>
            <a:endParaRPr lang="pt-BR" sz="2800" dirty="0">
              <a:latin typeface="Arial Narrow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pt-BR" sz="2800" dirty="0" smtClean="0">
              <a:latin typeface="Arial Narrow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pt-BR" sz="2800" dirty="0">
              <a:latin typeface="Arial Narrow" pitchFamily="34" charset="0"/>
            </a:endParaRPr>
          </a:p>
          <a:p>
            <a:endParaRPr lang="pt-BR" sz="2800" dirty="0">
              <a:latin typeface="Arial Narrow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pt-BR" sz="2800" dirty="0" smtClean="0">
              <a:latin typeface="Arial Narrow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pt-BR" sz="2800" dirty="0">
              <a:latin typeface="Arial Narrow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pt-BR" sz="2800" dirty="0">
              <a:latin typeface="Arial Narrow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pt-BR" sz="2800" dirty="0">
              <a:latin typeface="Arial Narrow" pitchFamily="34" charset="0"/>
            </a:endParaRPr>
          </a:p>
        </p:txBody>
      </p:sp>
      <p:pic>
        <p:nvPicPr>
          <p:cNvPr id="9" name="Picture 8" descr="http://www.ameliejoias.com.br/ameliejoias/wp-content/uploads/2015/09/577032BannerHorVerde-1024x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" y="-19848"/>
            <a:ext cx="9144000" cy="9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21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93" y="687800"/>
            <a:ext cx="8215200" cy="609597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11560" y="1198521"/>
            <a:ext cx="2084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pt-BR" sz="2800" b="1" dirty="0" smtClean="0">
                <a:latin typeface="Arial Narrow" pitchFamily="34" charset="0"/>
              </a:rPr>
              <a:t>Promoção</a:t>
            </a:r>
            <a:endParaRPr lang="pt-BR" sz="2800" b="1" dirty="0">
              <a:latin typeface="Arial Narrow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6925" y="2420888"/>
            <a:ext cx="88690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 Narrow" pitchFamily="34" charset="0"/>
              </a:rPr>
              <a:t>      O uso das redes sociais e rádio será um meio explorado pelo Monjoleiro viagens, pois na região Sudeste do Brasil mais de 77% das pessoas estão  programando uma viagem turística pelo Brasil. Será usado também meios massivos com grande alcance de pessoas, como televisão, rádio,jornais,revistas e internet.</a:t>
            </a:r>
            <a:endParaRPr lang="pt-BR" sz="2800" dirty="0">
              <a:latin typeface="Arial Narrow" pitchFamily="34" charset="0"/>
            </a:endParaRPr>
          </a:p>
        </p:txBody>
      </p:sp>
      <p:pic>
        <p:nvPicPr>
          <p:cNvPr id="10" name="Picture 8" descr="http://www.ameliejoias.com.br/ameliejoias/wp-content/uploads/2015/09/577032BannerHorVerde-1024x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" y="-19848"/>
            <a:ext cx="9144000" cy="9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45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Toninho\Pictures\arvore 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32"/>
          <a:stretch/>
        </p:blipFill>
        <p:spPr bwMode="auto">
          <a:xfrm>
            <a:off x="1039955" y="836712"/>
            <a:ext cx="6759142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27584" y="4259852"/>
            <a:ext cx="74719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latin typeface="Arial Narrow" pitchFamily="34" charset="0"/>
              </a:rPr>
              <a:t>Campanha de Marketing</a:t>
            </a:r>
            <a:endParaRPr lang="pt-BR" sz="6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44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696125"/>
            <a:ext cx="8215200" cy="609597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5489" y="2555612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 Narrow" pitchFamily="34" charset="0"/>
              </a:rPr>
              <a:t>     A agência Monjoleiro tem o objetivo de aproximar as pessoas das belezas brasileiras, oferecendo ótimos pacotes para amigos famílias e senhores com preços acessíveis. Monjoleiro viagens tem o intuito de colocar o Brasil pertinho de você </a:t>
            </a:r>
            <a:endParaRPr lang="pt-BR" sz="2800" dirty="0">
              <a:latin typeface="Arial Narrow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1520" y="980728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pt-BR" sz="2800" b="1" dirty="0" smtClean="0">
                <a:latin typeface="Arial Narrow" pitchFamily="34" charset="0"/>
              </a:rPr>
              <a:t>Conceito</a:t>
            </a:r>
            <a:endParaRPr lang="pt-BR" sz="2800" b="1" dirty="0">
              <a:latin typeface="Arial Narrow" pitchFamily="34" charset="0"/>
            </a:endParaRPr>
          </a:p>
        </p:txBody>
      </p:sp>
      <p:pic>
        <p:nvPicPr>
          <p:cNvPr id="8" name="Picture 8" descr="http://www.ameliejoias.com.br/ameliejoias/wp-content/uploads/2015/09/577032BannerHorVerde-1024x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" y="-19848"/>
            <a:ext cx="9144000" cy="9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04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06" y="600197"/>
            <a:ext cx="8215200" cy="609597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-24562" y="2474604"/>
            <a:ext cx="91767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sz="2800" dirty="0" smtClean="0">
                <a:latin typeface="Arial Narrow" pitchFamily="34" charset="0"/>
              </a:rPr>
              <a:t>     Lançar </a:t>
            </a:r>
            <a:r>
              <a:rPr lang="pt-BR" sz="2800" dirty="0">
                <a:latin typeface="Arial Narrow" pitchFamily="34" charset="0"/>
              </a:rPr>
              <a:t>a </a:t>
            </a:r>
            <a:r>
              <a:rPr lang="pt-BR" sz="2800" dirty="0" smtClean="0">
                <a:latin typeface="Arial Narrow" pitchFamily="34" charset="0"/>
              </a:rPr>
              <a:t>marca no mercado, </a:t>
            </a:r>
            <a:r>
              <a:rPr lang="pt-BR" sz="2800" dirty="0">
                <a:latin typeface="Arial Narrow" pitchFamily="34" charset="0"/>
              </a:rPr>
              <a:t>atingir público alvo e fazer a divulgação </a:t>
            </a:r>
            <a:r>
              <a:rPr lang="pt-BR" sz="2800" dirty="0" smtClean="0">
                <a:latin typeface="Arial Narrow" pitchFamily="34" charset="0"/>
              </a:rPr>
              <a:t>do serviço </a:t>
            </a:r>
            <a:r>
              <a:rPr lang="pt-BR" sz="2800" dirty="0">
                <a:latin typeface="Arial Narrow" pitchFamily="34" charset="0"/>
              </a:rPr>
              <a:t>de forma que chame a atenção dos </a:t>
            </a:r>
            <a:r>
              <a:rPr lang="pt-BR" sz="2800" dirty="0" smtClean="0">
                <a:latin typeface="Arial Narrow" pitchFamily="34" charset="0"/>
              </a:rPr>
              <a:t>clientes.</a:t>
            </a:r>
            <a:endParaRPr lang="pt-BR" sz="2800" dirty="0">
              <a:latin typeface="Arial Narrow" pitchFamily="34" charset="0"/>
            </a:endParaRPr>
          </a:p>
          <a:p>
            <a:endParaRPr lang="pt-BR" sz="2800" dirty="0">
              <a:latin typeface="Arial Narrow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9512" y="1079158"/>
            <a:ext cx="1822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pt-BR" sz="2800" b="1" dirty="0" smtClean="0">
                <a:latin typeface="Arial Narrow" pitchFamily="34" charset="0"/>
              </a:rPr>
              <a:t>Objetivo</a:t>
            </a:r>
            <a:endParaRPr lang="pt-BR" sz="2800" b="1" dirty="0">
              <a:latin typeface="Arial Narrow" pitchFamily="34" charset="0"/>
            </a:endParaRPr>
          </a:p>
        </p:txBody>
      </p:sp>
      <p:pic>
        <p:nvPicPr>
          <p:cNvPr id="9" name="Picture 8" descr="http://www.ameliejoias.com.br/ameliejoias/wp-content/uploads/2015/09/577032BannerHorVerde-1024x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" y="-19848"/>
            <a:ext cx="9144000" cy="9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12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696125"/>
            <a:ext cx="8215200" cy="609597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-4176" y="952279"/>
            <a:ext cx="9148176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pt-BR" sz="2800" b="1" dirty="0" smtClean="0">
                <a:latin typeface="Arial Narrow" pitchFamily="34" charset="0"/>
              </a:rPr>
              <a:t>Estratégias de marketing</a:t>
            </a:r>
          </a:p>
          <a:p>
            <a:endParaRPr lang="pt-BR" sz="2800" b="1" dirty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pt-BR" sz="2800" b="1" dirty="0" smtClean="0">
                <a:latin typeface="Arial Narrow" pitchFamily="34" charset="0"/>
              </a:rPr>
              <a:t>Preocupação na forma de atendimento com o cliente </a:t>
            </a:r>
            <a:r>
              <a:rPr lang="pt-BR" sz="2800" dirty="0" smtClean="0">
                <a:latin typeface="Arial Narrow" pitchFamily="34" charset="0"/>
              </a:rPr>
              <a:t>: Conscientização, consideração, conversão e pós-vendas;</a:t>
            </a:r>
          </a:p>
          <a:p>
            <a:endParaRPr lang="pt-BR" sz="2800" dirty="0" smtClean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pt-BR" sz="2800" b="1" dirty="0" smtClean="0">
                <a:latin typeface="Arial Narrow" pitchFamily="34" charset="0"/>
              </a:rPr>
              <a:t>Marketing digital: </a:t>
            </a:r>
            <a:r>
              <a:rPr lang="pt-BR" sz="2800" dirty="0" smtClean="0">
                <a:latin typeface="Arial Narrow" pitchFamily="34" charset="0"/>
              </a:rPr>
              <a:t>Venda de serviços online</a:t>
            </a:r>
          </a:p>
          <a:p>
            <a:pPr marL="457200" indent="-457200">
              <a:buFont typeface="Wingdings" pitchFamily="2" charset="2"/>
              <a:buChar char="q"/>
            </a:pPr>
            <a:endParaRPr lang="pt-BR" sz="2800" b="1" dirty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pt-BR" sz="2800" b="1" dirty="0" smtClean="0">
                <a:latin typeface="Arial Narrow" pitchFamily="34" charset="0"/>
              </a:rPr>
              <a:t>Marketing direto: </a:t>
            </a:r>
            <a:r>
              <a:rPr lang="pt-BR" sz="2800" dirty="0" smtClean="0">
                <a:latin typeface="Arial Narrow" pitchFamily="34" charset="0"/>
              </a:rPr>
              <a:t>Uso de rede social para divulgação;</a:t>
            </a:r>
          </a:p>
          <a:p>
            <a:pPr marL="457200" indent="-457200">
              <a:buFont typeface="Wingdings" pitchFamily="2" charset="2"/>
              <a:buChar char="q"/>
            </a:pPr>
            <a:endParaRPr lang="pt-BR" sz="2800" b="1" dirty="0" smtClean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pt-BR" sz="2800" b="1" dirty="0" smtClean="0">
                <a:latin typeface="Arial Narrow" pitchFamily="34" charset="0"/>
              </a:rPr>
              <a:t>Programa de fidelização :</a:t>
            </a:r>
            <a:r>
              <a:rPr lang="pt-BR" sz="2800" dirty="0">
                <a:latin typeface="Arial Narrow" pitchFamily="34" charset="0"/>
              </a:rPr>
              <a:t> </a:t>
            </a:r>
            <a:r>
              <a:rPr lang="pt-BR" sz="2800" dirty="0" smtClean="0">
                <a:latin typeface="Arial Narrow" pitchFamily="34" charset="0"/>
              </a:rPr>
              <a:t>Cartão de fidelidade e pontos;</a:t>
            </a:r>
          </a:p>
          <a:p>
            <a:pPr marL="457200" indent="-457200">
              <a:buFont typeface="Wingdings" pitchFamily="2" charset="2"/>
              <a:buChar char="q"/>
            </a:pPr>
            <a:endParaRPr lang="pt-BR" sz="2800" b="1" dirty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pt-BR" sz="2800" b="1" dirty="0" smtClean="0">
                <a:latin typeface="Arial Narrow" pitchFamily="34" charset="0"/>
              </a:rPr>
              <a:t>Percepção da marca: </a:t>
            </a:r>
            <a:r>
              <a:rPr lang="pt-BR" sz="2800" dirty="0" smtClean="0">
                <a:latin typeface="Arial Narrow" pitchFamily="34" charset="0"/>
              </a:rPr>
              <a:t>Fazer o cliente se sentir importante</a:t>
            </a:r>
          </a:p>
          <a:p>
            <a:pPr marL="457200" indent="-457200">
              <a:buFont typeface="Wingdings" pitchFamily="2" charset="2"/>
              <a:buChar char="q"/>
            </a:pPr>
            <a:endParaRPr lang="pt-BR" sz="2800" b="1" dirty="0">
              <a:latin typeface="Arial Narrow" pitchFamily="34" charset="0"/>
            </a:endParaRPr>
          </a:p>
          <a:p>
            <a:endParaRPr lang="pt-BR" sz="2800" b="1" dirty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pt-BR" sz="2800" b="1" dirty="0" smtClean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pt-BR" sz="2800" b="1" dirty="0" smtClean="0">
              <a:latin typeface="Arial Narrow" pitchFamily="34" charset="0"/>
            </a:endParaRPr>
          </a:p>
          <a:p>
            <a:endParaRPr lang="pt-BR" sz="2800" b="1" dirty="0" smtClean="0">
              <a:latin typeface="Arial Narrow" pitchFamily="34" charset="0"/>
            </a:endParaRPr>
          </a:p>
          <a:p>
            <a:endParaRPr lang="pt-BR" sz="2800" b="1" dirty="0" smtClean="0">
              <a:latin typeface="Arial Narrow" pitchFamily="34" charset="0"/>
            </a:endParaRPr>
          </a:p>
        </p:txBody>
      </p:sp>
      <p:pic>
        <p:nvPicPr>
          <p:cNvPr id="5" name="Picture 8" descr="http://www.ameliejoias.com.br/ameliejoias/wp-content/uploads/2015/09/577032BannerHorVerde-1024x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" y="-19848"/>
            <a:ext cx="9144000" cy="9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2836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696125"/>
            <a:ext cx="8215200" cy="609597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-10995" y="1268760"/>
            <a:ext cx="8892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pt-BR" sz="2800" b="1" dirty="0" smtClean="0">
                <a:latin typeface="Arial Narrow" pitchFamily="34" charset="0"/>
              </a:rPr>
              <a:t>Comunidade</a:t>
            </a:r>
            <a:r>
              <a:rPr lang="pt-BR" sz="2800" dirty="0" smtClean="0">
                <a:latin typeface="Arial Narrow" pitchFamily="34" charset="0"/>
              </a:rPr>
              <a:t> : Rede social, sala de chat, páginas promocionais para o cliente ficar atualizado com pacotes e promoções.</a:t>
            </a:r>
            <a:endParaRPr lang="pt-BR" sz="2800" dirty="0">
              <a:latin typeface="Arial Narrow" pitchFamily="34" charset="0"/>
            </a:endParaRPr>
          </a:p>
        </p:txBody>
      </p:sp>
      <p:pic>
        <p:nvPicPr>
          <p:cNvPr id="6" name="Picture 8" descr="http://www.ameliejoias.com.br/ameliejoias/wp-content/uploads/2015/09/577032BannerHorVerde-1024x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" y="-19848"/>
            <a:ext cx="9144000" cy="9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914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://newbrasilpublicidade.files.wordpress.com/2012/04/outdoor1.jpg"/>
          <p:cNvPicPr>
            <a:picLocks noChangeAspect="1" noChangeArrowheads="1"/>
          </p:cNvPicPr>
          <p:nvPr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 r="6031"/>
          <a:stretch/>
        </p:blipFill>
        <p:spPr bwMode="auto">
          <a:xfrm>
            <a:off x="0" y="476672"/>
            <a:ext cx="9144000" cy="606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-22816" y="11122"/>
            <a:ext cx="1805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pt-BR" sz="2800" b="1" dirty="0" smtClean="0">
                <a:latin typeface="Arial Narrow" pitchFamily="34" charset="0"/>
              </a:rPr>
              <a:t>Outdoor</a:t>
            </a:r>
            <a:endParaRPr lang="pt-BR" sz="2800" b="1" dirty="0">
              <a:latin typeface="Arial Narrow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7108694" y="2766423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Arial Narrow" pitchFamily="34" charset="0"/>
              </a:rPr>
              <a:t>Sem juros</a:t>
            </a:r>
            <a:endParaRPr lang="pt-BR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0" name="Picture 2" descr="https://static.bolsademulher.com/sites/default/files/styles/big-featured/public/Cacadores-de-aventura-capa.jpg?itok=uH4ldTF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968" y="891408"/>
            <a:ext cx="4895479" cy="265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s://static.bolsademulher.com/sites/default/files/styles/big-featured/public/Cacadores-de-aventura-capa.jpg?itok=uH4ldTF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98"/>
          <a:stretch/>
        </p:blipFill>
        <p:spPr bwMode="auto">
          <a:xfrm flipH="1">
            <a:off x="508928" y="895862"/>
            <a:ext cx="3212392" cy="267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ixaDeTexto 46"/>
          <p:cNvSpPr txBox="1"/>
          <p:nvPr/>
        </p:nvSpPr>
        <p:spPr>
          <a:xfrm>
            <a:off x="3564483" y="1984134"/>
            <a:ext cx="1279964" cy="1477328"/>
          </a:xfrm>
          <a:prstGeom prst="rect">
            <a:avLst/>
          </a:prstGeom>
          <a:solidFill>
            <a:srgbClr val="9CE8B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  <p:sp>
        <p:nvSpPr>
          <p:cNvPr id="48" name="CaixaDeTexto 47"/>
          <p:cNvSpPr txBox="1"/>
          <p:nvPr/>
        </p:nvSpPr>
        <p:spPr>
          <a:xfrm>
            <a:off x="2085947" y="1984134"/>
            <a:ext cx="1279964" cy="1477328"/>
          </a:xfrm>
          <a:prstGeom prst="rect">
            <a:avLst/>
          </a:prstGeom>
          <a:solidFill>
            <a:srgbClr val="9CE8B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  <p:sp>
        <p:nvSpPr>
          <p:cNvPr id="49" name="CaixaDeTexto 48"/>
          <p:cNvSpPr txBox="1"/>
          <p:nvPr/>
        </p:nvSpPr>
        <p:spPr>
          <a:xfrm>
            <a:off x="497157" y="1963876"/>
            <a:ext cx="1279964" cy="1477328"/>
          </a:xfrm>
          <a:prstGeom prst="rect">
            <a:avLst/>
          </a:prstGeom>
          <a:solidFill>
            <a:srgbClr val="9CE8B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  <p:pic>
        <p:nvPicPr>
          <p:cNvPr id="42" name="Picture 8" descr="Slide Show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771" y="1998163"/>
            <a:ext cx="948192" cy="1137592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4" name="Picture 10" descr="Queda livre em Brotas, S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87" y="1957880"/>
            <a:ext cx="1006704" cy="1152127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3" name="Picture 4" descr="http://msalx.veja.abril.com.br/2014/11/10/1103/pe6Cx/alx_brasil-petar-parque-estadual-turistico-alto-ribeira-20070930-001_original.jpeg?14156246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48" y="1998164"/>
            <a:ext cx="951229" cy="1199554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CaixaDeTexto 9"/>
          <p:cNvSpPr txBox="1"/>
          <p:nvPr/>
        </p:nvSpPr>
        <p:spPr>
          <a:xfrm>
            <a:off x="2050904" y="3091473"/>
            <a:ext cx="1350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Arial Narrow" pitchFamily="34" charset="0"/>
              </a:rPr>
              <a:t>Monte verde-sp</a:t>
            </a:r>
            <a:endParaRPr lang="pt-BR" sz="1600" dirty="0">
              <a:latin typeface="Arial Narrow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771492" y="3142817"/>
            <a:ext cx="865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Arial Narrow" pitchFamily="34" charset="0"/>
              </a:rPr>
              <a:t>Petar- sp</a:t>
            </a:r>
            <a:endParaRPr lang="pt-BR" sz="1600" dirty="0">
              <a:latin typeface="Arial Narrow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33787" y="3066766"/>
            <a:ext cx="950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Arial Narrow" pitchFamily="34" charset="0"/>
              </a:rPr>
              <a:t>Brotas- sp</a:t>
            </a:r>
            <a:endParaRPr lang="pt-BR" sz="1600" dirty="0">
              <a:latin typeface="Arial Narrow" pitchFamily="34" charset="0"/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6775672" y="2192105"/>
            <a:ext cx="1828775" cy="1020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0" t="10199" r="10190" b="25464"/>
          <a:stretch/>
        </p:blipFill>
        <p:spPr bwMode="auto">
          <a:xfrm>
            <a:off x="7175340" y="2217652"/>
            <a:ext cx="968292" cy="54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CaixaDeTexto 51"/>
          <p:cNvSpPr txBox="1"/>
          <p:nvPr/>
        </p:nvSpPr>
        <p:spPr>
          <a:xfrm>
            <a:off x="6735953" y="2702540"/>
            <a:ext cx="1908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O Brasil mais perto de você</a:t>
            </a:r>
            <a:endParaRPr lang="pt-BR" sz="1200" b="1" dirty="0">
              <a:solidFill>
                <a:schemeClr val="tx1">
                  <a:lumMod val="65000"/>
                  <a:lumOff val="35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6802385" y="2936620"/>
            <a:ext cx="1908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www.monjoleiroviagens.com.br</a:t>
            </a:r>
            <a:endParaRPr lang="pt-BR" sz="900" dirty="0">
              <a:solidFill>
                <a:schemeClr val="tx1">
                  <a:lumMod val="65000"/>
                  <a:lumOff val="35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53602" y="797196"/>
            <a:ext cx="651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O Brasil pertinho de você</a:t>
            </a:r>
            <a:endParaRPr lang="pt-BR" sz="36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049" name="CaixaDeTexto 2048"/>
          <p:cNvSpPr txBox="1"/>
          <p:nvPr/>
        </p:nvSpPr>
        <p:spPr>
          <a:xfrm>
            <a:off x="3843045" y="1258861"/>
            <a:ext cx="289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Trilhas, queda livre e Tirolesa.</a:t>
            </a:r>
            <a:endParaRPr lang="pt-BR" b="1" dirty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022781" y="1554966"/>
            <a:ext cx="137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latin typeface="Arial Narrow" pitchFamily="34" charset="0"/>
              </a:rPr>
              <a:t>Novas aventuras com a turma</a:t>
            </a:r>
            <a:endParaRPr lang="pt-BR" sz="1200" b="1" dirty="0">
              <a:latin typeface="Arial Narrow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64483" y="1708898"/>
            <a:ext cx="13823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Arial Narrow" pitchFamily="34" charset="0"/>
              </a:rPr>
              <a:t>Aventura em família</a:t>
            </a:r>
            <a:endParaRPr lang="pt-BR" sz="1200" b="1" dirty="0">
              <a:latin typeface="Arial Narrow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2263" y="1686877"/>
            <a:ext cx="1354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Arial Narrow" pitchFamily="34" charset="0"/>
              </a:rPr>
              <a:t>Diversão ao ar livre</a:t>
            </a:r>
            <a:endParaRPr lang="pt-BR" sz="12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696125"/>
            <a:ext cx="8215200" cy="609597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1196752"/>
            <a:ext cx="2379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pt-BR" sz="2800" b="1" dirty="0">
                <a:latin typeface="Arial Narrow" pitchFamily="34" charset="0"/>
              </a:rPr>
              <a:t>Rádio - Spot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7504" y="2081881"/>
            <a:ext cx="149111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 Narrow" pitchFamily="34" charset="0"/>
              </a:rPr>
              <a:t>Locução:</a:t>
            </a:r>
          </a:p>
          <a:p>
            <a:endParaRPr lang="pt-BR" sz="2800" b="1" dirty="0" smtClean="0">
              <a:latin typeface="Arial Narrow" pitchFamily="34" charset="0"/>
            </a:endParaRPr>
          </a:p>
          <a:p>
            <a:endParaRPr lang="pt-BR" sz="2800" b="1" dirty="0">
              <a:latin typeface="Arial Narrow" pitchFamily="34" charset="0"/>
            </a:endParaRPr>
          </a:p>
          <a:p>
            <a:r>
              <a:rPr lang="pt-BR" sz="2800" b="1" dirty="0" smtClean="0">
                <a:latin typeface="Arial Narrow" pitchFamily="34" charset="0"/>
              </a:rPr>
              <a:t>         </a:t>
            </a:r>
            <a:endParaRPr lang="pt-BR" sz="2800" b="1" dirty="0">
              <a:latin typeface="Arial Narrow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1675" y="3184813"/>
            <a:ext cx="8460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 Narrow" pitchFamily="34" charset="0"/>
              </a:rPr>
              <a:t>     Já pensou em conhecer o Brasil ? Com monjoleiro Viagens isso pode acontecer, viagem com segurança, conforto e praticidade. Pacotes promocionais e para famílias que gostam de aventura. Monjoleiro possui um jeito fácil e rápido de comprar pelo site </a:t>
            </a:r>
            <a:r>
              <a:rPr lang="pt-BR" sz="2800" dirty="0" smtClean="0">
                <a:latin typeface="Arial Narrow" pitchFamily="34" charset="0"/>
                <a:hlinkClick r:id="rId3"/>
              </a:rPr>
              <a:t>www.monjoleiroviagens.com.br</a:t>
            </a:r>
            <a:r>
              <a:rPr lang="pt-BR" sz="2800" dirty="0" smtClean="0">
                <a:latin typeface="Arial Narrow" pitchFamily="34" charset="0"/>
              </a:rPr>
              <a:t>. O Brasil mais pertinho de você com Monjoleiro viagens!</a:t>
            </a:r>
            <a:endParaRPr lang="pt-BR" sz="2800" dirty="0">
              <a:latin typeface="Arial Narrow" pitchFamily="34" charset="0"/>
            </a:endParaRPr>
          </a:p>
        </p:txBody>
      </p:sp>
      <p:pic>
        <p:nvPicPr>
          <p:cNvPr id="7" name="Picture 8" descr="http://www.ameliejoias.com.br/ameliejoias/wp-content/uploads/2015/09/577032BannerHorVerde-1024x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206"/>
            <a:ext cx="9144000" cy="9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1018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glescriativo.com.br/wp-content/uploads/2015/07/fundo-verde-claro-1920x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483" y="-7525"/>
            <a:ext cx="4892839" cy="70258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naresponsa.catracalivre.com.br/wp-content/uploads/sites/13/2015/03/Trilha_do_Silenci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01838"/>
            <a:ext cx="1150881" cy="11521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722881" y="1223959"/>
            <a:ext cx="3421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 Narrow" panose="020B0606020202030204" pitchFamily="34" charset="0"/>
              </a:rPr>
              <a:t>Programação de trilhas para terceira idade.</a:t>
            </a:r>
            <a:endParaRPr lang="pt-BR" sz="2000" dirty="0">
              <a:latin typeface="Arial Narrow" panose="020B0606020202030204" pitchFamily="34" charset="0"/>
            </a:endParaRPr>
          </a:p>
        </p:txBody>
      </p:sp>
      <p:pic>
        <p:nvPicPr>
          <p:cNvPr id="10" name="Picture 4" descr="Tirolesa em Brot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736" y="2504414"/>
            <a:ext cx="1150881" cy="113823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5432083" y="2770742"/>
            <a:ext cx="2529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 Narrow" panose="020B0606020202030204" pitchFamily="34" charset="0"/>
              </a:rPr>
              <a:t>Tirolesa</a:t>
            </a:r>
            <a:r>
              <a:rPr lang="pt-BR" sz="2400" dirty="0">
                <a:latin typeface="Arial Narrow" panose="020B0606020202030204" pitchFamily="34" charset="0"/>
              </a:rPr>
              <a:t> </a:t>
            </a:r>
            <a:r>
              <a:rPr lang="pt-BR" sz="2000" dirty="0" smtClean="0">
                <a:latin typeface="Arial Narrow" panose="020B0606020202030204" pitchFamily="34" charset="0"/>
              </a:rPr>
              <a:t>para divertir jovens e crianças.</a:t>
            </a:r>
            <a:endParaRPr lang="pt-BR" sz="2000" dirty="0">
              <a:latin typeface="Arial Narrow" panose="020B0606020202030204" pitchFamily="34" charset="0"/>
            </a:endParaRPr>
          </a:p>
        </p:txBody>
      </p:sp>
      <p:pic>
        <p:nvPicPr>
          <p:cNvPr id="12" name="Picture 4" descr="http://msalx.veja.abril.com.br/2014/11/10/1103/pe6Cx/alx_brasil-petar-parque-estadual-turistico-alto-ribeira-20070930-001_original.jpeg?14156246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875" y="3831561"/>
            <a:ext cx="1079146" cy="1117306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CaixaDeTexto 10"/>
          <p:cNvSpPr txBox="1"/>
          <p:nvPr/>
        </p:nvSpPr>
        <p:spPr>
          <a:xfrm>
            <a:off x="5578865" y="4011514"/>
            <a:ext cx="2382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 Narrow" panose="020B0606020202030204" pitchFamily="34" charset="0"/>
              </a:rPr>
              <a:t>Aventura para toda a família.</a:t>
            </a:r>
            <a:endParaRPr lang="pt-BR" sz="2000" dirty="0">
              <a:latin typeface="Arial Narrow" panose="020B0606020202030204" pitchFamily="34" charset="0"/>
            </a:endParaRPr>
          </a:p>
        </p:txBody>
      </p:sp>
      <p:pic>
        <p:nvPicPr>
          <p:cNvPr id="3080" name="Picture 8" descr="https://bancos-cdn.s3-eu-west-1.amazonaws.com/wp-content/uploads/2015/06/familia-feliz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809425"/>
            <a:ext cx="2414744" cy="220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4454668" y="2135447"/>
            <a:ext cx="119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 Narrow" panose="020B0606020202030204" pitchFamily="34" charset="0"/>
              </a:rPr>
              <a:t>Jaraguá-SP</a:t>
            </a:r>
            <a:endParaRPr lang="pt-BR" dirty="0">
              <a:latin typeface="Arial Narrow" panose="020B060602020203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894378" y="3597170"/>
            <a:ext cx="107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 Narrow" panose="020B0606020202030204" pitchFamily="34" charset="0"/>
              </a:rPr>
              <a:t>Brotas-SP</a:t>
            </a:r>
            <a:endParaRPr lang="pt-BR" dirty="0">
              <a:latin typeface="Arial Narrow" panose="020B060602020203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517073" y="4948867"/>
            <a:ext cx="97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 Narrow" panose="020B0606020202030204" pitchFamily="34" charset="0"/>
              </a:rPr>
              <a:t>Petar-SP</a:t>
            </a:r>
            <a:endParaRPr lang="pt-BR" dirty="0">
              <a:latin typeface="Arial Narrow" panose="020B060602020203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67544" y="651390"/>
            <a:ext cx="21130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 Narrow" panose="020B0606020202030204" pitchFamily="34" charset="0"/>
              </a:rPr>
              <a:t>Revista:</a:t>
            </a:r>
          </a:p>
          <a:p>
            <a:r>
              <a:rPr lang="pt-BR" sz="2800" b="1" dirty="0" smtClean="0">
                <a:latin typeface="Arial Narrow" panose="020B0606020202030204" pitchFamily="34" charset="0"/>
              </a:rPr>
              <a:t>Pagina inteira</a:t>
            </a:r>
            <a:endParaRPr lang="pt-BR" sz="2800" b="1" dirty="0">
              <a:latin typeface="Arial Narrow" panose="020B0606020202030204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4378251" y="5925069"/>
            <a:ext cx="1828775" cy="10208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0" t="10199" r="10190" b="25464"/>
          <a:stretch/>
        </p:blipFill>
        <p:spPr bwMode="auto">
          <a:xfrm>
            <a:off x="4808492" y="5925069"/>
            <a:ext cx="968292" cy="54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CaixaDeTexto 25"/>
          <p:cNvSpPr txBox="1"/>
          <p:nvPr/>
        </p:nvSpPr>
        <p:spPr>
          <a:xfrm>
            <a:off x="4338532" y="6435505"/>
            <a:ext cx="1908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O Brasil mais perto de você</a:t>
            </a:r>
            <a:endParaRPr lang="pt-BR" sz="1200" b="1" dirty="0">
              <a:solidFill>
                <a:schemeClr val="tx1">
                  <a:lumMod val="65000"/>
                  <a:lumOff val="35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4444683" y="6669585"/>
            <a:ext cx="1908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www.monjoleiroviagens.com.br</a:t>
            </a:r>
            <a:endParaRPr lang="pt-BR" sz="900" dirty="0">
              <a:solidFill>
                <a:schemeClr val="tx1">
                  <a:lumMod val="65000"/>
                  <a:lumOff val="35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4607227" y="227140"/>
            <a:ext cx="4179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O Brasil pertinho de você</a:t>
            </a:r>
          </a:p>
        </p:txBody>
      </p:sp>
    </p:spTree>
    <p:extLst>
      <p:ext uri="{BB962C8B-B14F-4D97-AF65-F5344CB8AC3E}">
        <p14:creationId xmlns:p14="http://schemas.microsoft.com/office/powerpoint/2010/main" val="12794042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tatic.bolsademulher.com/sites/default/files/styles/big-featured/public/Cacadores-de-aventura-capa.jpg?itok=uH4ldTF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62275"/>
            <a:ext cx="489547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tatic.bolsademulher.com/sites/default/files/styles/big-featured/public/Cacadores-de-aventura-capa.jpg?itok=uH4ldTF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98"/>
          <a:stretch/>
        </p:blipFill>
        <p:spPr bwMode="auto">
          <a:xfrm flipH="1">
            <a:off x="1461863" y="2370147"/>
            <a:ext cx="2534073" cy="160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1540488" y="2858397"/>
            <a:ext cx="1828775" cy="10208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0" t="10199" r="10190" b="25464"/>
          <a:stretch/>
        </p:blipFill>
        <p:spPr bwMode="auto">
          <a:xfrm>
            <a:off x="1992063" y="2915111"/>
            <a:ext cx="968292" cy="54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1489204" y="3361560"/>
            <a:ext cx="1908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O Brasil mais perto de você</a:t>
            </a:r>
            <a:endParaRPr lang="pt-BR" sz="1200" b="1" dirty="0">
              <a:solidFill>
                <a:schemeClr val="tx1">
                  <a:lumMod val="65000"/>
                  <a:lumOff val="35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583668" y="3547013"/>
            <a:ext cx="1908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www.monjoleiroviagens.com.br</a:t>
            </a:r>
            <a:endParaRPr lang="pt-BR" sz="900" dirty="0">
              <a:solidFill>
                <a:schemeClr val="tx1">
                  <a:lumMod val="65000"/>
                  <a:lumOff val="35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23528" y="974605"/>
            <a:ext cx="3183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pt-BR" sz="2800" b="1" dirty="0" smtClean="0">
                <a:latin typeface="Arial Narrow" pitchFamily="34" charset="0"/>
              </a:rPr>
              <a:t> Banner de internet</a:t>
            </a:r>
            <a:endParaRPr lang="pt-BR" sz="2800" b="1" dirty="0">
              <a:latin typeface="Arial Narrow" pitchFamily="34" charset="0"/>
            </a:endParaRPr>
          </a:p>
        </p:txBody>
      </p:sp>
      <p:pic>
        <p:nvPicPr>
          <p:cNvPr id="16" name="Picture 8" descr="http://www.ameliejoias.com.br/ameliejoias/wp-content/uploads/2015/09/577032BannerHorVerde-1024x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206"/>
            <a:ext cx="9144000" cy="9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152858" y="2338903"/>
            <a:ext cx="4179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 Demi" panose="020E0802020502020306" pitchFamily="34" charset="0"/>
              </a:rPr>
              <a:t>O Brasil pertinho de você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242532" y="2720290"/>
            <a:ext cx="2654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 Narrow" panose="020B0606020202030204" pitchFamily="34" charset="0"/>
              </a:rPr>
              <a:t>Trilhas, queda livre e tirolesa.</a:t>
            </a:r>
            <a:endParaRPr lang="pt-BR" dirty="0">
              <a:latin typeface="Arial Narrow" panose="020B060602020203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46919" y="1800527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Arial Narrow" panose="020B0606020202030204" pitchFamily="34" charset="0"/>
              </a:rPr>
              <a:t>468x60 px</a:t>
            </a:r>
            <a:endParaRPr lang="pt-BR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808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42" y="198816"/>
            <a:ext cx="8215200" cy="633645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-15719" y="1025165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pt-BR" sz="2800" dirty="0" smtClean="0">
                <a:latin typeface="Arial Narrow" pitchFamily="34" charset="0"/>
              </a:rPr>
              <a:t>Com a qualidade social da população, o aumento de viagens para Dentro do Brasil e o crescimento de gastos efetuados por turistas estrangeiros em visita ao Brasil, o turismo segue com uma grande promessa. Dessa forma o setor tende a se profissionalizar cada dia mais, proporcionando investimento em infraestrutura e mão de obra.</a:t>
            </a:r>
          </a:p>
          <a:p>
            <a:pPr marL="457200" indent="-457200">
              <a:buFont typeface="Wingdings" pitchFamily="2" charset="2"/>
              <a:buChar char="q"/>
            </a:pPr>
            <a:endParaRPr lang="pt-BR" sz="2800" dirty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pt-BR" sz="2800" dirty="0">
              <a:latin typeface="Arial Narrow" pitchFamily="34" charset="0"/>
            </a:endParaRPr>
          </a:p>
        </p:txBody>
      </p:sp>
      <p:pic>
        <p:nvPicPr>
          <p:cNvPr id="10" name="Picture 8" descr="http://www.ameliejoias.com.br/ameliejoias/wp-content/uploads/2015/09/577032BannerHorVerde-1024x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" y="-19848"/>
            <a:ext cx="9144000" cy="9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7304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696125"/>
            <a:ext cx="8215200" cy="609597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79512" y="2204864"/>
            <a:ext cx="8423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800" dirty="0" smtClean="0">
                <a:latin typeface="Arial Narrow" panose="020B0606020202030204" pitchFamily="34" charset="0"/>
              </a:rPr>
              <a:t>   Gostaríamos </a:t>
            </a:r>
            <a:r>
              <a:rPr lang="pt-BR" sz="2800" dirty="0">
                <a:latin typeface="Arial Narrow" panose="020B0606020202030204" pitchFamily="34" charset="0"/>
              </a:rPr>
              <a:t>de agradecer a todo o corpo docente </a:t>
            </a:r>
            <a:r>
              <a:rPr lang="pt-BR" sz="2800" dirty="0" smtClean="0">
                <a:latin typeface="Arial Narrow" panose="020B0606020202030204" pitchFamily="34" charset="0"/>
              </a:rPr>
              <a:t>da instituição </a:t>
            </a:r>
            <a:r>
              <a:rPr lang="pt-BR" sz="2800" b="1" dirty="0" smtClean="0">
                <a:latin typeface="Arial Narrow" panose="020B0606020202030204" pitchFamily="34" charset="0"/>
              </a:rPr>
              <a:t>angloschool  </a:t>
            </a:r>
            <a:r>
              <a:rPr lang="pt-BR" sz="2800" b="1" dirty="0">
                <a:latin typeface="Arial Narrow" panose="020B0606020202030204" pitchFamily="34" charset="0"/>
              </a:rPr>
              <a:t>franchising</a:t>
            </a:r>
            <a:r>
              <a:rPr lang="pt-BR" sz="2800" dirty="0">
                <a:latin typeface="Arial Narrow" pitchFamily="34" charset="0"/>
              </a:rPr>
              <a:t> por contribuírem para a execução </a:t>
            </a:r>
            <a:r>
              <a:rPr lang="pt-BR" sz="2800" dirty="0" smtClean="0">
                <a:latin typeface="Arial Narrow" pitchFamily="34" charset="0"/>
              </a:rPr>
              <a:t>do nosso </a:t>
            </a:r>
            <a:r>
              <a:rPr lang="pt-BR" sz="2800" dirty="0">
                <a:latin typeface="Arial Narrow" pitchFamily="34" charset="0"/>
              </a:rPr>
              <a:t>Projeto de Marketing.</a:t>
            </a:r>
          </a:p>
          <a:p>
            <a:pPr algn="ctr">
              <a:buNone/>
            </a:pPr>
            <a:r>
              <a:rPr lang="pt-BR" sz="2800" dirty="0">
                <a:latin typeface="Arial Narrow" pitchFamily="34" charset="0"/>
              </a:rPr>
              <a:t>Agradecemos em especial o professor Rodrigo Rodrigues que, </a:t>
            </a:r>
          </a:p>
          <a:p>
            <a:pPr algn="ctr">
              <a:buNone/>
            </a:pPr>
            <a:r>
              <a:rPr lang="pt-BR" sz="2800" dirty="0">
                <a:latin typeface="Arial Narrow" pitchFamily="34" charset="0"/>
              </a:rPr>
              <a:t>em todos os momentos, esteve presente </a:t>
            </a:r>
            <a:r>
              <a:rPr lang="pt-BR" sz="2800" dirty="0" smtClean="0">
                <a:latin typeface="Arial Narrow" pitchFamily="34" charset="0"/>
              </a:rPr>
              <a:t>nos auxiliando. Por fim</a:t>
            </a:r>
            <a:r>
              <a:rPr lang="pt-BR" sz="2800" dirty="0">
                <a:latin typeface="Arial Narrow" pitchFamily="34" charset="0"/>
              </a:rPr>
              <a:t>, somos </a:t>
            </a:r>
            <a:r>
              <a:rPr lang="pt-BR" sz="2800" dirty="0" smtClean="0">
                <a:latin typeface="Arial Narrow" pitchFamily="34" charset="0"/>
              </a:rPr>
              <a:t>todos gratos </a:t>
            </a:r>
            <a:r>
              <a:rPr lang="pt-BR" sz="2800" dirty="0">
                <a:latin typeface="Arial Narrow" pitchFamily="34" charset="0"/>
              </a:rPr>
              <a:t>pelo trabalho em grupo</a:t>
            </a:r>
          </a:p>
          <a:p>
            <a:pPr algn="ctr">
              <a:buNone/>
            </a:pPr>
            <a:r>
              <a:rPr lang="pt-BR" sz="2800" dirty="0">
                <a:latin typeface="Arial Narrow" pitchFamily="34" charset="0"/>
              </a:rPr>
              <a:t>que tivemos, a ajuda de cada </a:t>
            </a:r>
            <a:r>
              <a:rPr lang="pt-BR" sz="2800" dirty="0" smtClean="0">
                <a:latin typeface="Arial Narrow" pitchFamily="34" charset="0"/>
              </a:rPr>
              <a:t>um dos integrantes </a:t>
            </a:r>
            <a:r>
              <a:rPr lang="pt-BR" sz="2800" dirty="0">
                <a:latin typeface="Arial Narrow" pitchFamily="34" charset="0"/>
              </a:rPr>
              <a:t>foi </a:t>
            </a:r>
            <a:r>
              <a:rPr lang="pt-BR" sz="2800" dirty="0" smtClean="0">
                <a:latin typeface="Arial Narrow" pitchFamily="34" charset="0"/>
              </a:rPr>
              <a:t>essencial para </a:t>
            </a:r>
            <a:r>
              <a:rPr lang="pt-BR" sz="2800" dirty="0">
                <a:latin typeface="Arial Narrow" pitchFamily="34" charset="0"/>
              </a:rPr>
              <a:t>a realização e finalização do trabalho.</a:t>
            </a:r>
          </a:p>
        </p:txBody>
      </p:sp>
      <p:pic>
        <p:nvPicPr>
          <p:cNvPr id="5" name="Picture 8" descr="http://www.ameliejoias.com.br/ameliejoias/wp-content/uploads/2015/09/577032BannerHorVerde-1024x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206"/>
            <a:ext cx="9144000" cy="9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627784" y="958083"/>
            <a:ext cx="2823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latin typeface="Arial Narrow" panose="020B0606020202030204" pitchFamily="34" charset="0"/>
              </a:rPr>
              <a:t>Agradecimentos</a:t>
            </a:r>
            <a:endParaRPr lang="pt-BR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9538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696125"/>
            <a:ext cx="8215200" cy="609597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298686" y="1138103"/>
            <a:ext cx="2222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 smtClean="0">
                <a:latin typeface="Arial Narrow" panose="020B0606020202030204" pitchFamily="34" charset="0"/>
              </a:rPr>
              <a:t>Bibliografias</a:t>
            </a:r>
            <a:endParaRPr lang="pt-BR" sz="3200" b="1" dirty="0">
              <a:latin typeface="Arial Narrow" panose="020B0606020202030204" pitchFamily="34" charset="0"/>
            </a:endParaRPr>
          </a:p>
        </p:txBody>
      </p:sp>
      <p:pic>
        <p:nvPicPr>
          <p:cNvPr id="5" name="Picture 8" descr="http://www.ameliejoias.com.br/ameliejoias/wp-content/uploads/2015/09/577032BannerHorVerde-1024x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206"/>
            <a:ext cx="9144000" cy="9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79512" y="2492896"/>
            <a:ext cx="8460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>
                <a:solidFill>
                  <a:srgbClr val="00A84C"/>
                </a:solidFill>
              </a:rPr>
              <a:t>http://</a:t>
            </a:r>
            <a:r>
              <a:rPr lang="pt-BR" dirty="0" smtClean="0">
                <a:solidFill>
                  <a:srgbClr val="00A84C"/>
                </a:solidFill>
              </a:rPr>
              <a:t>www.sebrae.com.br/sites/PortalSebrae/ideias/como-montar-uma-agencia-de-viagens-e-turismo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dirty="0">
              <a:solidFill>
                <a:srgbClr val="00A84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>
                <a:solidFill>
                  <a:srgbClr val="00A84C"/>
                </a:solidFill>
              </a:rPr>
              <a:t>http://www.guiadacarreira.com.br/carreira/hotelaria-turismo</a:t>
            </a:r>
            <a:r>
              <a:rPr lang="pt-BR" dirty="0" smtClean="0">
                <a:solidFill>
                  <a:srgbClr val="00A84C"/>
                </a:solidFill>
              </a:rPr>
              <a:t>/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dirty="0">
              <a:solidFill>
                <a:srgbClr val="00A84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>
                <a:solidFill>
                  <a:srgbClr val="00A84C"/>
                </a:solidFill>
              </a:rPr>
              <a:t>http://www.portaldomarketing.net.br/o-significado-das-cores-o-verde-em-propaganda-publicidade-e-marketing</a:t>
            </a:r>
            <a:r>
              <a:rPr lang="pt-BR" dirty="0" smtClean="0">
                <a:solidFill>
                  <a:srgbClr val="00A84C"/>
                </a:solidFill>
              </a:rPr>
              <a:t>/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dirty="0">
              <a:solidFill>
                <a:srgbClr val="00A84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>
                <a:solidFill>
                  <a:srgbClr val="00A84C"/>
                </a:solidFill>
              </a:rPr>
              <a:t>http://tradeclubenetwork.com/analise-do-mercado-de-turismo-brasileiro-agencia-de-viagem/</a:t>
            </a:r>
            <a:endParaRPr lang="pt-BR" dirty="0" smtClean="0">
              <a:solidFill>
                <a:srgbClr val="00A84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dirty="0">
              <a:solidFill>
                <a:srgbClr val="00A84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dirty="0">
              <a:solidFill>
                <a:srgbClr val="00A8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01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47972694"/>
              </p:ext>
            </p:extLst>
          </p:nvPr>
        </p:nvGraphicFramePr>
        <p:xfrm>
          <a:off x="179512" y="16288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79512" y="260648"/>
            <a:ext cx="8784976" cy="76944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  <a:latin typeface="Arial Narrow" pitchFamily="34" charset="0"/>
              </a:rPr>
              <a:t>Regiões mais visitadas no Brasil</a:t>
            </a:r>
            <a:endParaRPr lang="pt-BR" sz="4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979949" y="2817429"/>
            <a:ext cx="216024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6945895" y="3403038"/>
            <a:ext cx="216024" cy="216024"/>
          </a:xfrm>
          <a:prstGeom prst="rect">
            <a:avLst/>
          </a:prstGeom>
          <a:solidFill>
            <a:srgbClr val="9CE8B4"/>
          </a:solidFill>
          <a:ln>
            <a:solidFill>
              <a:srgbClr val="9CE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979949" y="2228186"/>
            <a:ext cx="216024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6960595" y="3925678"/>
            <a:ext cx="216024" cy="21602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6967235" y="4509120"/>
            <a:ext cx="216024" cy="21602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7359954" y="2200218"/>
            <a:ext cx="131318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 Narrow" pitchFamily="34" charset="0"/>
              </a:rPr>
              <a:t>Sudeste</a:t>
            </a:r>
          </a:p>
          <a:p>
            <a:endParaRPr lang="pt-BR" dirty="0" smtClean="0">
              <a:latin typeface="Arial Narrow" pitchFamily="34" charset="0"/>
            </a:endParaRPr>
          </a:p>
          <a:p>
            <a:r>
              <a:rPr lang="pt-BR" dirty="0" smtClean="0">
                <a:latin typeface="Arial Narrow" pitchFamily="34" charset="0"/>
              </a:rPr>
              <a:t>Nordeste</a:t>
            </a:r>
          </a:p>
          <a:p>
            <a:endParaRPr lang="pt-BR" dirty="0" smtClean="0">
              <a:latin typeface="Arial Narrow" pitchFamily="34" charset="0"/>
            </a:endParaRPr>
          </a:p>
          <a:p>
            <a:r>
              <a:rPr lang="pt-BR" dirty="0" smtClean="0">
                <a:latin typeface="Arial Narrow" pitchFamily="34" charset="0"/>
              </a:rPr>
              <a:t>Centro Oeste</a:t>
            </a:r>
          </a:p>
          <a:p>
            <a:endParaRPr lang="pt-BR" dirty="0" smtClean="0">
              <a:latin typeface="Arial Narrow" pitchFamily="34" charset="0"/>
            </a:endParaRPr>
          </a:p>
          <a:p>
            <a:r>
              <a:rPr lang="pt-BR" dirty="0" smtClean="0">
                <a:latin typeface="Arial Narrow" pitchFamily="34" charset="0"/>
              </a:rPr>
              <a:t>Sul</a:t>
            </a:r>
          </a:p>
          <a:p>
            <a:endParaRPr lang="pt-BR" dirty="0" smtClean="0">
              <a:latin typeface="Arial Narrow" pitchFamily="34" charset="0"/>
            </a:endParaRPr>
          </a:p>
          <a:p>
            <a:r>
              <a:rPr lang="pt-BR" dirty="0" smtClean="0">
                <a:latin typeface="Arial Narrow" pitchFamily="34" charset="0"/>
              </a:rPr>
              <a:t>Norte</a:t>
            </a:r>
            <a:endParaRPr lang="pt-BR" dirty="0">
              <a:latin typeface="Arial Narrow" pitchFamily="34" charset="0"/>
            </a:endParaRPr>
          </a:p>
          <a:p>
            <a:endParaRPr lang="pt-BR" dirty="0">
              <a:latin typeface="Arial Narrow" pitchFamily="34" charset="0"/>
            </a:endParaRPr>
          </a:p>
          <a:p>
            <a:endParaRPr lang="pt-BR" dirty="0">
              <a:latin typeface="Arial Narrow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5536" y="6324927"/>
            <a:ext cx="1478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Sebrae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99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27192"/>
              </p:ext>
            </p:extLst>
          </p:nvPr>
        </p:nvGraphicFramePr>
        <p:xfrm>
          <a:off x="236389" y="3212976"/>
          <a:ext cx="8707037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3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250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988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0533">
                <a:tc gridSpan="3">
                  <a:txBody>
                    <a:bodyPr/>
                    <a:lstStyle/>
                    <a:p>
                      <a:pPr algn="just"/>
                      <a:r>
                        <a:rPr lang="pt-BR" dirty="0" smtClean="0">
                          <a:latin typeface="Arial Narrow" pitchFamily="34" charset="0"/>
                        </a:rPr>
                        <a:t>Concorrentes                                  Pontos fortes                                 Pontos Fracos </a:t>
                      </a:r>
                      <a:endParaRPr lang="pt-BR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60302">
                <a:tc>
                  <a:txBody>
                    <a:bodyPr/>
                    <a:lstStyle/>
                    <a:p>
                      <a:endParaRPr lang="pt-BR" dirty="0" smtClean="0">
                        <a:latin typeface="Arial Narrow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b="1" dirty="0" smtClean="0">
                          <a:latin typeface="Arial Narrow" pitchFamily="34" charset="0"/>
                        </a:rPr>
                        <a:t>CVC</a:t>
                      </a:r>
                      <a:endParaRPr lang="pt-BR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9CE8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 Narrow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dirty="0" smtClean="0">
                          <a:latin typeface="Arial Narrow" pitchFamily="34" charset="0"/>
                        </a:rPr>
                        <a:t>Estacionamento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dirty="0" smtClean="0">
                          <a:latin typeface="Arial Narrow" pitchFamily="34" charset="0"/>
                        </a:rPr>
                        <a:t>Cartão</a:t>
                      </a:r>
                      <a:r>
                        <a:rPr lang="pt-BR" baseline="0" dirty="0" smtClean="0">
                          <a:latin typeface="Arial Narrow" pitchFamily="34" charset="0"/>
                        </a:rPr>
                        <a:t> CVC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baseline="0" dirty="0" smtClean="0">
                          <a:latin typeface="Arial Narrow" pitchFamily="34" charset="0"/>
                        </a:rPr>
                        <a:t>Nacionalmente conhecida</a:t>
                      </a:r>
                      <a:endParaRPr lang="pt-BR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9CE8B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dirty="0" smtClean="0">
                          <a:latin typeface="Arial Narrow" pitchFamily="34" charset="0"/>
                        </a:rPr>
                        <a:t>Não</a:t>
                      </a:r>
                      <a:r>
                        <a:rPr lang="pt-BR" baseline="0" dirty="0" smtClean="0">
                          <a:latin typeface="Arial Narrow" pitchFamily="34" charset="0"/>
                        </a:rPr>
                        <a:t> funciona aos domingos.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baseline="0" dirty="0" smtClean="0">
                          <a:latin typeface="Arial Narrow" pitchFamily="34" charset="0"/>
                        </a:rPr>
                        <a:t>Somente horário comercial.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baseline="0" dirty="0" smtClean="0">
                          <a:latin typeface="Arial Narrow" pitchFamily="34" charset="0"/>
                        </a:rPr>
                        <a:t>Não fazem viagens curtas.</a:t>
                      </a:r>
                    </a:p>
                  </a:txBody>
                  <a:tcPr>
                    <a:solidFill>
                      <a:srgbClr val="9CE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89525">
                <a:tc>
                  <a:txBody>
                    <a:bodyPr/>
                    <a:lstStyle/>
                    <a:p>
                      <a:endParaRPr lang="pt-BR" dirty="0" smtClean="0">
                        <a:latin typeface="Arial Narrow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b="1" dirty="0" smtClean="0">
                          <a:latin typeface="Arial Narrow" pitchFamily="34" charset="0"/>
                        </a:rPr>
                        <a:t>PINHAL</a:t>
                      </a:r>
                      <a:endParaRPr lang="pt-BR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9CE8B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 smtClean="0">
                        <a:latin typeface="Arial Narrow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dirty="0" smtClean="0">
                          <a:latin typeface="Arial Narrow" pitchFamily="34" charset="0"/>
                        </a:rPr>
                        <a:t>Ponto Estratégico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dirty="0" smtClean="0">
                          <a:latin typeface="Arial Narrow" pitchFamily="34" charset="0"/>
                        </a:rPr>
                        <a:t>Viagens internacionais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dirty="0" smtClean="0">
                          <a:latin typeface="Arial Narrow" pitchFamily="34" charset="0"/>
                        </a:rPr>
                        <a:t>Cruzeiros</a:t>
                      </a:r>
                      <a:endParaRPr lang="pt-BR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9CE8B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 smtClean="0">
                        <a:latin typeface="Arial Narrow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dirty="0" smtClean="0">
                          <a:latin typeface="Arial Narrow" pitchFamily="34" charset="0"/>
                        </a:rPr>
                        <a:t> Não funciona aos</a:t>
                      </a:r>
                      <a:r>
                        <a:rPr lang="pt-BR" baseline="0" dirty="0" smtClean="0">
                          <a:latin typeface="Arial Narrow" pitchFamily="34" charset="0"/>
                        </a:rPr>
                        <a:t> d</a:t>
                      </a:r>
                      <a:r>
                        <a:rPr lang="pt-BR" dirty="0" smtClean="0">
                          <a:latin typeface="Arial Narrow" pitchFamily="34" charset="0"/>
                        </a:rPr>
                        <a:t>omingos 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dirty="0" smtClean="0">
                          <a:latin typeface="Arial Narrow" pitchFamily="34" charset="0"/>
                        </a:rPr>
                        <a:t>Não realiza viagens</a:t>
                      </a:r>
                      <a:r>
                        <a:rPr lang="pt-BR" baseline="0" dirty="0" smtClean="0">
                          <a:latin typeface="Arial Narrow" pitchFamily="34" charset="0"/>
                        </a:rPr>
                        <a:t> rodoviárias </a:t>
                      </a:r>
                      <a:endParaRPr lang="pt-BR" dirty="0" smtClean="0">
                        <a:latin typeface="Arial Narrow" pitchFamily="34" charset="0"/>
                      </a:endParaRPr>
                    </a:p>
                    <a:p>
                      <a:endParaRPr lang="pt-BR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9CE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827584" y="225514"/>
            <a:ext cx="8136904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latin typeface="Arial Narrow" pitchFamily="34" charset="0"/>
              </a:rPr>
              <a:t>ANALISE</a:t>
            </a:r>
            <a:r>
              <a:rPr lang="pt-BR" sz="4000" b="1" dirty="0" smtClean="0">
                <a:solidFill>
                  <a:schemeClr val="bg1"/>
                </a:solidFill>
              </a:rPr>
              <a:t> DE CONCORRENTES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07504" y="1196752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b="1" dirty="0" smtClean="0"/>
              <a:t>       Concorrentes Diretos</a:t>
            </a:r>
            <a:r>
              <a:rPr lang="pt-BR" sz="2400" dirty="0" smtClean="0"/>
              <a:t>: </a:t>
            </a:r>
            <a:r>
              <a:rPr lang="pt-BR" sz="2400" dirty="0" smtClean="0">
                <a:latin typeface="Arial Narrow" pitchFamily="34" charset="0"/>
              </a:rPr>
              <a:t>CVC, TZ Viagens, Uirapuru turismo e Pinhal Agência viagens.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24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b="1" dirty="0" smtClean="0"/>
              <a:t>       Concorrentes indiretos</a:t>
            </a:r>
            <a:r>
              <a:rPr lang="pt-BR" sz="2400" dirty="0" smtClean="0">
                <a:latin typeface="Arial Narrow" pitchFamily="34" charset="0"/>
              </a:rPr>
              <a:t>: Empresas de Ônibus e cruzeiros.</a:t>
            </a:r>
            <a:endParaRPr lang="pt-BR" sz="2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43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Toninho\Pictures\arvore 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32"/>
          <a:stretch/>
        </p:blipFill>
        <p:spPr bwMode="auto">
          <a:xfrm>
            <a:off x="985122" y="539377"/>
            <a:ext cx="6759142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2195736" y="3735196"/>
            <a:ext cx="4285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latin typeface="Arial Narrow" pitchFamily="34" charset="0"/>
              </a:rPr>
              <a:t>Planejamento</a:t>
            </a:r>
            <a:endParaRPr lang="pt-BR" sz="6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84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86" y="938111"/>
            <a:ext cx="8213579" cy="503479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2761" y="1155628"/>
            <a:ext cx="882923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3200" b="1" dirty="0" smtClean="0"/>
              <a:t>   </a:t>
            </a:r>
            <a:r>
              <a:rPr lang="pt-BR" sz="2800" b="1" dirty="0" smtClean="0"/>
              <a:t>Nome </a:t>
            </a:r>
            <a:r>
              <a:rPr lang="pt-BR" sz="2800" b="1" dirty="0"/>
              <a:t>fantasia </a:t>
            </a:r>
            <a:r>
              <a:rPr lang="pt-BR" sz="2800" b="1" dirty="0" smtClean="0"/>
              <a:t>: </a:t>
            </a:r>
            <a:r>
              <a:rPr lang="pt-BR" sz="2800" dirty="0" smtClean="0">
                <a:latin typeface="Arial Narrow" pitchFamily="34" charset="0"/>
              </a:rPr>
              <a:t>Monjoleiro Viagens</a:t>
            </a:r>
            <a:endParaRPr lang="pt-BR" sz="2800" dirty="0">
              <a:latin typeface="Arial Narrow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pt-BR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2800" b="1" dirty="0" smtClean="0"/>
              <a:t>    Sócios </a:t>
            </a:r>
            <a:r>
              <a:rPr lang="pt-BR" sz="2800" b="1" dirty="0"/>
              <a:t>Proprietários : </a:t>
            </a:r>
            <a:r>
              <a:rPr lang="pt-BR" sz="2800" dirty="0" smtClean="0">
                <a:latin typeface="Arial Narrow" pitchFamily="34" charset="0"/>
              </a:rPr>
              <a:t>Nikely Karol, </a:t>
            </a:r>
            <a:r>
              <a:rPr lang="pt-BR" sz="2800" smtClean="0">
                <a:latin typeface="Arial Narrow" pitchFamily="34" charset="0"/>
              </a:rPr>
              <a:t>Rafael Borges, </a:t>
            </a:r>
            <a:r>
              <a:rPr lang="pt-BR" sz="2800" dirty="0" smtClean="0">
                <a:latin typeface="Arial Narrow" pitchFamily="34" charset="0"/>
              </a:rPr>
              <a:t>Ana Carolina, Thais Magro, Mariana Santos, Pedro Oliveira</a:t>
            </a:r>
            <a:endParaRPr lang="pt-BR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pt-BR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2800" b="1" dirty="0" smtClean="0"/>
              <a:t>     Localização : </a:t>
            </a:r>
            <a:r>
              <a:rPr lang="pt-BR" sz="2800" dirty="0">
                <a:latin typeface="Arial Narrow" pitchFamily="34" charset="0"/>
              </a:rPr>
              <a:t>Av. Francisco Pereira Lopes, Parque Santa Mônica, São Carlos- SP. </a:t>
            </a:r>
            <a:r>
              <a:rPr lang="pt-BR" sz="2800" dirty="0" smtClean="0">
                <a:latin typeface="Arial Narrow" pitchFamily="34" charset="0"/>
              </a:rPr>
              <a:t> 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pt-BR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2800" b="1" dirty="0" smtClean="0"/>
              <a:t>    Segmento </a:t>
            </a:r>
            <a:r>
              <a:rPr lang="pt-BR" sz="2800" b="1" dirty="0"/>
              <a:t>:</a:t>
            </a:r>
            <a:r>
              <a:rPr lang="pt-BR" sz="2800" dirty="0"/>
              <a:t> </a:t>
            </a:r>
            <a:r>
              <a:rPr lang="pt-BR" sz="2800" dirty="0" smtClean="0">
                <a:latin typeface="Arial Narrow" pitchFamily="34" charset="0"/>
              </a:rPr>
              <a:t>Agência de viagens</a:t>
            </a:r>
            <a:endParaRPr lang="pt-BR" sz="2800" b="1" dirty="0">
              <a:latin typeface="Arial Narrow" pitchFamily="34" charset="0"/>
            </a:endParaRPr>
          </a:p>
        </p:txBody>
      </p:sp>
      <p:pic>
        <p:nvPicPr>
          <p:cNvPr id="6" name="Picture 8" descr="http://www.ameliejoias.com.br/ameliejoias/wp-content/uploads/2015/09/577032BannerHorVerde-1024x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" y="-19848"/>
            <a:ext cx="9144000" cy="9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80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2977</TotalTime>
  <Words>1702</Words>
  <Application>Microsoft Office PowerPoint</Application>
  <PresentationFormat>Apresentação na tela (4:3)</PresentationFormat>
  <Paragraphs>351</Paragraphs>
  <Slides>51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8" baseType="lpstr">
      <vt:lpstr>Arial Unicode MS</vt:lpstr>
      <vt:lpstr>Arial</vt:lpstr>
      <vt:lpstr>Arial Narrow</vt:lpstr>
      <vt:lpstr>Berlin Sans FB Demi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Kelly Santos</dc:creator>
  <cp:lastModifiedBy>Principal</cp:lastModifiedBy>
  <cp:revision>237</cp:revision>
  <dcterms:created xsi:type="dcterms:W3CDTF">2016-04-05T17:09:30Z</dcterms:created>
  <dcterms:modified xsi:type="dcterms:W3CDTF">2016-05-07T11:46:04Z</dcterms:modified>
</cp:coreProperties>
</file>