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4"/>
  </p:notesMasterIdLst>
  <p:handoutMasterIdLst>
    <p:handoutMasterId r:id="rId55"/>
  </p:handoutMasterIdLst>
  <p:sldIdLst>
    <p:sldId id="290" r:id="rId2"/>
    <p:sldId id="264" r:id="rId3"/>
    <p:sldId id="260" r:id="rId4"/>
    <p:sldId id="259" r:id="rId5"/>
    <p:sldId id="256" r:id="rId6"/>
    <p:sldId id="261" r:id="rId7"/>
    <p:sldId id="322" r:id="rId8"/>
    <p:sldId id="338" r:id="rId9"/>
    <p:sldId id="283" r:id="rId10"/>
    <p:sldId id="317" r:id="rId11"/>
    <p:sldId id="315" r:id="rId12"/>
    <p:sldId id="316" r:id="rId13"/>
    <p:sldId id="323" r:id="rId14"/>
    <p:sldId id="288" r:id="rId15"/>
    <p:sldId id="295" r:id="rId16"/>
    <p:sldId id="330" r:id="rId17"/>
    <p:sldId id="331" r:id="rId18"/>
    <p:sldId id="293" r:id="rId19"/>
    <p:sldId id="334" r:id="rId20"/>
    <p:sldId id="296" r:id="rId21"/>
    <p:sldId id="279" r:id="rId22"/>
    <p:sldId id="312" r:id="rId23"/>
    <p:sldId id="266" r:id="rId24"/>
    <p:sldId id="325" r:id="rId25"/>
    <p:sldId id="326" r:id="rId26"/>
    <p:sldId id="314" r:id="rId27"/>
    <p:sldId id="271" r:id="rId28"/>
    <p:sldId id="272" r:id="rId29"/>
    <p:sldId id="328" r:id="rId30"/>
    <p:sldId id="273" r:id="rId31"/>
    <p:sldId id="274" r:id="rId32"/>
    <p:sldId id="286" r:id="rId33"/>
    <p:sldId id="329" r:id="rId34"/>
    <p:sldId id="276" r:id="rId35"/>
    <p:sldId id="281" r:id="rId36"/>
    <p:sldId id="297" r:id="rId37"/>
    <p:sldId id="299" r:id="rId38"/>
    <p:sldId id="301" r:id="rId39"/>
    <p:sldId id="302" r:id="rId40"/>
    <p:sldId id="336" r:id="rId41"/>
    <p:sldId id="303" r:id="rId42"/>
    <p:sldId id="304" r:id="rId43"/>
    <p:sldId id="335" r:id="rId44"/>
    <p:sldId id="292" r:id="rId45"/>
    <p:sldId id="291" r:id="rId46"/>
    <p:sldId id="307" r:id="rId47"/>
    <p:sldId id="308" r:id="rId48"/>
    <p:sldId id="309" r:id="rId49"/>
    <p:sldId id="339" r:id="rId50"/>
    <p:sldId id="337" r:id="rId51"/>
    <p:sldId id="258" r:id="rId52"/>
    <p:sldId id="311" r:id="rId53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B2AE"/>
    <a:srgbClr val="C28EDA"/>
    <a:srgbClr val="87D6E1"/>
    <a:srgbClr val="D1B2E8"/>
    <a:srgbClr val="CC0066"/>
    <a:srgbClr val="A50021"/>
    <a:srgbClr val="863A47"/>
    <a:srgbClr val="C28EAE"/>
    <a:srgbClr val="EC20C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264" autoAdjust="0"/>
    <p:restoredTop sz="94590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/>
            </a:lvl1pPr>
          </a:lstStyle>
          <a:p>
            <a:fld id="{E80BDFF2-B386-4D3E-9736-02B3AE581779}" type="datetimeFigureOut">
              <a:rPr lang="pt-BR" smtClean="0"/>
              <a:pPr/>
              <a:t>12/11/2015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/>
            </a:lvl1pPr>
          </a:lstStyle>
          <a:p>
            <a:fld id="{A4DFC448-CD26-41D8-810B-25B5424B01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6671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5492" tIns="47746" rIns="95492" bIns="47746" rtlCol="0"/>
          <a:lstStyle>
            <a:lvl1pPr algn="r">
              <a:defRPr sz="1300"/>
            </a:lvl1pPr>
          </a:lstStyle>
          <a:p>
            <a:fld id="{35E45221-8B50-4CAF-8AED-F15374108339}" type="datetimeFigureOut">
              <a:rPr lang="pt-BR" smtClean="0"/>
              <a:pPr/>
              <a:t>12/11/2015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2" tIns="47746" rIns="95492" bIns="477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5492" tIns="47746" rIns="95492" bIns="4774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492" tIns="47746" rIns="95492" bIns="47746" rtlCol="0" anchor="b"/>
          <a:lstStyle>
            <a:lvl1pPr algn="r">
              <a:defRPr sz="1300"/>
            </a:lvl1pPr>
          </a:lstStyle>
          <a:p>
            <a:fld id="{6FC3841A-33F6-4C4C-9B77-47B4796E93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4669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415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172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2186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0565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C757-AD4F-4D53-8BAE-798AE2A999BE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C783-91FE-4807-A4E6-70792D561907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BCDC-09A7-49EB-B2A6-CE9A61096389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CF25-21BF-4F57-9FEF-68B598F3DDE8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41AB-7B71-4E63-B9A0-223C86FA3E2F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4F4-11F0-426B-B6AB-C86B7824F5FF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96EE-807B-4448-A8C0-183FA17368F2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AB6F-3F47-4206-8AAA-B5E5CE39CEA5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B3A0-4E10-4DAD-A822-FE5B50DD9135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8A20-8110-4000-995D-60E83100E548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3C3C-16EF-4425-A968-F6AA4CA11270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D4DBDA-3F17-4B40-8D9D-6215636A3036}" type="datetime1">
              <a:rPr lang="pt-BR" smtClean="0"/>
              <a:pPr/>
              <a:t>12/11/2015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60017F-4DB0-4719-9BDF-C062039A76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dillcalcados.com.br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illcalcados.com.br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53.png"/><Relationship Id="rId4" Type="http://schemas.microsoft.com/office/2007/relationships/media" Target="../media/media1.mp3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cristianethiel.com.br/blog/wp-content/uploads/2014/12/marketing-de-conte%C3%BAdo-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948" y="1342332"/>
            <a:ext cx="3528392" cy="23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3671052"/>
            <a:ext cx="9144000" cy="11033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2" descr="http://logo.empregos.com.br/102554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1414"/>
            <a:ext cx="1526623" cy="8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20868" y="368956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Experimental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Marketing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238" y="5609397"/>
            <a:ext cx="20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KDILL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31675" y="201414"/>
            <a:ext cx="5332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ANGLOSCHOOL SÃO CARLOS</a:t>
            </a:r>
          </a:p>
          <a:p>
            <a:pPr algn="ctr"/>
            <a:r>
              <a:rPr lang="pt-BR" sz="1800" dirty="0" smtClean="0">
                <a:latin typeface="Arial" pitchFamily="34" charset="0"/>
                <a:cs typeface="Arial" pitchFamily="34" charset="0"/>
              </a:rPr>
              <a:t>Curso Técnico em Administração</a:t>
            </a:r>
          </a:p>
          <a:p>
            <a:pPr algn="ctr"/>
            <a:r>
              <a:rPr lang="pt-BR" sz="1800" dirty="0" smtClean="0">
                <a:latin typeface="Arial" pitchFamily="34" charset="0"/>
                <a:cs typeface="Arial" pitchFamily="34" charset="0"/>
              </a:rPr>
              <a:t>Módulo de Marketing</a:t>
            </a:r>
            <a:endParaRPr lang="pt-BR" sz="1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9512" y="501491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Empresa: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774376"/>
            <a:ext cx="874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Karina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Ribeiro</a:t>
            </a:r>
          </a:p>
          <a:p>
            <a:pPr algn="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Izabel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Souza</a:t>
            </a:r>
          </a:p>
          <a:p>
            <a:pPr algn="r"/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Laudicéia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Souza</a:t>
            </a:r>
          </a:p>
          <a:p>
            <a:pPr algn="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Lucinete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Felix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Rasteiras</a:t>
            </a:r>
          </a:p>
          <a:p>
            <a:pPr marL="0" indent="0">
              <a:buNone/>
            </a:pP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Durabilidade  e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estilo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todas as garotas.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Exibindo rasteiras-dourad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31" y="28529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468233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336" y="27089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8232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827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5232" y="1196752"/>
            <a:ext cx="5050904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Linha Conforto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jovens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enhoras</a:t>
            </a:r>
            <a:endParaRPr lang="pt-B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116" y="764704"/>
            <a:ext cx="3954884" cy="375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Asus\Desktop\mocassin VARIAD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5238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096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4608512" cy="4958011"/>
          </a:xfrm>
        </p:spPr>
        <p:txBody>
          <a:bodyPr/>
          <a:lstStyle/>
          <a:p>
            <a:pPr algn="just"/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Chinelos Ecológicos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Feito 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aterial </a:t>
            </a:r>
            <a:r>
              <a:rPr lang="pt-B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eciclado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Asus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14" y="2892400"/>
            <a:ext cx="2016224" cy="18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3327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Asus\Desktop\26TG10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957" y="2234276"/>
            <a:ext cx="2937115" cy="22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Desktop\papete-de-pne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2911590" cy="22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520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5"/>
            <a:ext cx="2676853" cy="18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074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\Desktop\TRABALHO\789915532377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3" y="2600318"/>
            <a:ext cx="5191370" cy="40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9552" y="908720"/>
            <a:ext cx="547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Embalagens</a:t>
            </a:r>
          </a:p>
          <a:p>
            <a:pPr algn="just"/>
            <a:endParaRPr lang="pt-BR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Praticas para armazenar o produto.   </a:t>
            </a:r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48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1052736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Análise SWOT</a:t>
            </a:r>
          </a:p>
          <a:p>
            <a:pPr algn="just"/>
            <a:endParaRPr lang="pt-BR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Pontos fortes: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destaca na agilidade de produção e entrega de produtos.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Distribuição própria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Produtos voltados para o conforto e durabilidade.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Embalagem diferenciada que auxilia armazenagem do produto.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Preço acessível e produtos de qualidade.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5148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098364"/>
            <a:ext cx="540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Análise SWOT</a:t>
            </a:r>
          </a:p>
          <a:p>
            <a:pPr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Pontos fracos: </a:t>
            </a:r>
          </a:p>
          <a:p>
            <a:pPr algn="just"/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Muitas empresas no mesmo Segmento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Alta concorrência no mercado.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Investimento Limitado.</a:t>
            </a:r>
          </a:p>
          <a:p>
            <a:pPr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b="1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 smtClean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56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90169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79512" y="1124743"/>
            <a:ext cx="52565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Oportunidades: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Brasil vem adquirindo um importante papel em relação ao setor de calçados, esse segmento já conta com mais de cinco mil indústrias instaladas em quatro grandes polos nacionais: Vale dos Sinos do Rio Grande do Sul, interior de São Paulo (principalmente as cidades de Birigui, Franca e Jaú), Ceará e Bahia. Logicamente, o setor varejista se beneficia desta pujante produção nacional, oferecendo variedade e preços competitivos.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90169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51520" y="864940"/>
            <a:ext cx="52565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Ameaças:</a:t>
            </a:r>
          </a:p>
          <a:p>
            <a:pPr algn="just"/>
            <a:endParaRPr lang="pt-BR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1619871"/>
            <a:ext cx="5184576" cy="40934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Como empresários, em relação a crise atual podemos logo perceber a inflação em alguns valores gastos como: dissídio (reajuste no valor dos salários), ajuste no valor do aluguel, aumento dos gastos com compras de insumos e materiais para uso diário e até nas contas de água, luz, gás e etc. 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Esse aumento nos custos é visível e imediato. O que não temos a certeza é de conseguir repassá-los nos preços de venda. Portanto, corre-se o risco de tornar a empresa deficitária. </a:t>
            </a:r>
            <a:endParaRPr lang="pt-B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925710"/>
            <a:ext cx="580427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Pesquisas bibliográficas realizadas na internet.</a:t>
            </a:r>
          </a:p>
          <a:p>
            <a:pPr algn="just"/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Mercado</a:t>
            </a:r>
          </a:p>
          <a:p>
            <a:pPr marL="342900" indent="-342900"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Segundo a Associação Brasileira das Indústrias de Calçados (Abicalçados), a indústria nacional de calçados produz, anualmente, 894 milhões de pares de calçados, fatura R$ 12,3 bilhões e gera 348,7 mil empregos. Nas transações com o comércio exterior, o setor exporta 143 milhões de pares (ou R$ 1,5 bilhão) e importa 28,7 milhões de pares (ou R$ 304,6 milhões). O varejo brasileiro consome 779,6 milhões de pares.</a:t>
            </a:r>
          </a:p>
          <a:p>
            <a:pPr marL="342900" indent="-342900" algn="just"/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520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-90903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36097" y="-27384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482910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392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90903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436097" y="-27384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419390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481" y="635414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07504" y="908720"/>
            <a:ext cx="6048672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lojas de calçados tiveram uma grande expansão nos maiores centros urbanos do país, principalmente nos últimos 10 anos. Esse crescimento deve-se à melhora da qualidade dos calçados comercializados no país e também por uma mudança cultural, em que uma boa parte da sociedade passou a preferir a compra de novos calçados ao invés de consertá-los.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Nesse mercado apresentam-se como opção três tipos de lojas: as multimarcas, tipo mais comum e que trabalha simultaneamente com vários fornecedores e modelos de calçados; a franqueada, que negocia especificamente os modelos fabricados pela marca representada; e as lojas de fábrica, que além de normalmente só negociarem o próprio calçado, costumeiramente contam com preços competitivos.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2" t="19022" r="54370" b="12863"/>
          <a:stretch/>
        </p:blipFill>
        <p:spPr bwMode="auto">
          <a:xfrm>
            <a:off x="1907704" y="386042"/>
            <a:ext cx="5062331" cy="49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3568" y="5390167"/>
            <a:ext cx="7051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i="1" cap="none" spc="0" dirty="0" smtClean="0">
                <a:ln>
                  <a:solidFill>
                    <a:srgbClr val="16B2AE"/>
                  </a:solidFill>
                </a:ln>
                <a:solidFill>
                  <a:srgbClr val="C28EDA"/>
                </a:solidFill>
                <a:effectLst/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5400" b="1" cap="none" spc="0" dirty="0">
              <a:ln>
                <a:solidFill>
                  <a:srgbClr val="16B2AE"/>
                </a:solidFill>
              </a:ln>
              <a:solidFill>
                <a:srgbClr val="C28ED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169702"/>
            <a:ext cx="489654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Análise da concorrência</a:t>
            </a:r>
          </a:p>
          <a:p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Concorrentes diretos: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Rafaela </a:t>
            </a:r>
            <a:r>
              <a:rPr lang="pt-BR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Coutti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Carolina Motta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Concorrentes indiretos: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Lojas de departamento ex. Marisa,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&amp;A Modas.</a:t>
            </a:r>
            <a:endParaRPr lang="pt-BR" sz="2200" dirty="0" smtClean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520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826704"/>
              </p:ext>
            </p:extLst>
          </p:nvPr>
        </p:nvGraphicFramePr>
        <p:xfrm>
          <a:off x="323528" y="4029628"/>
          <a:ext cx="6419895" cy="23305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39965"/>
                <a:gridCol w="2139965"/>
                <a:gridCol w="2139965"/>
              </a:tblGrid>
              <a:tr h="197742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Concorrentes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B2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Pontos fortes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B2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Pontos fracos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B2AE"/>
                    </a:solidFill>
                  </a:tcPr>
                </a:tc>
              </a:tr>
              <a:tr h="930384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Rafaela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t-BR" baseline="0" dirty="0" err="1" smtClean="0">
                          <a:solidFill>
                            <a:srgbClr val="002060"/>
                          </a:solidFill>
                        </a:rPr>
                        <a:t>Coutti</a:t>
                      </a:r>
                      <a:endParaRPr lang="pt-BR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pt-BR" dirty="0" smtClean="0">
                        <a:solidFill>
                          <a:srgbClr val="333300"/>
                        </a:solidFill>
                      </a:endParaRPr>
                    </a:p>
                    <a:p>
                      <a:r>
                        <a:rPr lang="pt-B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Carolina Motta</a:t>
                      </a:r>
                      <a:endParaRPr lang="pt-B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Maior</a:t>
                      </a:r>
                      <a:r>
                        <a:rPr lang="pt-BR" baseline="0" dirty="0" smtClean="0"/>
                        <a:t> variedade de produtos.</a:t>
                      </a:r>
                    </a:p>
                    <a:p>
                      <a:r>
                        <a:rPr lang="pt-BR" baseline="0" dirty="0" smtClean="0"/>
                        <a:t>(saltos)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Clientes</a:t>
                      </a: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 reclamam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baseline="0" dirty="0" smtClean="0">
                          <a:solidFill>
                            <a:schemeClr val="tx1"/>
                          </a:solidFill>
                        </a:rPr>
                        <a:t>do atendimento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4413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Lojas C&amp;A</a:t>
                      </a:r>
                    </a:p>
                    <a:p>
                      <a:endParaRPr lang="pt-BR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Marisa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Alé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m do calçado oferece um acessório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Atendimento,</a:t>
                      </a:r>
                    </a:p>
                    <a:p>
                      <a:r>
                        <a:rPr lang="pt-BR" dirty="0" smtClean="0"/>
                        <a:t>Juros</a:t>
                      </a:r>
                      <a:r>
                        <a:rPr lang="pt-BR" baseline="0" dirty="0" smtClean="0"/>
                        <a:t> altos no crediário da loja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84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556792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Defesa do Nome</a:t>
            </a:r>
          </a:p>
          <a:p>
            <a:endParaRPr lang="pt-B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nome </a:t>
            </a: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KDILL</a:t>
            </a:r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refere-se as iniciais do nome de cada sócia, Karina, Daiane, Izabel, Laudicéia e Lucinete. A melhor forma de representar a empresa criada por mulheres para as mulheres</a:t>
            </a:r>
            <a:r>
              <a:rPr lang="pt-BR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90169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81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000" b="1" dirty="0">
                <a:solidFill>
                  <a:srgbClr val="875A2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000" b="1" dirty="0">
                <a:solidFill>
                  <a:srgbClr val="875A2D"/>
                </a:solidFill>
                <a:latin typeface="Arial" pitchFamily="34" charset="0"/>
                <a:cs typeface="Arial" pitchFamily="34" charset="0"/>
              </a:rPr>
            </a:br>
            <a:endParaRPr lang="pt-BR" sz="3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51520" y="1124744"/>
            <a:ext cx="525658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Posicionamento</a:t>
            </a:r>
          </a:p>
          <a:p>
            <a:pPr marL="0" indent="0">
              <a:buFont typeface="Arial" pitchFamily="34" charset="0"/>
              <a:buNone/>
            </a:pPr>
            <a:endParaRPr lang="pt-BR" dirty="0" smtClean="0"/>
          </a:p>
          <a:p>
            <a:pPr marL="0" indent="0">
              <a:buFont typeface="Arial" pitchFamily="34" charset="0"/>
              <a:buNone/>
            </a:pP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respeito e a preocupação pelas mulheres está presente na forma em que a KDILL confecciona seus calçados, oferecendo um produto de qualidade, conforto e durabilidade sempre atenta as necessidades de seus clientes, produz calçados para todos os tipos de mulheres facilitando muito na escolha de um presente para a pessoa amada. </a:t>
            </a:r>
          </a:p>
          <a:p>
            <a:pPr marL="0" indent="0">
              <a:buFont typeface="Arial" pitchFamily="34" charset="0"/>
              <a:buNone/>
            </a:pPr>
            <a:endParaRPr lang="pt-B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90169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18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323529" y="1192183"/>
            <a:ext cx="507260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Defesa do Logotipo</a:t>
            </a:r>
          </a:p>
          <a:p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Circulo Representa o Grupo, 5 mulheres que estão sempre em sintonia, em movimento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flor Representa a Feminilidade, a delicadeza e o encanto que toda mulher tem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8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755576" y="2422316"/>
            <a:ext cx="1224136" cy="1150700"/>
          </a:xfrm>
          <a:prstGeom prst="ellipse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25488" y="1272991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Cores: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71670" y="264318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Lilás RGB 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(194 - 142 - 218)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071670" y="407194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Azul/Verde RGB 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(22 – 178 - 174) </a:t>
            </a:r>
          </a:p>
        </p:txBody>
      </p:sp>
      <p:sp>
        <p:nvSpPr>
          <p:cNvPr id="9" name="Elipse 8"/>
          <p:cNvSpPr/>
          <p:nvPr/>
        </p:nvSpPr>
        <p:spPr>
          <a:xfrm>
            <a:off x="755576" y="3856983"/>
            <a:ext cx="1224136" cy="1150700"/>
          </a:xfrm>
          <a:prstGeom prst="ellipse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1071546"/>
            <a:ext cx="37444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Lilás – Mistério, Respeito e Espiritualidade.</a:t>
            </a:r>
          </a:p>
          <a:p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Azul – Ligado a Verdade, serenidade e compreensão. É a cor da Maturidade que traz calma e descanso.</a:t>
            </a:r>
          </a:p>
          <a:p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Verde – Simboliza a calma, tranqüilidade, equilíbrio e esperança. Traz Saúde e Riqueza.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26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Fonte utilizada:</a:t>
            </a:r>
          </a:p>
          <a:p>
            <a:pPr marL="0" indent="0">
              <a:buNone/>
            </a:pPr>
            <a:endParaRPr lang="pt-BR" sz="3000" dirty="0" smtClean="0">
              <a:solidFill>
                <a:srgbClr val="002060"/>
              </a:solidFill>
              <a:latin typeface="Jura" pitchFamily="2" charset="0"/>
              <a:cs typeface="Times New Roman" pitchFamily="18" charset="0"/>
            </a:endParaRPr>
          </a:p>
          <a:p>
            <a:pPr marL="0" indent="0">
              <a:buNone/>
            </a:pPr>
            <a:endParaRPr lang="pt-BR" dirty="0">
              <a:solidFill>
                <a:srgbClr val="002060"/>
              </a:solidFill>
              <a:latin typeface="Jura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90169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sus\Desktop\Sem títu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1" y="2514455"/>
            <a:ext cx="5516262" cy="30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34141" y="924198"/>
            <a:ext cx="303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pt-BR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Maleabilidade da marca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2000" y="1047384"/>
            <a:ext cx="226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Fundos claros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07231" y="1001143"/>
            <a:ext cx="2310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Fundos escuros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3861" y="1556792"/>
            <a:ext cx="2520280" cy="15841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3861" y="3293368"/>
            <a:ext cx="2520280" cy="158417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01429" y="5030247"/>
            <a:ext cx="2520280" cy="1584176"/>
          </a:xfrm>
          <a:prstGeom prst="rect">
            <a:avLst/>
          </a:prstGeom>
          <a:solidFill>
            <a:srgbClr val="C2E3F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162716" y="1484784"/>
            <a:ext cx="2520280" cy="158417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162716" y="3294239"/>
            <a:ext cx="2520280" cy="158417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162716" y="5054463"/>
            <a:ext cx="2520280" cy="158417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031" y="5101939"/>
            <a:ext cx="15001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275856" y="5030247"/>
            <a:ext cx="2520280" cy="1584176"/>
          </a:xfrm>
          <a:prstGeom prst="rect">
            <a:avLst/>
          </a:prstGeom>
          <a:solidFill>
            <a:srgbClr val="AAFB6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77723"/>
            <a:ext cx="15001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88" y="1628800"/>
            <a:ext cx="14643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>
            <a:off x="827584" y="3356992"/>
            <a:ext cx="1483533" cy="14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>
            <a:off x="827583" y="5065398"/>
            <a:ext cx="1483533" cy="14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>
            <a:off x="6720863" y="3362055"/>
            <a:ext cx="1483533" cy="14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674" y="1556792"/>
            <a:ext cx="14643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28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456" y="1010545"/>
            <a:ext cx="51446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Slogan</a:t>
            </a:r>
          </a:p>
          <a:p>
            <a:endParaRPr lang="pt-BR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“Linda, leve e delicada </a:t>
            </a:r>
            <a:r>
              <a:rPr lang="pt-B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como toda </a:t>
            </a:r>
            <a:r>
              <a:rPr lang="pt-B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Mulher”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6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720" y="1163497"/>
            <a:ext cx="45365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Fachada</a:t>
            </a:r>
            <a:endParaRPr lang="pt-BR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480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C:\Users\Asus\Desktop\Fashion Wave - Fach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9518"/>
            <a:ext cx="6624736" cy="46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>
            <a:off x="2656400" y="2519189"/>
            <a:ext cx="1483533" cy="14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49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G:\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-214346" y="1071546"/>
            <a:ext cx="23427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itchFamily="2" charset="2"/>
              <a:buChar char="q"/>
            </a:pP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endParaRPr lang="pt-BR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214422"/>
            <a:ext cx="14643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G:\bg-box-novidad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1590028" cy="1735902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785918" y="271462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CC0066"/>
                </a:solidFill>
              </a:rPr>
              <a:t>Linda, leve e delicada como toda mulher.</a:t>
            </a:r>
            <a:endParaRPr lang="pt-BR" sz="12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520" y="737319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228184" y="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251520" y="1196752"/>
            <a:ext cx="5269905" cy="44935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Nome fantasia</a:t>
            </a:r>
          </a:p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KDILL</a:t>
            </a:r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Sócios Proprietários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Karina Ribeiro, Daiane Santos, Izabel Souza, Laudicéia Souza e Lucinete Félix.</a:t>
            </a:r>
          </a:p>
          <a:p>
            <a:pPr algn="just"/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Localização/sede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São Carlos, São Paulo, BR</a:t>
            </a:r>
          </a:p>
          <a:p>
            <a:pPr algn="just"/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Segmento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Indústria e comercio de calçados</a:t>
            </a:r>
          </a:p>
          <a:p>
            <a:pPr algn="just"/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3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://www.llservice.com.br/site/images/frota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9943"/>
            <a:ext cx="5206307" cy="37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294710" y="3356992"/>
            <a:ext cx="6480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763828" y="791705"/>
            <a:ext cx="32646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Sugestão de Frota</a:t>
            </a:r>
            <a:endParaRPr lang="pt-BR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itavema.com.br/dir_fotos/259/fiat-fiorino-furgao-2014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71" y="3818091"/>
            <a:ext cx="5173942" cy="29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 rot="120000">
            <a:off x="1512545" y="1306588"/>
            <a:ext cx="1483533" cy="14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 descr="C:\Users\angloschool\Desktop\p_riciclo-carroceria-fechada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428868"/>
            <a:ext cx="3934585" cy="2167356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377350" y="2448471"/>
            <a:ext cx="1143008" cy="112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580112" y="4509120"/>
            <a:ext cx="207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MOTO COM BAÚ</a:t>
            </a:r>
            <a:endParaRPr lang="pt-B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96378" y="6309320"/>
            <a:ext cx="178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FIAT FIORINO</a:t>
            </a:r>
            <a:endParaRPr lang="pt-B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>
            <a:off x="971600" y="4365104"/>
            <a:ext cx="1041049" cy="1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>
            <a:off x="2843808" y="5157192"/>
            <a:ext cx="351656" cy="3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89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27584" y="1288597"/>
            <a:ext cx="3312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Uniforme</a:t>
            </a:r>
            <a:endParaRPr lang="pt-BR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57351" y="5735261"/>
            <a:ext cx="314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Feminino: Bata azul claro com logotipo.</a:t>
            </a:r>
            <a:endParaRPr lang="pt-B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604674" y="5735261"/>
            <a:ext cx="3143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Masculino: Camisa polo Azul Claro com logotipo.</a:t>
            </a:r>
            <a:endParaRPr lang="pt-B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implysports.com.br/produtos/foto1/grande/B004FVT48E.01-A3DZ8UKBPBCQ8H._SX334_SCLZZZZZZZ_V17304704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2714644" cy="4076042"/>
          </a:xfrm>
          <a:prstGeom prst="rect">
            <a:avLst/>
          </a:prstGeom>
          <a:noFill/>
        </p:spPr>
      </p:pic>
      <p:pic>
        <p:nvPicPr>
          <p:cNvPr id="23555" name="Picture 3" descr="C:\Users\angloschool\Desktop\bata-azul-bebe-fr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857364"/>
            <a:ext cx="3040312" cy="3736173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714620"/>
            <a:ext cx="623577" cy="6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 rot="180000">
            <a:off x="7082786" y="3011095"/>
            <a:ext cx="420530" cy="41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79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47664" y="1556793"/>
            <a:ext cx="4032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Cartão de visita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t-BR" sz="2000" b="1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4586705"/>
            <a:ext cx="149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Tamanho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9x5 </a:t>
            </a:r>
            <a:r>
              <a:rPr lang="pt-B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7" name="Picture 3" descr="C:\Users\Asus\Desktop\TRABALHO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827" y="2797157"/>
            <a:ext cx="4862391" cy="30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6319022" y="3054820"/>
            <a:ext cx="205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>
                <a:solidFill>
                  <a:srgbClr val="863A47"/>
                </a:solidFill>
                <a:latin typeface="Berlin Sans FB" pitchFamily="34" charset="0"/>
                <a:cs typeface="Arial" pitchFamily="34" charset="0"/>
              </a:rPr>
              <a:t>LAUDICÉIA SOUZA</a:t>
            </a:r>
            <a:endParaRPr lang="pt-BR" dirty="0">
              <a:solidFill>
                <a:srgbClr val="863A47"/>
              </a:solidFill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33356" y="3545001"/>
            <a:ext cx="206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863A47"/>
                </a:solidFill>
                <a:latin typeface="Berlin Sans FB" pitchFamily="34" charset="0"/>
                <a:cs typeface="Arial" pitchFamily="34" charset="0"/>
              </a:rPr>
              <a:t>(16)3375-5500</a:t>
            </a:r>
          </a:p>
          <a:p>
            <a:pPr algn="ctr"/>
            <a:r>
              <a:rPr lang="pt-BR" dirty="0">
                <a:solidFill>
                  <a:srgbClr val="863A47"/>
                </a:solidFill>
                <a:latin typeface="Berlin Sans FB" pitchFamily="34" charset="0"/>
                <a:cs typeface="Arial" pitchFamily="34" charset="0"/>
              </a:rPr>
              <a:t>lsouza@kdill.com.br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233356" y="4797153"/>
            <a:ext cx="2141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>
                <a:solidFill>
                  <a:srgbClr val="863A47"/>
                </a:solidFill>
                <a:latin typeface="Berlin Sans FB" pitchFamily="34" charset="0"/>
                <a:cs typeface="Arial" pitchFamily="34" charset="0"/>
              </a:rPr>
              <a:t>Rua Antônio Blanco, 900</a:t>
            </a:r>
            <a:endParaRPr lang="pt-BR" sz="1200" dirty="0">
              <a:solidFill>
                <a:srgbClr val="863A47"/>
              </a:solidFill>
              <a:latin typeface="Berlin Sans FB" pitchFamily="34" charset="0"/>
              <a:cs typeface="Arial" pitchFamily="34" charset="0"/>
            </a:endParaRPr>
          </a:p>
          <a:p>
            <a:pPr algn="r"/>
            <a:r>
              <a:rPr lang="pt-BR" sz="1200" dirty="0" err="1" smtClean="0">
                <a:solidFill>
                  <a:srgbClr val="863A47"/>
                </a:solidFill>
                <a:latin typeface="Berlin Sans FB" pitchFamily="34" charset="0"/>
                <a:cs typeface="Arial" pitchFamily="34" charset="0"/>
              </a:rPr>
              <a:t>Cep</a:t>
            </a:r>
            <a:r>
              <a:rPr lang="pt-BR" sz="1200" dirty="0" smtClean="0">
                <a:solidFill>
                  <a:srgbClr val="863A47"/>
                </a:solidFill>
                <a:latin typeface="Berlin Sans FB" pitchFamily="34" charset="0"/>
                <a:cs typeface="Arial" pitchFamily="34" charset="0"/>
              </a:rPr>
              <a:t>: 13575-000 </a:t>
            </a:r>
          </a:p>
          <a:p>
            <a:pPr algn="r"/>
            <a:r>
              <a:rPr lang="pt-BR" sz="1200" dirty="0" smtClean="0">
                <a:solidFill>
                  <a:srgbClr val="863A47"/>
                </a:solidFill>
                <a:latin typeface="Berlin Sans FB" pitchFamily="34" charset="0"/>
                <a:cs typeface="Arial" pitchFamily="34" charset="0"/>
              </a:rPr>
              <a:t> São Carlos-SP</a:t>
            </a:r>
            <a:endParaRPr lang="pt-BR" sz="1200" dirty="0">
              <a:solidFill>
                <a:srgbClr val="863A47"/>
              </a:solidFill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000372"/>
            <a:ext cx="1199331" cy="122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23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35696" y="1556793"/>
            <a:ext cx="2232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Crachá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t-BR" sz="2000" b="1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5799769" y="2037954"/>
            <a:ext cx="2677669" cy="3475389"/>
          </a:xfrm>
          <a:prstGeom prst="roundRect">
            <a:avLst/>
          </a:prstGeom>
          <a:solidFill>
            <a:srgbClr val="16B2A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692219" y="2193764"/>
            <a:ext cx="793083" cy="2240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084168" y="4643941"/>
            <a:ext cx="21407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Berlin Sans FB" pitchFamily="34" charset="0"/>
                <a:cs typeface="Arial" pitchFamily="34" charset="0"/>
              </a:rPr>
              <a:t>SHIRLEY S. LIMA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Berlin Sans FB" pitchFamily="34" charset="0"/>
                <a:cs typeface="Arial" pitchFamily="34" charset="0"/>
              </a:rPr>
              <a:t>AUX. ADMINISTRATIVO</a:t>
            </a:r>
            <a:endParaRPr lang="pt-BR" sz="1400" dirty="0">
              <a:solidFill>
                <a:schemeClr val="bg1"/>
              </a:solidFill>
              <a:latin typeface="Berlin Sans FB" pitchFamily="34" charset="0"/>
              <a:cs typeface="Arial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728141" y="1259298"/>
            <a:ext cx="704650" cy="1019353"/>
            <a:chOff x="6889060" y="1956892"/>
            <a:chExt cx="704650" cy="835277"/>
          </a:xfrm>
          <a:solidFill>
            <a:schemeClr val="bg2">
              <a:lumMod val="90000"/>
            </a:schemeClr>
          </a:solidFill>
        </p:grpSpPr>
        <p:sp>
          <p:nvSpPr>
            <p:cNvPr id="6" name="Retângulo de cantos arredondados 5"/>
            <p:cNvSpPr/>
            <p:nvPr/>
          </p:nvSpPr>
          <p:spPr>
            <a:xfrm>
              <a:off x="6889060" y="1956892"/>
              <a:ext cx="704650" cy="835277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701766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715859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729952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>
              <a:off x="744045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ângulo 2"/>
          <p:cNvSpPr/>
          <p:nvPr/>
        </p:nvSpPr>
        <p:spPr>
          <a:xfrm>
            <a:off x="4197275" y="4559016"/>
            <a:ext cx="149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Tamanho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5x9 </a:t>
            </a:r>
            <a:r>
              <a:rPr lang="pt-B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http://i.imgur.com/o5xvx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587" y="3356992"/>
            <a:ext cx="966030" cy="1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212" y="2492896"/>
            <a:ext cx="747116" cy="7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6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01328" y="1559104"/>
            <a:ext cx="28016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Papel</a:t>
            </a:r>
            <a:r>
              <a:rPr lang="pt-BR" sz="2200" b="1" dirty="0" smtClean="0">
                <a:solidFill>
                  <a:srgbClr val="875A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timbrado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t-BR" sz="2000" b="1" dirty="0" smtClean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pt-BR" sz="2000" dirty="0">
              <a:solidFill>
                <a:srgbClr val="875A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strela de 5 pontas 26"/>
          <p:cNvSpPr/>
          <p:nvPr/>
        </p:nvSpPr>
        <p:spPr>
          <a:xfrm>
            <a:off x="4112332" y="2549056"/>
            <a:ext cx="711696" cy="69505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strela de 5 pontas 37"/>
          <p:cNvSpPr/>
          <p:nvPr/>
        </p:nvSpPr>
        <p:spPr>
          <a:xfrm>
            <a:off x="2411760" y="3202786"/>
            <a:ext cx="432048" cy="37023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strela de 5 pontas 38"/>
          <p:cNvSpPr/>
          <p:nvPr/>
        </p:nvSpPr>
        <p:spPr>
          <a:xfrm>
            <a:off x="2987824" y="3035566"/>
            <a:ext cx="432048" cy="37023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577436" y="2132856"/>
            <a:ext cx="3027012" cy="361259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strela de 5 pontas 41"/>
          <p:cNvSpPr/>
          <p:nvPr/>
        </p:nvSpPr>
        <p:spPr>
          <a:xfrm>
            <a:off x="5895411" y="2944953"/>
            <a:ext cx="432048" cy="37023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strela de 5 pontas 42"/>
          <p:cNvSpPr/>
          <p:nvPr/>
        </p:nvSpPr>
        <p:spPr>
          <a:xfrm>
            <a:off x="6588224" y="3140968"/>
            <a:ext cx="432048" cy="37023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321732" y="4221088"/>
            <a:ext cx="1826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Tamanho A4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x 29,7 </a:t>
            </a:r>
            <a:r>
              <a:rPr lang="pt-B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73218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5580112" y="5373216"/>
            <a:ext cx="3024336" cy="360040"/>
          </a:xfrm>
          <a:prstGeom prst="rect">
            <a:avLst/>
          </a:prstGeom>
          <a:solidFill>
            <a:srgbClr val="C28EDA"/>
          </a:solidFill>
          <a:ln>
            <a:solidFill>
              <a:srgbClr val="C28ED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KDILL IND. E COMERCIO DE CALÇADOS LTDA</a:t>
            </a:r>
          </a:p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SÃO CARLOS-SP</a:t>
            </a:r>
          </a:p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CNPJ: 30.166.002/0001-32</a:t>
            </a:r>
            <a:endParaRPr lang="pt-BR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204864"/>
            <a:ext cx="1296144" cy="12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1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00232" y="1714488"/>
            <a:ext cx="266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Envelope Ofício</a:t>
            </a:r>
            <a:endParaRPr lang="pt-BR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89760" y="5227742"/>
            <a:ext cx="1806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Tamanho</a:t>
            </a:r>
          </a:p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x 11 cm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5961275" y="3666409"/>
            <a:ext cx="2677669" cy="1296144"/>
          </a:xfrm>
          <a:prstGeom prst="roundRect">
            <a:avLst>
              <a:gd name="adj" fmla="val 0"/>
            </a:avLst>
          </a:prstGeom>
          <a:solidFill>
            <a:srgbClr val="16B2A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5961275" y="3696924"/>
            <a:ext cx="613886" cy="56853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25"/>
          <p:cNvSpPr/>
          <p:nvPr/>
        </p:nvSpPr>
        <p:spPr>
          <a:xfrm rot="318757">
            <a:off x="3014139" y="3545229"/>
            <a:ext cx="2677669" cy="1296144"/>
          </a:xfrm>
          <a:prstGeom prst="roundRect">
            <a:avLst>
              <a:gd name="adj" fmla="val 0"/>
            </a:avLst>
          </a:prstGeom>
          <a:solidFill>
            <a:srgbClr val="16B2AE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6516216" y="4278526"/>
            <a:ext cx="1592680" cy="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8108896" y="3717032"/>
            <a:ext cx="495552" cy="54843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1080120" cy="11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63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55676" y="1323975"/>
            <a:ext cx="255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Pasta proposta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Tamanho A4</a:t>
            </a:r>
            <a:endParaRPr lang="pt-B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292080" y="2620756"/>
            <a:ext cx="3081702" cy="20709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threePt" dir="t"/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6832931" y="2620756"/>
            <a:ext cx="0" cy="20867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 rot="21243130">
            <a:off x="755576" y="2523985"/>
            <a:ext cx="1800200" cy="2301056"/>
          </a:xfrm>
          <a:prstGeom prst="rect">
            <a:avLst/>
          </a:prstGeom>
          <a:solidFill>
            <a:srgbClr val="16B2AE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1143197" y="5013176"/>
            <a:ext cx="932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frente</a:t>
            </a:r>
            <a:endParaRPr lang="pt-B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3235465" y="5005860"/>
            <a:ext cx="932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trás</a:t>
            </a:r>
            <a:endParaRPr lang="pt-B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366836" y="4986970"/>
            <a:ext cx="932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interior</a:t>
            </a:r>
            <a:endParaRPr lang="pt-BR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918885" y="2408984"/>
            <a:ext cx="1785143" cy="2430414"/>
            <a:chOff x="2918885" y="2408984"/>
            <a:chExt cx="1785143" cy="2430414"/>
          </a:xfrm>
          <a:solidFill>
            <a:srgbClr val="16B2AE"/>
          </a:solidFill>
        </p:grpSpPr>
        <p:sp>
          <p:nvSpPr>
            <p:cNvPr id="29" name="Retângulo 28"/>
            <p:cNvSpPr/>
            <p:nvPr/>
          </p:nvSpPr>
          <p:spPr>
            <a:xfrm rot="318488">
              <a:off x="2918885" y="2475451"/>
              <a:ext cx="1785143" cy="230105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 rot="318488">
              <a:off x="4441744" y="2538342"/>
              <a:ext cx="93218" cy="2301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 rot="318488">
              <a:off x="3049469" y="2408984"/>
              <a:ext cx="93218" cy="2301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/>
            <p:cNvSpPr/>
            <p:nvPr/>
          </p:nvSpPr>
          <p:spPr>
            <a:xfrm rot="349477">
              <a:off x="3113542" y="4454932"/>
              <a:ext cx="1090300" cy="21544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pt-BR" sz="400" dirty="0" smtClean="0">
                  <a:solidFill>
                    <a:schemeClr val="bg1"/>
                  </a:solidFill>
                  <a:latin typeface="Berlin Sans FB" pitchFamily="34" charset="0"/>
                  <a:cs typeface="Arial" pitchFamily="34" charset="0"/>
                </a:rPr>
                <a:t>KDILL INDUSTRIA E  COMERCIO DE ALIMENTOS LTDA</a:t>
              </a:r>
              <a:endParaRPr lang="pt-BR" sz="400" dirty="0">
                <a:solidFill>
                  <a:schemeClr val="bg1"/>
                </a:solidFill>
                <a:latin typeface="Berlin Sans FB" pitchFamily="34" charset="0"/>
                <a:cs typeface="Arial" pitchFamily="34" charset="0"/>
              </a:endParaRPr>
            </a:p>
          </p:txBody>
        </p:sp>
      </p:grpSp>
      <p:sp>
        <p:nvSpPr>
          <p:cNvPr id="23" name="Retângulo 22"/>
          <p:cNvSpPr/>
          <p:nvPr/>
        </p:nvSpPr>
        <p:spPr>
          <a:xfrm>
            <a:off x="6876256" y="2780928"/>
            <a:ext cx="1224136" cy="13614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360040" cy="3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luxograma: Entrada manual 34"/>
          <p:cNvSpPr/>
          <p:nvPr/>
        </p:nvSpPr>
        <p:spPr>
          <a:xfrm>
            <a:off x="6804248" y="3789040"/>
            <a:ext cx="1440160" cy="864096"/>
          </a:xfrm>
          <a:prstGeom prst="flowChartManualInput">
            <a:avLst/>
          </a:prstGeom>
          <a:solidFill>
            <a:srgbClr val="C28EDA"/>
          </a:solidFill>
          <a:ln>
            <a:solidFill>
              <a:schemeClr val="bg1">
                <a:lumMod val="65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KDILL IND. E  COM. CALÇADOS LTDA</a:t>
            </a:r>
          </a:p>
          <a:p>
            <a:pPr algn="ctr"/>
            <a:r>
              <a:rPr lang="pt-BR" sz="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SÃO CARLOS-SP</a:t>
            </a:r>
          </a:p>
          <a:p>
            <a:pPr algn="ctr"/>
            <a:r>
              <a:rPr lang="pt-BR" sz="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CNPJ: 30.166.002/0001-32</a:t>
            </a:r>
            <a:endParaRPr lang="pt-BR" sz="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3408636" y="3815231"/>
            <a:ext cx="609876" cy="6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1001383" y="2927679"/>
            <a:ext cx="1308584" cy="134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2936"/>
            <a:ext cx="432047" cy="41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13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1323975"/>
            <a:ext cx="31323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Brindes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Visual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868143" y="-33621"/>
            <a:ext cx="325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Visual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4" name="Picture 2" descr="http://www.sacolaecologicabrasil.com.br/login/foto_produto/1080124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20888"/>
            <a:ext cx="3499593" cy="319281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704975" y="3585990"/>
            <a:ext cx="15001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sus\Desktop\bloco-de-anotacoes-ecologico-personalizado-para-brindes-ecologicos-bv879-228x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197" y="3729629"/>
            <a:ext cx="3392338" cy="28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emorybrindes.com.br/wp-content/uploads/2013/03/brindes-salvad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6098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4419997" y="4734411"/>
            <a:ext cx="1029708" cy="105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792088" cy="77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http://www.freeshop.com.br/brindes/fotos/produtos/Originais/2330/kit-banho-ecologico-3-pecas-2330-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686" y="759120"/>
            <a:ext cx="3411512" cy="34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660022" cy="67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75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42910" y="1071546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Produto:</a:t>
            </a:r>
            <a:endParaRPr lang="pt-B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67722" y="2348880"/>
            <a:ext cx="4452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Sapatilha confortável, macia e delicada. Várias opções de cores e modelos. Sensação de leveza a cada passo. Embalagem moderna com fácil visualização do produto.</a:t>
            </a:r>
            <a:endParaRPr lang="pt-BR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932040" y="35100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Composto de marketing</a:t>
            </a:r>
            <a:endParaRPr lang="pt-BR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sapatilhas-colorida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21" y="2708920"/>
            <a:ext cx="3756001" cy="21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6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282" y="1142984"/>
            <a:ext cx="49292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Preço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t-BR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KDILL Calçados repassa para seus clientes as sapatilhas a partir de R$29.90 no varejo, e para os lojistas com descontos especiais no atacado. A empresa é bem flexível em relação a forma de pagamento.</a:t>
            </a:r>
          </a:p>
          <a:p>
            <a:pPr marL="342900" indent="-342900" algn="just"/>
            <a:endParaRPr lang="pt-BR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pt-BR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pt-BR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pt-BR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pt-BR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932040" y="35100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Composto de marketing</a:t>
            </a:r>
            <a:endParaRPr lang="pt-BR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49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5574" y="1124744"/>
            <a:ext cx="89884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Mercado de atuação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São Carlos e r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egião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lojistas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vendas 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todo Brasil através de l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oja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irtual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Fábrica em São Carlos/SP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Investimento estimado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R$ 100.000,00 </a:t>
            </a:r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Público alvo</a:t>
            </a:r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Mulheres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geral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lasses (B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5" descr="Exibindo passaros-gaiola-arvo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406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980729"/>
            <a:ext cx="46805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Praça</a:t>
            </a:r>
          </a:p>
          <a:p>
            <a:pPr marL="342900" indent="-342900">
              <a:buFont typeface="Wingdings" pitchFamily="2" charset="2"/>
              <a:buChar char="q"/>
            </a:pPr>
            <a:endParaRPr lang="pt-BR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KDILL calçados tem loja virtual, que você pode acessar através do site www.kadillcalcados.com.br e vendemos direto na fábrica para lojistas de São Carlos e Região.</a:t>
            </a:r>
          </a:p>
          <a:p>
            <a:pPr marL="342900" indent="-342900"/>
            <a:endParaRPr lang="pt-BR" dirty="0" smtClean="0">
              <a:solidFill>
                <a:srgbClr val="002060"/>
              </a:solidFill>
            </a:endParaRPr>
          </a:p>
          <a:p>
            <a:pPr marL="342900" indent="-342900"/>
            <a:endParaRPr lang="pt-BR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Promoção</a:t>
            </a:r>
          </a:p>
          <a:p>
            <a:pPr marL="342900" indent="-342900">
              <a:buFont typeface="Wingdings" pitchFamily="2" charset="2"/>
              <a:buChar char="q"/>
            </a:pPr>
            <a:endParaRPr lang="pt-BR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A KDILL Calçados anuncias suas ofertas em sites populares (ex. Bol., Terra) propagadas em rádio e outdoor, redes sociais e revistas</a:t>
            </a:r>
            <a:r>
              <a:rPr lang="pt-BR" sz="2000" dirty="0" smtClean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932040" y="35100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Composto de marketing</a:t>
            </a:r>
            <a:endParaRPr lang="pt-BR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92280" y="2466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Campanha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753693"/>
            <a:ext cx="61206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Conceito</a:t>
            </a:r>
            <a:endParaRPr lang="pt-BR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08845" y="453554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Objetivo:</a:t>
            </a:r>
            <a:endParaRPr lang="pt-BR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1092" y="5328013"/>
            <a:ext cx="5885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Apresentar a marca  e os produtos ao publico feminino como opção para o dia a dia.</a:t>
            </a:r>
            <a:endParaRPr lang="pt-B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932040" y="35100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Campanha de </a:t>
            </a:r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arketing</a:t>
            </a:r>
            <a:endParaRPr lang="pt-BR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323528" y="1484784"/>
            <a:ext cx="5328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Calçados confortáveis são indispensáveis para todas as mulheres.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KDILL Calçados traz para essa campanha, diversos modelos, cores e estampas bem variadas além da leveza, conforto e muita delicadeza para todo o público feminino, 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“Porque linda, leve e delicada toda mulher é.”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986911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Estratégias de Marketing</a:t>
            </a:r>
            <a:endParaRPr lang="pt-BR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3528" y="188992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Veículos de comunicação em massa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Outdoor, TV e rádio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Redes sociais (Facebook, Youtube)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Blogs </a:t>
            </a:r>
            <a:endParaRPr lang="pt-B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076056" y="24660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Campanha de marketing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932040" y="35100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Campanha de </a:t>
            </a:r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arketing</a:t>
            </a:r>
            <a:endParaRPr lang="pt-BR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apostrofobico.files.wordpress.com/2010/09/outdoor-m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pic>
        <p:nvPicPr>
          <p:cNvPr id="73731" name="Picture 3" descr="G:\layout_anuncio_244x1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90239"/>
            <a:ext cx="5572164" cy="228458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	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000892" y="0"/>
            <a:ext cx="18722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Outdoor</a:t>
            </a:r>
            <a:endParaRPr lang="pt-BR" sz="3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28860" y="4143381"/>
            <a:ext cx="415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rgbClr val="A50021"/>
                </a:solidFill>
                <a:latin typeface="Adobe Gothic Std B" pitchFamily="34" charset="-128"/>
                <a:ea typeface="Adobe Gothic Std B" pitchFamily="34" charset="-128"/>
              </a:rPr>
              <a:t>Linda, leve  e delicada como toda mulher</a:t>
            </a:r>
            <a:endParaRPr lang="pt-BR" sz="1400" i="1" dirty="0">
              <a:solidFill>
                <a:srgbClr val="A5002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2604"/>
            <a:ext cx="864096" cy="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reacomunicacao.com.br/media/portfolio/item/pic/_thumbs/busdoor.jpg.830x450_q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635646"/>
            <a:ext cx="9174631" cy="49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363886" y="1124744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Fromato:1,65 x 0,75 m</a:t>
            </a:r>
          </a:p>
          <a:p>
            <a:pPr algn="just"/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	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876256" y="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Busdoor</a:t>
            </a:r>
            <a:endParaRPr lang="pt-BR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4464496" cy="201605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>
            <a:off x="2411760" y="2564904"/>
            <a:ext cx="873290" cy="85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203848" y="26369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ndalus" pitchFamily="18" charset="-78"/>
                <a:cs typeface="Andalus" pitchFamily="18" charset="-78"/>
              </a:rPr>
              <a:t>Kdill calçados, delicada como você.</a:t>
            </a:r>
            <a:endParaRPr lang="pt-BR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07504" y="692697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Comercial (15’ ou 30’)</a:t>
            </a:r>
          </a:p>
          <a:p>
            <a:pPr algn="just"/>
            <a:r>
              <a:rPr lang="pt-B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Título:</a:t>
            </a:r>
          </a:p>
          <a:p>
            <a:pPr algn="just"/>
            <a:endParaRPr lang="pt-BR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11954" y="0"/>
            <a:ext cx="223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Televisão</a:t>
            </a:r>
            <a:endParaRPr lang="pt-BR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	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39552" y="1556792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São duas amigas, a Karina e a Lucinete, a Karina está sentada na mesa do refeitório do trabalho pensativa quando a sua amiga Lucinete chega e diz;- Oi </a:t>
            </a:r>
            <a:r>
              <a:rPr lang="pt-B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tudo bem?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Karina responde;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Não muito, estou preocupada, porque minhas amigas me convidaram para ir a uma exposição no final de semana e o problema é que vai durar horas,andando de salto, queria usar algo elegante mais confortável também.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Lucinete responde: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Amiga tenho a solução para você, semana passada comprei umas sapatilhas lindas na loja virtual da KDILL calçados, tem diversos modelos para todo tipo de situação, são super confortáveis e chegou bem rápido.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Karina diz já com o celular na mão: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-Que ótimo amiga, me diz qual o site para eu comprar uma já.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Lucinete responde: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Www.kadillcalcados.com.br</a:t>
            </a:r>
            <a:endParaRPr lang="pt-B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2040" y="35100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Campanha de </a:t>
            </a:r>
            <a:r>
              <a:rPr lang="pt-BR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arketing</a:t>
            </a:r>
            <a:endParaRPr lang="pt-BR" sz="2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8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1556792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Roteiro de Spot/Jingle (15’ ou 30’)</a:t>
            </a:r>
          </a:p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Título:</a:t>
            </a:r>
          </a:p>
          <a:p>
            <a:pPr algn="just"/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4143604"/>
              </p:ext>
            </p:extLst>
          </p:nvPr>
        </p:nvGraphicFramePr>
        <p:xfrm>
          <a:off x="1928794" y="2500306"/>
          <a:ext cx="6096000" cy="3876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Efeitos sonoros/trilha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Locução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Olá,</a:t>
                      </a:r>
                    </a:p>
                    <a:p>
                      <a:r>
                        <a:rPr lang="pt-BR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Chegou a hora de comprar calçados de qualidade e preço justo,</a:t>
                      </a:r>
                    </a:p>
                    <a:p>
                      <a:r>
                        <a:rPr lang="pt-BR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KDILL traz para você várias opções em sapatilhas e rasteiras, produtos atuais</a:t>
                      </a:r>
                    </a:p>
                    <a:p>
                      <a:r>
                        <a:rPr lang="pt-BR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diferenciados.</a:t>
                      </a:r>
                    </a:p>
                    <a:p>
                      <a:r>
                        <a:rPr lang="pt-BR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Confira nossa coleção através do site: </a:t>
                      </a:r>
                      <a:r>
                        <a:rPr lang="pt-BR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www.kdillcalcados.com.br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Sinta-se leve, linda e confortável com os produtos da KDILL Calçados</a:t>
                      </a: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0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	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80312" y="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Rádio</a:t>
            </a:r>
            <a:endParaRPr lang="pt-BR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Nota_de_voz_0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03848" y="407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3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948264" y="16288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Revista</a:t>
            </a:r>
            <a:endParaRPr lang="pt-BR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764704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Página inteira</a:t>
            </a: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Título: 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Novidades em calçados</a:t>
            </a:r>
          </a:p>
          <a:p>
            <a:pPr algn="just"/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272" y="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Revista</a:t>
            </a:r>
            <a:endParaRPr lang="pt-BR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3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357718" cy="550003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23554"/>
            <a:ext cx="1152128" cy="11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499992" y="2681536"/>
            <a:ext cx="569387" cy="41764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2500" dirty="0" smtClean="0">
                <a:latin typeface="Batang" pitchFamily="18" charset="-127"/>
                <a:ea typeface="Batang" pitchFamily="18" charset="-127"/>
              </a:rPr>
              <a:t>Linda, leve e delicada...</a:t>
            </a:r>
            <a:endParaRPr lang="pt-BR" sz="25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609329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Batang" pitchFamily="18" charset="-127"/>
                <a:ea typeface="Batang" pitchFamily="18" charset="-127"/>
              </a:rPr>
              <a:t>Kdill, feito para toda mulher!</a:t>
            </a:r>
            <a:endParaRPr lang="pt-BR" sz="2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19077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G:\3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2253418" cy="291612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595776" cy="6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1835696" y="4581128"/>
            <a:ext cx="338554" cy="201622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000" dirty="0" smtClean="0">
                <a:latin typeface="Batang" pitchFamily="18" charset="-127"/>
                <a:ea typeface="Batang" pitchFamily="18" charset="-127"/>
              </a:rPr>
              <a:t>Linda, leve e delicada...</a:t>
            </a:r>
            <a:endParaRPr lang="pt-BR" sz="1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835696" y="59492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Batang" pitchFamily="18" charset="-127"/>
                <a:ea typeface="Batang" pitchFamily="18" charset="-127"/>
              </a:rPr>
              <a:t>Kdill, feito para toda mulher</a:t>
            </a:r>
            <a:r>
              <a:rPr lang="pt-BR" sz="2000" dirty="0" smtClean="0">
                <a:latin typeface="Batang" pitchFamily="18" charset="-127"/>
                <a:ea typeface="Batang" pitchFamily="18" charset="-127"/>
              </a:rPr>
              <a:t>!</a:t>
            </a:r>
            <a:endParaRPr lang="pt-BR" sz="20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1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39552" y="1556792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Banner Internet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468 x 60 </a:t>
            </a:r>
            <a:r>
              <a:rPr lang="pt-BR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endParaRPr lang="pt-BR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272" y="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Revista</a:t>
            </a:r>
            <a:endParaRPr lang="pt-BR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G:\layout_anuncio_244x1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7488832" cy="228458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864096" cy="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547664" y="4581128"/>
            <a:ext cx="415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rgbClr val="A50021"/>
                </a:solidFill>
                <a:latin typeface="Adobe Gothic Std B" pitchFamily="34" charset="-128"/>
                <a:ea typeface="Adobe Gothic Std B" pitchFamily="34" charset="-128"/>
              </a:rPr>
              <a:t>Linda, leve  e delicada como toda mulher</a:t>
            </a:r>
            <a:endParaRPr lang="pt-BR" sz="1400" i="1" dirty="0">
              <a:solidFill>
                <a:srgbClr val="A5002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sus\Desktop\FOTO_OUTDOOR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book-fotos-15-anos-festa-senior-photography-photo-estudio-para-fazer-book-bh-belo-horizonte-melhores-criativas-naturais-estudio-studio-_ADR762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4595530" y="1166961"/>
            <a:ext cx="2771428" cy="2720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193" b="90885" l="45827" r="90849">
                        <a14:foregroundMark x1="63470" y1="22917" x2="73206" y2="69531"/>
                        <a14:foregroundMark x1="50732" y1="64844" x2="79209" y2="56901"/>
                        <a14:foregroundMark x1="63836" y1="41536" x2="76208" y2="41536"/>
                        <a14:foregroundMark x1="67277" y1="38932" x2="75476" y2="36849"/>
                        <a14:foregroundMark x1="56003" y1="28906" x2="49634" y2="48177"/>
                        <a14:foregroundMark x1="55637" y1="31510" x2="69107" y2="20833"/>
                        <a14:foregroundMark x1="61274" y1="28906" x2="80015" y2="33594"/>
                        <a14:foregroundMark x1="56003" y1="27604" x2="76647" y2="28906"/>
                        <a14:foregroundMark x1="55271" y1="34896" x2="65373" y2="25521"/>
                        <a14:foregroundMark x1="78843" y1="32161" x2="83748" y2="61589"/>
                        <a14:foregroundMark x1="83382" y1="63542" x2="66837" y2="81510"/>
                        <a14:foregroundMark x1="52635" y1="60286" x2="62372" y2="78255"/>
                        <a14:foregroundMark x1="62372" y1="78255" x2="79209" y2="75521"/>
                        <a14:foregroundMark x1="49634" y1="52214" x2="54100" y2="73568"/>
                        <a14:foregroundMark x1="54100" y1="73568" x2="65007" y2="85547"/>
                        <a14:foregroundMark x1="65007" y1="85547" x2="77745" y2="80859"/>
                        <a14:foregroundMark x1="77745" y1="80859" x2="86018" y2="56901"/>
                        <a14:foregroundMark x1="80015" y1="76172" x2="86018" y2="60286"/>
                        <a14:foregroundMark x1="51903" y1="56250" x2="80015" y2="52214"/>
                        <a14:foregroundMark x1="55637" y1="53516" x2="75110" y2="46875"/>
                        <a14:foregroundMark x1="64641" y1="59505" x2="79575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43" t="15761" r="10472" b="9239"/>
          <a:stretch/>
        </p:blipFill>
        <p:spPr bwMode="auto">
          <a:xfrm rot="-120000">
            <a:off x="4655392" y="1298114"/>
            <a:ext cx="714380" cy="69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	</a:t>
            </a:r>
          </a:p>
        </p:txBody>
      </p:sp>
      <p:sp>
        <p:nvSpPr>
          <p:cNvPr id="11" name="CaixaDeTexto 10"/>
          <p:cNvSpPr txBox="1"/>
          <p:nvPr/>
        </p:nvSpPr>
        <p:spPr>
          <a:xfrm rot="-60000">
            <a:off x="6357950" y="214311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chemeClr val="bg1"/>
                </a:solidFill>
              </a:rPr>
              <a:t>Leveza a seus pés</a:t>
            </a:r>
          </a:p>
        </p:txBody>
      </p:sp>
      <p:sp>
        <p:nvSpPr>
          <p:cNvPr id="13" name="CaixaDeTexto 12"/>
          <p:cNvSpPr txBox="1"/>
          <p:nvPr/>
        </p:nvSpPr>
        <p:spPr>
          <a:xfrm rot="-60000">
            <a:off x="4646433" y="352659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www.kdillcalcados.com.br</a:t>
            </a:r>
            <a:endParaRPr lang="pt-B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80112" y="0"/>
            <a:ext cx="3563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Mídia alternativa</a:t>
            </a:r>
            <a:endParaRPr lang="pt-BR" sz="3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7975" y="1340768"/>
            <a:ext cx="491209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Missão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Atender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necessidade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todas as mulheres, onde elas possam unir praticidade, elegância e conforto no seu dia a dia.</a:t>
            </a:r>
          </a:p>
          <a:p>
            <a:pPr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Visão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Expandir</a:t>
            </a: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até 2020 para atender todo o território Nacional e 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reconhecida como m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arca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relacionada ao conforto, visando o crescimento da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empresa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neste segmento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20072" y="18752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Exibindo 1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396136" y="3837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375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4757" name="Picture 5" descr="G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596385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" y="1000108"/>
            <a:ext cx="17859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Mídia alternativa:</a:t>
            </a:r>
          </a:p>
          <a:p>
            <a:pPr algn="just"/>
            <a:endParaRPr lang="pt-BR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Blogueiras que façam resenha sobre os nossos produtos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80112" y="0"/>
            <a:ext cx="3563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Mídia alternativa</a:t>
            </a:r>
            <a:endParaRPr lang="pt-BR" sz="3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57290" y="1785926"/>
            <a:ext cx="644718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Bibliografia</a:t>
            </a:r>
          </a:p>
          <a:p>
            <a:r>
              <a:rPr lang="pt-B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htto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://www.sebrae.com.br/.../</a:t>
            </a:r>
            <a:r>
              <a:rPr lang="pt-B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PortalSebrae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/.../Conheça-o-mercado-de-calçados</a:t>
            </a: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http://exame.abril.com.br/pme/.../</a:t>
            </a:r>
            <a:r>
              <a:rPr lang="pt-B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como-a-inflacao-pode-afetar-meu-negocio</a:t>
            </a:r>
            <a:endParaRPr lang="pt-B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 sebrae.com.</a:t>
            </a:r>
            <a:r>
              <a:rPr lang="pt-B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/sites/.../</a:t>
            </a:r>
            <a:r>
              <a:rPr lang="pt-B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ideias</a:t>
            </a:r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Como-montar-uma-loja-de-calçados</a:t>
            </a:r>
            <a:endParaRPr lang="pt-B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http://www.julianagoes.com.br/post/calcados-verao-2015-tendencias-com-love-shoes/379</a:t>
            </a:r>
          </a:p>
          <a:p>
            <a:r>
              <a:rPr lang="pt-BR" dirty="0">
                <a:solidFill>
                  <a:srgbClr val="002060"/>
                </a:solidFill>
              </a:rPr>
              <a:t>http://www.pinhalimoveis.com.br</a:t>
            </a:r>
            <a:r>
              <a:rPr lang="pt-BR" dirty="0" smtClean="0">
                <a:solidFill>
                  <a:srgbClr val="002060"/>
                </a:solidFill>
              </a:rPr>
              <a:t>/</a:t>
            </a:r>
          </a:p>
          <a:p>
            <a:endParaRPr lang="pt-B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/>
          </a:p>
          <a:p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59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73287" y="1844823"/>
            <a:ext cx="64471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Agradecimentos:</a:t>
            </a:r>
          </a:p>
          <a:p>
            <a:endParaRPr lang="pt-BR" sz="1600" dirty="0" smtClean="0">
              <a:solidFill>
                <a:srgbClr val="002060"/>
              </a:solidFill>
            </a:endParaRP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Agradecemos aos nossos amigos das empresas Santa Bebida e NBZ.</a:t>
            </a: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Aos Professores Daniel Nonato, Érica Fernanda e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Fabiana R. 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Nascimento.</a:t>
            </a:r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 especialmente ao Professor Rodrigo Rodrigues pelo auxilio na conclusão deste trabalho.</a:t>
            </a:r>
          </a:p>
          <a:p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46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980728"/>
            <a:ext cx="51446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Valores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Respeito aos colaboradores, clientes, fornecedores e aos princípios da empresa.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alorização de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ovas ideias e sugestões.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Ética e responsabilidade com o meio ambiente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Comprometimento, inovação e melhoria continua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Responsabilidade social..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520" y="746075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178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51519" y="958225"/>
            <a:ext cx="40703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Estrutura Organizacional</a:t>
            </a:r>
            <a:endParaRPr lang="pt-BR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700808"/>
            <a:ext cx="80648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Portaria</a:t>
            </a:r>
          </a:p>
          <a:p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-Limpeza</a:t>
            </a:r>
          </a:p>
          <a:p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-Almoxarifado</a:t>
            </a:r>
          </a:p>
          <a:p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-Linha de produção</a:t>
            </a:r>
          </a:p>
          <a:p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-Linha de montagem</a:t>
            </a:r>
          </a:p>
          <a:p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-Linha de acabamento</a:t>
            </a:r>
          </a:p>
          <a:p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-Processo </a:t>
            </a:r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final</a:t>
            </a:r>
          </a:p>
          <a:p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9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772816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fábrica KDILL calçados trata-se de um barracão com 500 m², 2 banheiros, 1 copa, 1 escritório, concreto polido próprio para maquinário pesado, no espaço utilizado para linha de produção possui 2 maquinários, na frente da parte interior do barracão contém separadores de ambientes, onde são divididas as salas para organização de estoque tanto de matéria prima quanto de produtos prontos e material de limpeza, contendo também na  entrada da fábrica um balcão de recepção.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66179" y="1124744"/>
            <a:ext cx="40703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Estrutura Organizacional</a:t>
            </a:r>
            <a:endParaRPr lang="pt-BR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0012" y="1061874"/>
            <a:ext cx="77379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Mix de produtos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Principais produtos em materiais </a:t>
            </a:r>
          </a:p>
          <a:p>
            <a:pPr algn="just"/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intético e couro </a:t>
            </a:r>
            <a:r>
              <a:rPr lang="pt-BR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cológico.</a:t>
            </a:r>
            <a:endParaRPr lang="pt-BR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Sapatilhas 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Diversidade de cores e modelos</a:t>
            </a:r>
          </a:p>
          <a:p>
            <a:pPr algn="just"/>
            <a:r>
              <a:rPr lang="pt-BR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Tam. 19 ao 43.</a:t>
            </a:r>
          </a:p>
          <a:p>
            <a:pPr algn="just"/>
            <a:endParaRPr lang="pt-BR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solidFill>
                <a:srgbClr val="875A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6136" y="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Identidade Institucional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Exibindo imagesC0T57RE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187"/>
            <a:ext cx="3920480" cy="37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123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-33621"/>
            <a:ext cx="9144000" cy="510293"/>
          </a:xfrm>
          <a:prstGeom prst="rect">
            <a:avLst/>
          </a:prstGeom>
          <a:solidFill>
            <a:srgbClr val="C28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36097" y="-33621"/>
            <a:ext cx="3688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Identidade Institucional</a:t>
            </a:r>
            <a:endParaRPr lang="pt-BR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476673"/>
            <a:ext cx="9144000" cy="216024"/>
          </a:xfrm>
          <a:prstGeom prst="rect">
            <a:avLst/>
          </a:prstGeom>
          <a:solidFill>
            <a:srgbClr val="16B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31" name="Picture 7" descr="C:\Users\Asus\Desktop\TRABALHO\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591" y="4920183"/>
            <a:ext cx="3326481" cy="19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sus\Desktop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2" y="3680763"/>
            <a:ext cx="2920652" cy="15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sus\Desktop\TRABALHO\sapatilha_mae_e_filha_macetes_de_mae_onca1-670x3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25" y="3227133"/>
            <a:ext cx="3694931" cy="16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4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2989</TotalTime>
  <Words>1911</Words>
  <Application>Microsoft Office PowerPoint</Application>
  <PresentationFormat>Apresentação na tela (4:3)</PresentationFormat>
  <Paragraphs>417</Paragraphs>
  <Slides>52</Slides>
  <Notes>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Executivo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Micro</cp:lastModifiedBy>
  <cp:revision>411</cp:revision>
  <cp:lastPrinted>2015-10-30T17:57:11Z</cp:lastPrinted>
  <dcterms:created xsi:type="dcterms:W3CDTF">2015-08-23T03:31:40Z</dcterms:created>
  <dcterms:modified xsi:type="dcterms:W3CDTF">2015-11-12T15:11:41Z</dcterms:modified>
</cp:coreProperties>
</file>