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318" r:id="rId3"/>
    <p:sldId id="258" r:id="rId4"/>
    <p:sldId id="260" r:id="rId5"/>
    <p:sldId id="263" r:id="rId6"/>
    <p:sldId id="319" r:id="rId7"/>
    <p:sldId id="320" r:id="rId8"/>
    <p:sldId id="265" r:id="rId9"/>
    <p:sldId id="267" r:id="rId10"/>
    <p:sldId id="328" r:id="rId11"/>
    <p:sldId id="329" r:id="rId12"/>
    <p:sldId id="330" r:id="rId13"/>
    <p:sldId id="331" r:id="rId14"/>
    <p:sldId id="269" r:id="rId15"/>
    <p:sldId id="295" r:id="rId16"/>
    <p:sldId id="321" r:id="rId17"/>
    <p:sldId id="270" r:id="rId18"/>
    <p:sldId id="325" r:id="rId19"/>
    <p:sldId id="326" r:id="rId20"/>
    <p:sldId id="271" r:id="rId21"/>
    <p:sldId id="322" r:id="rId22"/>
    <p:sldId id="327" r:id="rId23"/>
    <p:sldId id="273" r:id="rId24"/>
    <p:sldId id="301" r:id="rId25"/>
    <p:sldId id="272" r:id="rId26"/>
    <p:sldId id="274" r:id="rId27"/>
    <p:sldId id="300" r:id="rId28"/>
    <p:sldId id="294" r:id="rId29"/>
    <p:sldId id="299" r:id="rId30"/>
    <p:sldId id="275" r:id="rId31"/>
    <p:sldId id="276" r:id="rId32"/>
    <p:sldId id="277" r:id="rId33"/>
    <p:sldId id="278" r:id="rId34"/>
    <p:sldId id="279" r:id="rId35"/>
    <p:sldId id="280" r:id="rId36"/>
    <p:sldId id="303" r:id="rId37"/>
    <p:sldId id="281" r:id="rId38"/>
    <p:sldId id="282" r:id="rId39"/>
    <p:sldId id="283" r:id="rId40"/>
    <p:sldId id="284" r:id="rId41"/>
    <p:sldId id="285" r:id="rId42"/>
    <p:sldId id="286" r:id="rId43"/>
    <p:sldId id="304" r:id="rId44"/>
    <p:sldId id="287" r:id="rId45"/>
    <p:sldId id="296" r:id="rId46"/>
    <p:sldId id="305" r:id="rId47"/>
    <p:sldId id="288" r:id="rId48"/>
    <p:sldId id="306" r:id="rId49"/>
    <p:sldId id="289" r:id="rId50"/>
    <p:sldId id="290" r:id="rId51"/>
    <p:sldId id="307" r:id="rId52"/>
    <p:sldId id="338" r:id="rId53"/>
    <p:sldId id="339" r:id="rId54"/>
    <p:sldId id="341" r:id="rId55"/>
    <p:sldId id="340" r:id="rId56"/>
    <p:sldId id="337" r:id="rId57"/>
    <p:sldId id="308" r:id="rId58"/>
    <p:sldId id="309" r:id="rId59"/>
    <p:sldId id="335" r:id="rId60"/>
    <p:sldId id="332" r:id="rId61"/>
    <p:sldId id="334" r:id="rId62"/>
    <p:sldId id="333" r:id="rId63"/>
    <p:sldId id="312" r:id="rId64"/>
    <p:sldId id="313" r:id="rId65"/>
    <p:sldId id="314" r:id="rId66"/>
    <p:sldId id="323" r:id="rId67"/>
    <p:sldId id="315" r:id="rId68"/>
    <p:sldId id="316" r:id="rId69"/>
    <p:sldId id="291" r:id="rId70"/>
    <p:sldId id="293" r:id="rId71"/>
    <p:sldId id="324" r:id="rId72"/>
    <p:sldId id="297" r:id="rId73"/>
    <p:sldId id="317" r:id="rId74"/>
    <p:sldId id="336" r:id="rId7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94" autoAdjust="0"/>
    <p:restoredTop sz="94434" autoAdjust="0"/>
  </p:normalViewPr>
  <p:slideViewPr>
    <p:cSldViewPr snapToGrid="0">
      <p:cViewPr varScale="1">
        <p:scale>
          <a:sx n="81" d="100"/>
          <a:sy n="81" d="100"/>
        </p:scale>
        <p:origin x="102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7A926D-A474-48DD-9210-060E19A6B6FB}" type="doc">
      <dgm:prSet loTypeId="urn:microsoft.com/office/officeart/2005/8/layout/orgChart1" loCatId="hierarchy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100439A4-0E4D-414B-AE82-8F8FE5C10FAB}">
      <dgm:prSet phldrT="[Texto]"/>
      <dgm:spPr/>
      <dgm:t>
        <a:bodyPr/>
        <a:lstStyle/>
        <a:p>
          <a:r>
            <a:rPr lang="pt-BR" b="1" dirty="0" smtClean="0">
              <a:solidFill>
                <a:srgbClr val="4C1900"/>
              </a:solidFill>
              <a:latin typeface="Times New Roman" pitchFamily="18" charset="0"/>
              <a:cs typeface="Times New Roman" pitchFamily="18" charset="0"/>
            </a:rPr>
            <a:t>Administração Geral</a:t>
          </a:r>
          <a:endParaRPr lang="pt-BR" b="1" dirty="0">
            <a:solidFill>
              <a:srgbClr val="4C19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15FE10B-74E1-420D-B685-C302DE42972C}" type="parTrans" cxnId="{3E41D639-8606-4261-8F57-C4DED87ADE77}">
      <dgm:prSet/>
      <dgm:spPr/>
      <dgm:t>
        <a:bodyPr/>
        <a:lstStyle/>
        <a:p>
          <a:endParaRPr lang="pt-BR"/>
        </a:p>
      </dgm:t>
    </dgm:pt>
    <dgm:pt modelId="{29F13F94-C2BA-4432-9D19-4439DBBA3B59}" type="sibTrans" cxnId="{3E41D639-8606-4261-8F57-C4DED87ADE77}">
      <dgm:prSet/>
      <dgm:spPr/>
      <dgm:t>
        <a:bodyPr/>
        <a:lstStyle/>
        <a:p>
          <a:endParaRPr lang="pt-BR"/>
        </a:p>
      </dgm:t>
    </dgm:pt>
    <dgm:pt modelId="{E0B05C3C-1E83-4CB1-A8B1-C335C839DD02}" type="asst">
      <dgm:prSet phldrT="[Texto]"/>
      <dgm:spPr/>
      <dgm:t>
        <a:bodyPr/>
        <a:lstStyle/>
        <a:p>
          <a:r>
            <a:rPr lang="pt-BR" b="1" dirty="0" smtClean="0">
              <a:solidFill>
                <a:srgbClr val="4C1900"/>
              </a:solidFill>
              <a:latin typeface="Times New Roman" pitchFamily="18" charset="0"/>
              <a:cs typeface="Times New Roman" pitchFamily="18" charset="0"/>
            </a:rPr>
            <a:t>RH</a:t>
          </a:r>
          <a:endParaRPr lang="pt-BR" b="1" dirty="0">
            <a:solidFill>
              <a:srgbClr val="4C19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03198B6-35A4-4B4C-BD7E-C37740A65CD7}" type="parTrans" cxnId="{76D3B021-526E-4AC0-AFE0-B4220282F254}">
      <dgm:prSet/>
      <dgm:spPr/>
      <dgm:t>
        <a:bodyPr/>
        <a:lstStyle/>
        <a:p>
          <a:endParaRPr lang="pt-BR">
            <a:solidFill>
              <a:srgbClr val="4C1900"/>
            </a:solidFill>
          </a:endParaRPr>
        </a:p>
      </dgm:t>
    </dgm:pt>
    <dgm:pt modelId="{7FAE5028-CDC1-476D-9431-32729F135343}" type="sibTrans" cxnId="{76D3B021-526E-4AC0-AFE0-B4220282F254}">
      <dgm:prSet/>
      <dgm:spPr/>
      <dgm:t>
        <a:bodyPr/>
        <a:lstStyle/>
        <a:p>
          <a:endParaRPr lang="pt-BR"/>
        </a:p>
      </dgm:t>
    </dgm:pt>
    <dgm:pt modelId="{C4FFB0A5-C94A-45A4-9B92-52D40D99E52C}">
      <dgm:prSet phldrT="[Texto]"/>
      <dgm:spPr/>
      <dgm:t>
        <a:bodyPr/>
        <a:lstStyle/>
        <a:p>
          <a:r>
            <a:rPr lang="pt-BR" b="1" dirty="0" smtClean="0">
              <a:solidFill>
                <a:srgbClr val="4C1900"/>
              </a:solidFill>
              <a:latin typeface="Times New Roman" pitchFamily="18" charset="0"/>
              <a:cs typeface="Times New Roman" pitchFamily="18" charset="0"/>
            </a:rPr>
            <a:t>Encarregado de recheio</a:t>
          </a:r>
          <a:endParaRPr lang="pt-BR" b="1" dirty="0">
            <a:solidFill>
              <a:srgbClr val="4C19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B6FDCB3-8DF8-4B7E-B966-C33CDB4EFA10}" type="parTrans" cxnId="{11A81627-1BD5-40DA-85F2-02C19FC58A4A}">
      <dgm:prSet/>
      <dgm:spPr/>
      <dgm:t>
        <a:bodyPr/>
        <a:lstStyle/>
        <a:p>
          <a:endParaRPr lang="pt-BR">
            <a:solidFill>
              <a:srgbClr val="4C1900"/>
            </a:solidFill>
          </a:endParaRPr>
        </a:p>
      </dgm:t>
    </dgm:pt>
    <dgm:pt modelId="{DAE17796-2788-481E-B14C-672DF8741B85}" type="sibTrans" cxnId="{11A81627-1BD5-40DA-85F2-02C19FC58A4A}">
      <dgm:prSet/>
      <dgm:spPr/>
      <dgm:t>
        <a:bodyPr/>
        <a:lstStyle/>
        <a:p>
          <a:endParaRPr lang="pt-BR"/>
        </a:p>
      </dgm:t>
    </dgm:pt>
    <dgm:pt modelId="{099E082E-0803-4C1E-938D-951CF2F82989}">
      <dgm:prSet phldrT="[Texto]"/>
      <dgm:spPr/>
      <dgm:t>
        <a:bodyPr/>
        <a:lstStyle/>
        <a:p>
          <a:r>
            <a:rPr lang="pt-BR" b="1" dirty="0" smtClean="0">
              <a:solidFill>
                <a:srgbClr val="4C1900"/>
              </a:solidFill>
              <a:latin typeface="Times New Roman" pitchFamily="18" charset="0"/>
              <a:cs typeface="Times New Roman" pitchFamily="18" charset="0"/>
            </a:rPr>
            <a:t>Encarregado de embalagem</a:t>
          </a:r>
          <a:endParaRPr lang="pt-BR" b="1" dirty="0">
            <a:solidFill>
              <a:srgbClr val="4C19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E1BF16-81FA-49C8-841E-B98E145A33A3}" type="parTrans" cxnId="{C4BDFC4C-DB97-4E8B-B3E8-3760D209A948}">
      <dgm:prSet/>
      <dgm:spPr/>
      <dgm:t>
        <a:bodyPr/>
        <a:lstStyle/>
        <a:p>
          <a:endParaRPr lang="pt-BR">
            <a:solidFill>
              <a:srgbClr val="4C1900"/>
            </a:solidFill>
          </a:endParaRPr>
        </a:p>
      </dgm:t>
    </dgm:pt>
    <dgm:pt modelId="{89B28C57-3148-4381-BABB-45B99D01B522}" type="sibTrans" cxnId="{C4BDFC4C-DB97-4E8B-B3E8-3760D209A948}">
      <dgm:prSet/>
      <dgm:spPr/>
      <dgm:t>
        <a:bodyPr/>
        <a:lstStyle/>
        <a:p>
          <a:endParaRPr lang="pt-BR"/>
        </a:p>
      </dgm:t>
    </dgm:pt>
    <dgm:pt modelId="{43949A6E-F777-47B0-8082-EB7ED50D7752}">
      <dgm:prSet phldrT="[Texto]"/>
      <dgm:spPr/>
      <dgm:t>
        <a:bodyPr/>
        <a:lstStyle/>
        <a:p>
          <a:r>
            <a:rPr lang="pt-BR" b="1" dirty="0" smtClean="0">
              <a:solidFill>
                <a:srgbClr val="4C1900"/>
              </a:solidFill>
              <a:latin typeface="Times New Roman" pitchFamily="18" charset="0"/>
              <a:cs typeface="Times New Roman" pitchFamily="18" charset="0"/>
            </a:rPr>
            <a:t>Serviços gerais</a:t>
          </a:r>
          <a:endParaRPr lang="pt-BR" b="1" dirty="0">
            <a:solidFill>
              <a:srgbClr val="4C19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A2FD462-4726-4EAA-AC93-074B7A560AB9}" type="parTrans" cxnId="{12DF0BC9-863D-4755-9505-946299D16AAE}">
      <dgm:prSet/>
      <dgm:spPr/>
      <dgm:t>
        <a:bodyPr/>
        <a:lstStyle/>
        <a:p>
          <a:endParaRPr lang="pt-BR">
            <a:solidFill>
              <a:srgbClr val="4C1900"/>
            </a:solidFill>
          </a:endParaRPr>
        </a:p>
      </dgm:t>
    </dgm:pt>
    <dgm:pt modelId="{DB783DA0-945B-447F-80C9-2EB74EAB5FD8}" type="sibTrans" cxnId="{12DF0BC9-863D-4755-9505-946299D16AAE}">
      <dgm:prSet/>
      <dgm:spPr/>
      <dgm:t>
        <a:bodyPr/>
        <a:lstStyle/>
        <a:p>
          <a:endParaRPr lang="pt-BR"/>
        </a:p>
      </dgm:t>
    </dgm:pt>
    <dgm:pt modelId="{DB3755F2-F74A-496D-B162-E4A392BA80BB}">
      <dgm:prSet phldrT="[Texto]"/>
      <dgm:spPr/>
      <dgm:t>
        <a:bodyPr/>
        <a:lstStyle/>
        <a:p>
          <a:r>
            <a:rPr lang="pt-BR" b="1" dirty="0" smtClean="0">
              <a:solidFill>
                <a:srgbClr val="4C1900"/>
              </a:solidFill>
              <a:latin typeface="Times New Roman" pitchFamily="18" charset="0"/>
              <a:cs typeface="Times New Roman" pitchFamily="18" charset="0"/>
            </a:rPr>
            <a:t>Chocolateiro</a:t>
          </a:r>
          <a:endParaRPr lang="pt-BR" b="1" dirty="0">
            <a:solidFill>
              <a:srgbClr val="4C19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6D5AC5-3B17-4F6A-B31D-3E7CE2D87A0B}" type="parTrans" cxnId="{76B8A48B-2715-4029-A7D6-244EE723310D}">
      <dgm:prSet/>
      <dgm:spPr/>
      <dgm:t>
        <a:bodyPr/>
        <a:lstStyle/>
        <a:p>
          <a:endParaRPr lang="pt-BR">
            <a:solidFill>
              <a:srgbClr val="4C1900"/>
            </a:solidFill>
          </a:endParaRPr>
        </a:p>
      </dgm:t>
    </dgm:pt>
    <dgm:pt modelId="{E4BA5EC2-346A-48B1-B0DE-89207D3FDDDF}" type="sibTrans" cxnId="{76B8A48B-2715-4029-A7D6-244EE723310D}">
      <dgm:prSet/>
      <dgm:spPr/>
      <dgm:t>
        <a:bodyPr/>
        <a:lstStyle/>
        <a:p>
          <a:endParaRPr lang="pt-BR"/>
        </a:p>
      </dgm:t>
    </dgm:pt>
    <dgm:pt modelId="{64594169-AE7A-4F9E-B295-747859B98A2F}" type="asst">
      <dgm:prSet/>
      <dgm:spPr/>
      <dgm:t>
        <a:bodyPr/>
        <a:lstStyle/>
        <a:p>
          <a:r>
            <a:rPr lang="pt-BR" b="1" dirty="0" smtClean="0">
              <a:solidFill>
                <a:srgbClr val="4C1900"/>
              </a:solidFill>
              <a:latin typeface="Times New Roman" pitchFamily="18" charset="0"/>
              <a:cs typeface="Times New Roman" pitchFamily="18" charset="0"/>
            </a:rPr>
            <a:t>Marketing</a:t>
          </a:r>
          <a:endParaRPr lang="pt-BR" b="1" dirty="0">
            <a:solidFill>
              <a:srgbClr val="4C19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DEB255-2B39-4B55-B79B-A5A357CD1A97}" type="parTrans" cxnId="{E501B36F-D741-48A7-81D4-8840AC0F3224}">
      <dgm:prSet/>
      <dgm:spPr/>
      <dgm:t>
        <a:bodyPr/>
        <a:lstStyle/>
        <a:p>
          <a:endParaRPr lang="pt-BR">
            <a:solidFill>
              <a:srgbClr val="4C1900"/>
            </a:solidFill>
          </a:endParaRPr>
        </a:p>
      </dgm:t>
    </dgm:pt>
    <dgm:pt modelId="{041A0D53-96CA-4826-B4FB-830BCE676215}" type="sibTrans" cxnId="{E501B36F-D741-48A7-81D4-8840AC0F3224}">
      <dgm:prSet/>
      <dgm:spPr/>
      <dgm:t>
        <a:bodyPr/>
        <a:lstStyle/>
        <a:p>
          <a:endParaRPr lang="pt-BR"/>
        </a:p>
      </dgm:t>
    </dgm:pt>
    <dgm:pt modelId="{7B1A26E3-65AF-42EA-8E98-7653DD692B1E}" type="asst">
      <dgm:prSet/>
      <dgm:spPr/>
      <dgm:t>
        <a:bodyPr/>
        <a:lstStyle/>
        <a:p>
          <a:r>
            <a:rPr lang="pt-BR" b="1" dirty="0" smtClean="0">
              <a:solidFill>
                <a:srgbClr val="4C1900"/>
              </a:solidFill>
              <a:latin typeface="Times New Roman" pitchFamily="18" charset="0"/>
              <a:cs typeface="Times New Roman" pitchFamily="18" charset="0"/>
            </a:rPr>
            <a:t>Jurídica</a:t>
          </a:r>
          <a:endParaRPr lang="pt-BR" b="1" dirty="0">
            <a:solidFill>
              <a:srgbClr val="4C19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9828249-0DAF-443B-8C9C-4FB60697283E}" type="parTrans" cxnId="{21C3B4B8-97FF-492E-8BF9-F048812B7C85}">
      <dgm:prSet/>
      <dgm:spPr/>
      <dgm:t>
        <a:bodyPr/>
        <a:lstStyle/>
        <a:p>
          <a:endParaRPr lang="pt-BR">
            <a:solidFill>
              <a:srgbClr val="4C1900"/>
            </a:solidFill>
          </a:endParaRPr>
        </a:p>
      </dgm:t>
    </dgm:pt>
    <dgm:pt modelId="{E250251C-02C3-4C22-A653-DD988E9E22EF}" type="sibTrans" cxnId="{21C3B4B8-97FF-492E-8BF9-F048812B7C85}">
      <dgm:prSet/>
      <dgm:spPr/>
      <dgm:t>
        <a:bodyPr/>
        <a:lstStyle/>
        <a:p>
          <a:endParaRPr lang="pt-BR"/>
        </a:p>
      </dgm:t>
    </dgm:pt>
    <dgm:pt modelId="{787B91B5-83C6-4ACC-BE83-42927E69EDFF}" type="asst">
      <dgm:prSet/>
      <dgm:spPr/>
      <dgm:t>
        <a:bodyPr/>
        <a:lstStyle/>
        <a:p>
          <a:r>
            <a:rPr lang="pt-BR" b="1" dirty="0" smtClean="0">
              <a:solidFill>
                <a:srgbClr val="4C1900"/>
              </a:solidFill>
              <a:latin typeface="Times New Roman" pitchFamily="18" charset="0"/>
              <a:cs typeface="Times New Roman" pitchFamily="18" charset="0"/>
            </a:rPr>
            <a:t>Finanças</a:t>
          </a:r>
          <a:endParaRPr lang="pt-BR" b="1" dirty="0">
            <a:solidFill>
              <a:srgbClr val="4C19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EF507B3-D242-419B-9C30-5F01B80B6C48}" type="parTrans" cxnId="{DDCDD5DC-97EB-42BE-82F1-EBDC79F81866}">
      <dgm:prSet/>
      <dgm:spPr/>
      <dgm:t>
        <a:bodyPr/>
        <a:lstStyle/>
        <a:p>
          <a:endParaRPr lang="pt-BR">
            <a:solidFill>
              <a:srgbClr val="4C1900"/>
            </a:solidFill>
          </a:endParaRPr>
        </a:p>
      </dgm:t>
    </dgm:pt>
    <dgm:pt modelId="{BCE3F16C-B0DC-48D3-9BD1-AE3B950016C6}" type="sibTrans" cxnId="{DDCDD5DC-97EB-42BE-82F1-EBDC79F81866}">
      <dgm:prSet/>
      <dgm:spPr/>
      <dgm:t>
        <a:bodyPr/>
        <a:lstStyle/>
        <a:p>
          <a:endParaRPr lang="pt-BR"/>
        </a:p>
      </dgm:t>
    </dgm:pt>
    <dgm:pt modelId="{EBD98FC6-B919-4032-B6E6-388F309A1DF4}" type="pres">
      <dgm:prSet presAssocID="{7A7A926D-A474-48DD-9210-060E19A6B6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73118225-A168-452E-8226-8E09F55B1BBB}" type="pres">
      <dgm:prSet presAssocID="{100439A4-0E4D-414B-AE82-8F8FE5C10FAB}" presName="hierRoot1" presStyleCnt="0">
        <dgm:presLayoutVars>
          <dgm:hierBranch val="init"/>
        </dgm:presLayoutVars>
      </dgm:prSet>
      <dgm:spPr/>
    </dgm:pt>
    <dgm:pt modelId="{C81787EE-EE71-4146-8813-AA725BF5260D}" type="pres">
      <dgm:prSet presAssocID="{100439A4-0E4D-414B-AE82-8F8FE5C10FAB}" presName="rootComposite1" presStyleCnt="0"/>
      <dgm:spPr/>
    </dgm:pt>
    <dgm:pt modelId="{36C6C7C3-2A07-4146-85FF-8D346D0102B9}" type="pres">
      <dgm:prSet presAssocID="{100439A4-0E4D-414B-AE82-8F8FE5C10FAB}" presName="rootText1" presStyleLbl="node0" presStyleIdx="0" presStyleCnt="1" custScaleX="51544" custScaleY="47025" custLinFactNeighborX="4512" custLinFactNeighborY="-1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360D79D-2569-4C0C-921A-4497FEA7E29A}" type="pres">
      <dgm:prSet presAssocID="{100439A4-0E4D-414B-AE82-8F8FE5C10FAB}" presName="rootConnector1" presStyleLbl="node1" presStyleIdx="0" presStyleCnt="0"/>
      <dgm:spPr/>
      <dgm:t>
        <a:bodyPr/>
        <a:lstStyle/>
        <a:p>
          <a:endParaRPr lang="pt-BR"/>
        </a:p>
      </dgm:t>
    </dgm:pt>
    <dgm:pt modelId="{25AFC42E-84BA-4337-B002-4A01D4DE0536}" type="pres">
      <dgm:prSet presAssocID="{100439A4-0E4D-414B-AE82-8F8FE5C10FAB}" presName="hierChild2" presStyleCnt="0"/>
      <dgm:spPr/>
    </dgm:pt>
    <dgm:pt modelId="{1A427D0C-D91C-4E4E-A45F-0AC7FC62160C}" type="pres">
      <dgm:prSet presAssocID="{4B6FDCB3-8DF8-4B7E-B966-C33CDB4EFA10}" presName="Name37" presStyleLbl="parChTrans1D2" presStyleIdx="0" presStyleCnt="8"/>
      <dgm:spPr/>
      <dgm:t>
        <a:bodyPr/>
        <a:lstStyle/>
        <a:p>
          <a:endParaRPr lang="pt-BR"/>
        </a:p>
      </dgm:t>
    </dgm:pt>
    <dgm:pt modelId="{32C991EB-D60A-4243-839F-AF25A5091A5D}" type="pres">
      <dgm:prSet presAssocID="{C4FFB0A5-C94A-45A4-9B92-52D40D99E52C}" presName="hierRoot2" presStyleCnt="0">
        <dgm:presLayoutVars>
          <dgm:hierBranch val="init"/>
        </dgm:presLayoutVars>
      </dgm:prSet>
      <dgm:spPr/>
    </dgm:pt>
    <dgm:pt modelId="{CDB2AC8A-594E-4853-8DB5-922DFCC51A63}" type="pres">
      <dgm:prSet presAssocID="{C4FFB0A5-C94A-45A4-9B92-52D40D99E52C}" presName="rootComposite" presStyleCnt="0"/>
      <dgm:spPr/>
    </dgm:pt>
    <dgm:pt modelId="{82BFFE80-F601-4F96-B4FE-CAD05F3EFD6A}" type="pres">
      <dgm:prSet presAssocID="{C4FFB0A5-C94A-45A4-9B92-52D40D99E52C}" presName="rootText" presStyleLbl="node2" presStyleIdx="0" presStyleCnt="4" custScaleX="46607" custScaleY="52397" custLinFactNeighborX="77106" custLinFactNeighborY="-1870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3B2F3DF-4B3A-4180-B385-B4378F5AD02F}" type="pres">
      <dgm:prSet presAssocID="{C4FFB0A5-C94A-45A4-9B92-52D40D99E52C}" presName="rootConnector" presStyleLbl="node2" presStyleIdx="0" presStyleCnt="4"/>
      <dgm:spPr/>
      <dgm:t>
        <a:bodyPr/>
        <a:lstStyle/>
        <a:p>
          <a:endParaRPr lang="pt-BR"/>
        </a:p>
      </dgm:t>
    </dgm:pt>
    <dgm:pt modelId="{137432AD-1053-4200-B93E-71C237589C41}" type="pres">
      <dgm:prSet presAssocID="{C4FFB0A5-C94A-45A4-9B92-52D40D99E52C}" presName="hierChild4" presStyleCnt="0"/>
      <dgm:spPr/>
    </dgm:pt>
    <dgm:pt modelId="{3AEAAB3E-D35C-422C-9F25-0D75F87238C1}" type="pres">
      <dgm:prSet presAssocID="{C4FFB0A5-C94A-45A4-9B92-52D40D99E52C}" presName="hierChild5" presStyleCnt="0"/>
      <dgm:spPr/>
    </dgm:pt>
    <dgm:pt modelId="{AD0A9872-1D50-4582-B5DC-41C3FE982F80}" type="pres">
      <dgm:prSet presAssocID="{82E1BF16-81FA-49C8-841E-B98E145A33A3}" presName="Name37" presStyleLbl="parChTrans1D2" presStyleIdx="1" presStyleCnt="8"/>
      <dgm:spPr/>
      <dgm:t>
        <a:bodyPr/>
        <a:lstStyle/>
        <a:p>
          <a:endParaRPr lang="pt-BR"/>
        </a:p>
      </dgm:t>
    </dgm:pt>
    <dgm:pt modelId="{9B7A4FC5-147C-4155-A519-4B8ECDB74268}" type="pres">
      <dgm:prSet presAssocID="{099E082E-0803-4C1E-938D-951CF2F82989}" presName="hierRoot2" presStyleCnt="0">
        <dgm:presLayoutVars>
          <dgm:hierBranch val="init"/>
        </dgm:presLayoutVars>
      </dgm:prSet>
      <dgm:spPr/>
    </dgm:pt>
    <dgm:pt modelId="{FC25C2E2-A2E2-41BF-8F84-B30A57007592}" type="pres">
      <dgm:prSet presAssocID="{099E082E-0803-4C1E-938D-951CF2F82989}" presName="rootComposite" presStyleCnt="0"/>
      <dgm:spPr/>
    </dgm:pt>
    <dgm:pt modelId="{B84E8609-3ACF-45A4-838B-433C61675EC1}" type="pres">
      <dgm:prSet presAssocID="{099E082E-0803-4C1E-938D-951CF2F82989}" presName="rootText" presStyleLbl="node2" presStyleIdx="1" presStyleCnt="4" custScaleX="51038" custScaleY="51694" custLinFactNeighborX="69073" custLinFactNeighborY="-1870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9EEBF44-7F31-4779-8A09-99588A388578}" type="pres">
      <dgm:prSet presAssocID="{099E082E-0803-4C1E-938D-951CF2F82989}" presName="rootConnector" presStyleLbl="node2" presStyleIdx="1" presStyleCnt="4"/>
      <dgm:spPr/>
      <dgm:t>
        <a:bodyPr/>
        <a:lstStyle/>
        <a:p>
          <a:endParaRPr lang="pt-BR"/>
        </a:p>
      </dgm:t>
    </dgm:pt>
    <dgm:pt modelId="{1725466B-418C-422C-A613-82A4D3461009}" type="pres">
      <dgm:prSet presAssocID="{099E082E-0803-4C1E-938D-951CF2F82989}" presName="hierChild4" presStyleCnt="0"/>
      <dgm:spPr/>
    </dgm:pt>
    <dgm:pt modelId="{6B8BF37A-8C31-4BA7-B48A-75980B161FA5}" type="pres">
      <dgm:prSet presAssocID="{099E082E-0803-4C1E-938D-951CF2F82989}" presName="hierChild5" presStyleCnt="0"/>
      <dgm:spPr/>
    </dgm:pt>
    <dgm:pt modelId="{EDF297AB-D399-47C5-97BE-295BC649ACEC}" type="pres">
      <dgm:prSet presAssocID="{DA2FD462-4726-4EAA-AC93-074B7A560AB9}" presName="Name37" presStyleLbl="parChTrans1D2" presStyleIdx="2" presStyleCnt="8"/>
      <dgm:spPr/>
      <dgm:t>
        <a:bodyPr/>
        <a:lstStyle/>
        <a:p>
          <a:endParaRPr lang="pt-BR"/>
        </a:p>
      </dgm:t>
    </dgm:pt>
    <dgm:pt modelId="{1E591C63-169E-4B1B-B9D2-C6642415100D}" type="pres">
      <dgm:prSet presAssocID="{43949A6E-F777-47B0-8082-EB7ED50D7752}" presName="hierRoot2" presStyleCnt="0">
        <dgm:presLayoutVars>
          <dgm:hierBranch val="init"/>
        </dgm:presLayoutVars>
      </dgm:prSet>
      <dgm:spPr/>
    </dgm:pt>
    <dgm:pt modelId="{AC522E69-FFD3-4918-AC2A-1F7527018854}" type="pres">
      <dgm:prSet presAssocID="{43949A6E-F777-47B0-8082-EB7ED50D7752}" presName="rootComposite" presStyleCnt="0"/>
      <dgm:spPr/>
    </dgm:pt>
    <dgm:pt modelId="{00AABB71-2176-4ABF-8C3E-E751EE6F5473}" type="pres">
      <dgm:prSet presAssocID="{43949A6E-F777-47B0-8082-EB7ED50D7752}" presName="rootText" presStyleLbl="node2" presStyleIdx="2" presStyleCnt="4" custScaleX="50366" custScaleY="47634" custLinFactNeighborX="65434" custLinFactNeighborY="-1870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1D97486-4106-476A-A680-45AFADA7C01A}" type="pres">
      <dgm:prSet presAssocID="{43949A6E-F777-47B0-8082-EB7ED50D7752}" presName="rootConnector" presStyleLbl="node2" presStyleIdx="2" presStyleCnt="4"/>
      <dgm:spPr/>
      <dgm:t>
        <a:bodyPr/>
        <a:lstStyle/>
        <a:p>
          <a:endParaRPr lang="pt-BR"/>
        </a:p>
      </dgm:t>
    </dgm:pt>
    <dgm:pt modelId="{336B4162-8884-4B6E-860C-086257760063}" type="pres">
      <dgm:prSet presAssocID="{43949A6E-F777-47B0-8082-EB7ED50D7752}" presName="hierChild4" presStyleCnt="0"/>
      <dgm:spPr/>
    </dgm:pt>
    <dgm:pt modelId="{7CEAE267-0E6E-479E-AAE1-E59AB7ECF24D}" type="pres">
      <dgm:prSet presAssocID="{43949A6E-F777-47B0-8082-EB7ED50D7752}" presName="hierChild5" presStyleCnt="0"/>
      <dgm:spPr/>
    </dgm:pt>
    <dgm:pt modelId="{82234975-EF48-4BA9-9786-095A19E3C89A}" type="pres">
      <dgm:prSet presAssocID="{F26D5AC5-3B17-4F6A-B31D-3E7CE2D87A0B}" presName="Name37" presStyleLbl="parChTrans1D2" presStyleIdx="3" presStyleCnt="8"/>
      <dgm:spPr/>
      <dgm:t>
        <a:bodyPr/>
        <a:lstStyle/>
        <a:p>
          <a:endParaRPr lang="pt-BR"/>
        </a:p>
      </dgm:t>
    </dgm:pt>
    <dgm:pt modelId="{94EAA379-7DFE-4282-A54C-1BE626263E11}" type="pres">
      <dgm:prSet presAssocID="{DB3755F2-F74A-496D-B162-E4A392BA80BB}" presName="hierRoot2" presStyleCnt="0">
        <dgm:presLayoutVars>
          <dgm:hierBranch val="init"/>
        </dgm:presLayoutVars>
      </dgm:prSet>
      <dgm:spPr/>
    </dgm:pt>
    <dgm:pt modelId="{4BA87693-469D-4BCC-A999-6E46C60EAF22}" type="pres">
      <dgm:prSet presAssocID="{DB3755F2-F74A-496D-B162-E4A392BA80BB}" presName="rootComposite" presStyleCnt="0"/>
      <dgm:spPr/>
    </dgm:pt>
    <dgm:pt modelId="{7FA1CFBE-0FFA-499C-BBAB-183793A85F24}" type="pres">
      <dgm:prSet presAssocID="{DB3755F2-F74A-496D-B162-E4A392BA80BB}" presName="rootText" presStyleLbl="node2" presStyleIdx="3" presStyleCnt="4" custScaleX="51316" custScaleY="51316" custLinFactX="-100000" custLinFactNeighborX="-100097" custLinFactNeighborY="-1870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E51AF4B-2F48-447A-80B5-07DA163FEE3E}" type="pres">
      <dgm:prSet presAssocID="{DB3755F2-F74A-496D-B162-E4A392BA80BB}" presName="rootConnector" presStyleLbl="node2" presStyleIdx="3" presStyleCnt="4"/>
      <dgm:spPr/>
      <dgm:t>
        <a:bodyPr/>
        <a:lstStyle/>
        <a:p>
          <a:endParaRPr lang="pt-BR"/>
        </a:p>
      </dgm:t>
    </dgm:pt>
    <dgm:pt modelId="{F598AA17-0C8B-47C3-B273-E58ED8D05AD0}" type="pres">
      <dgm:prSet presAssocID="{DB3755F2-F74A-496D-B162-E4A392BA80BB}" presName="hierChild4" presStyleCnt="0"/>
      <dgm:spPr/>
    </dgm:pt>
    <dgm:pt modelId="{17B45E7F-C004-4488-8465-DDC57BCF355E}" type="pres">
      <dgm:prSet presAssocID="{DB3755F2-F74A-496D-B162-E4A392BA80BB}" presName="hierChild5" presStyleCnt="0"/>
      <dgm:spPr/>
    </dgm:pt>
    <dgm:pt modelId="{0D3803C2-E76B-4A40-BBE7-A5E85B4E7A76}" type="pres">
      <dgm:prSet presAssocID="{100439A4-0E4D-414B-AE82-8F8FE5C10FAB}" presName="hierChild3" presStyleCnt="0"/>
      <dgm:spPr/>
    </dgm:pt>
    <dgm:pt modelId="{7F5821C4-C051-4CAA-93F6-27414BD3FE6D}" type="pres">
      <dgm:prSet presAssocID="{003198B6-35A4-4B4C-BD7E-C37740A65CD7}" presName="Name111" presStyleLbl="parChTrans1D2" presStyleIdx="4" presStyleCnt="8"/>
      <dgm:spPr/>
      <dgm:t>
        <a:bodyPr/>
        <a:lstStyle/>
        <a:p>
          <a:endParaRPr lang="pt-BR"/>
        </a:p>
      </dgm:t>
    </dgm:pt>
    <dgm:pt modelId="{3EFE8E06-E309-41E3-8931-2C80916CE968}" type="pres">
      <dgm:prSet presAssocID="{E0B05C3C-1E83-4CB1-A8B1-C335C839DD02}" presName="hierRoot3" presStyleCnt="0">
        <dgm:presLayoutVars>
          <dgm:hierBranch val="init"/>
        </dgm:presLayoutVars>
      </dgm:prSet>
      <dgm:spPr/>
    </dgm:pt>
    <dgm:pt modelId="{C9D079BD-C559-43AC-B2D5-11B3A30BC145}" type="pres">
      <dgm:prSet presAssocID="{E0B05C3C-1E83-4CB1-A8B1-C335C839DD02}" presName="rootComposite3" presStyleCnt="0"/>
      <dgm:spPr/>
    </dgm:pt>
    <dgm:pt modelId="{55E3A442-7A01-443A-98B9-F21DF8BF581B}" type="pres">
      <dgm:prSet presAssocID="{E0B05C3C-1E83-4CB1-A8B1-C335C839DD02}" presName="rootText3" presStyleLbl="asst1" presStyleIdx="0" presStyleCnt="4" custScaleX="48153" custScaleY="53608" custLinFactNeighborX="-8150" custLinFactNeighborY="3970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0F6A5A2-2152-461D-81FC-163A8C9F2DC4}" type="pres">
      <dgm:prSet presAssocID="{E0B05C3C-1E83-4CB1-A8B1-C335C839DD02}" presName="rootConnector3" presStyleLbl="asst1" presStyleIdx="0" presStyleCnt="4"/>
      <dgm:spPr/>
      <dgm:t>
        <a:bodyPr/>
        <a:lstStyle/>
        <a:p>
          <a:endParaRPr lang="pt-BR"/>
        </a:p>
      </dgm:t>
    </dgm:pt>
    <dgm:pt modelId="{5E92E017-AD2A-4C30-9E01-0C82FD195F79}" type="pres">
      <dgm:prSet presAssocID="{E0B05C3C-1E83-4CB1-A8B1-C335C839DD02}" presName="hierChild6" presStyleCnt="0"/>
      <dgm:spPr/>
    </dgm:pt>
    <dgm:pt modelId="{00E4AB0A-9B46-40BF-BC32-B7821DE8BDAC}" type="pres">
      <dgm:prSet presAssocID="{E0B05C3C-1E83-4CB1-A8B1-C335C839DD02}" presName="hierChild7" presStyleCnt="0"/>
      <dgm:spPr/>
    </dgm:pt>
    <dgm:pt modelId="{43BB6581-D098-453C-8723-7DBAA34142E3}" type="pres">
      <dgm:prSet presAssocID="{EEDEB255-2B39-4B55-B79B-A5A357CD1A97}" presName="Name111" presStyleLbl="parChTrans1D2" presStyleIdx="5" presStyleCnt="8"/>
      <dgm:spPr/>
      <dgm:t>
        <a:bodyPr/>
        <a:lstStyle/>
        <a:p>
          <a:endParaRPr lang="pt-BR"/>
        </a:p>
      </dgm:t>
    </dgm:pt>
    <dgm:pt modelId="{B6A490CB-F172-4D8E-B809-1EAB2D616B7B}" type="pres">
      <dgm:prSet presAssocID="{64594169-AE7A-4F9E-B295-747859B98A2F}" presName="hierRoot3" presStyleCnt="0">
        <dgm:presLayoutVars>
          <dgm:hierBranch val="init"/>
        </dgm:presLayoutVars>
      </dgm:prSet>
      <dgm:spPr/>
    </dgm:pt>
    <dgm:pt modelId="{5CFE42F8-3CCC-440A-87B3-4C09911EE599}" type="pres">
      <dgm:prSet presAssocID="{64594169-AE7A-4F9E-B295-747859B98A2F}" presName="rootComposite3" presStyleCnt="0"/>
      <dgm:spPr/>
    </dgm:pt>
    <dgm:pt modelId="{311B5165-F7AA-47C7-9C27-F87C3653AFA5}" type="pres">
      <dgm:prSet presAssocID="{64594169-AE7A-4F9E-B295-747859B98A2F}" presName="rootText3" presStyleLbl="asst1" presStyleIdx="1" presStyleCnt="4" custScaleX="51316" custScaleY="51316" custLinFactX="-84935" custLinFactNeighborX="-100000" custLinFactNeighborY="3855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060143D-03CE-4F9D-B48E-2BEC94C38755}" type="pres">
      <dgm:prSet presAssocID="{64594169-AE7A-4F9E-B295-747859B98A2F}" presName="rootConnector3" presStyleLbl="asst1" presStyleIdx="1" presStyleCnt="4"/>
      <dgm:spPr/>
      <dgm:t>
        <a:bodyPr/>
        <a:lstStyle/>
        <a:p>
          <a:endParaRPr lang="pt-BR"/>
        </a:p>
      </dgm:t>
    </dgm:pt>
    <dgm:pt modelId="{F135CFCD-CBF0-4C6A-A77E-F8AF805381DB}" type="pres">
      <dgm:prSet presAssocID="{64594169-AE7A-4F9E-B295-747859B98A2F}" presName="hierChild6" presStyleCnt="0"/>
      <dgm:spPr/>
    </dgm:pt>
    <dgm:pt modelId="{FE4D37C1-15BC-4FEC-BFC1-55EC461A3265}" type="pres">
      <dgm:prSet presAssocID="{64594169-AE7A-4F9E-B295-747859B98A2F}" presName="hierChild7" presStyleCnt="0"/>
      <dgm:spPr/>
    </dgm:pt>
    <dgm:pt modelId="{E3837A0D-FB2E-4BD9-917C-217F424ACEC7}" type="pres">
      <dgm:prSet presAssocID="{19828249-0DAF-443B-8C9C-4FB60697283E}" presName="Name111" presStyleLbl="parChTrans1D2" presStyleIdx="6" presStyleCnt="8"/>
      <dgm:spPr/>
      <dgm:t>
        <a:bodyPr/>
        <a:lstStyle/>
        <a:p>
          <a:endParaRPr lang="pt-BR"/>
        </a:p>
      </dgm:t>
    </dgm:pt>
    <dgm:pt modelId="{6E8106E3-94B8-40D2-BCBC-9282436E93BF}" type="pres">
      <dgm:prSet presAssocID="{7B1A26E3-65AF-42EA-8E98-7653DD692B1E}" presName="hierRoot3" presStyleCnt="0">
        <dgm:presLayoutVars>
          <dgm:hierBranch val="init"/>
        </dgm:presLayoutVars>
      </dgm:prSet>
      <dgm:spPr/>
    </dgm:pt>
    <dgm:pt modelId="{F8774351-7602-466C-B34D-80F81BCAA020}" type="pres">
      <dgm:prSet presAssocID="{7B1A26E3-65AF-42EA-8E98-7653DD692B1E}" presName="rootComposite3" presStyleCnt="0"/>
      <dgm:spPr/>
    </dgm:pt>
    <dgm:pt modelId="{4BABCAC6-6E2C-4AC5-B330-B1133D574E20}" type="pres">
      <dgm:prSet presAssocID="{7B1A26E3-65AF-42EA-8E98-7653DD692B1E}" presName="rootText3" presStyleLbl="asst1" presStyleIdx="2" presStyleCnt="4" custScaleX="51316" custScaleY="51316" custLinFactY="-3442" custLinFactNeighborX="90689" custLinFactNeighborY="-10000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8280487-E1BF-447B-A51C-A3A396A68955}" type="pres">
      <dgm:prSet presAssocID="{7B1A26E3-65AF-42EA-8E98-7653DD692B1E}" presName="rootConnector3" presStyleLbl="asst1" presStyleIdx="2" presStyleCnt="4"/>
      <dgm:spPr/>
      <dgm:t>
        <a:bodyPr/>
        <a:lstStyle/>
        <a:p>
          <a:endParaRPr lang="pt-BR"/>
        </a:p>
      </dgm:t>
    </dgm:pt>
    <dgm:pt modelId="{C3A580FB-6FFF-421E-B076-DB915F1908C0}" type="pres">
      <dgm:prSet presAssocID="{7B1A26E3-65AF-42EA-8E98-7653DD692B1E}" presName="hierChild6" presStyleCnt="0"/>
      <dgm:spPr/>
    </dgm:pt>
    <dgm:pt modelId="{181ABFC3-F5EB-498B-BBB7-E6F236DBA6F7}" type="pres">
      <dgm:prSet presAssocID="{7B1A26E3-65AF-42EA-8E98-7653DD692B1E}" presName="hierChild7" presStyleCnt="0"/>
      <dgm:spPr/>
    </dgm:pt>
    <dgm:pt modelId="{6A34D68B-E867-4B15-990C-F959341B7C48}" type="pres">
      <dgm:prSet presAssocID="{7EF507B3-D242-419B-9C30-5F01B80B6C48}" presName="Name111" presStyleLbl="parChTrans1D2" presStyleIdx="7" presStyleCnt="8"/>
      <dgm:spPr/>
      <dgm:t>
        <a:bodyPr/>
        <a:lstStyle/>
        <a:p>
          <a:endParaRPr lang="pt-BR"/>
        </a:p>
      </dgm:t>
    </dgm:pt>
    <dgm:pt modelId="{6A8B26F5-F6BA-490A-9E77-4303EA134DFA}" type="pres">
      <dgm:prSet presAssocID="{787B91B5-83C6-4ACC-BE83-42927E69EDFF}" presName="hierRoot3" presStyleCnt="0">
        <dgm:presLayoutVars>
          <dgm:hierBranch val="init"/>
        </dgm:presLayoutVars>
      </dgm:prSet>
      <dgm:spPr/>
    </dgm:pt>
    <dgm:pt modelId="{2F71BEEB-C0F6-4D3A-B861-C77C12F3E363}" type="pres">
      <dgm:prSet presAssocID="{787B91B5-83C6-4ACC-BE83-42927E69EDFF}" presName="rootComposite3" presStyleCnt="0"/>
      <dgm:spPr/>
    </dgm:pt>
    <dgm:pt modelId="{1B07BB80-53D9-452B-BD6D-0788EA1E694E}" type="pres">
      <dgm:prSet presAssocID="{787B91B5-83C6-4ACC-BE83-42927E69EDFF}" presName="rootText3" presStyleLbl="asst1" presStyleIdx="3" presStyleCnt="4" custScaleX="51316" custScaleY="51316" custLinFactY="-2617" custLinFactNeighborX="70840" custLinFactNeighborY="-10000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304249C-A804-444C-9D74-98F6B0D02DBE}" type="pres">
      <dgm:prSet presAssocID="{787B91B5-83C6-4ACC-BE83-42927E69EDFF}" presName="rootConnector3" presStyleLbl="asst1" presStyleIdx="3" presStyleCnt="4"/>
      <dgm:spPr/>
      <dgm:t>
        <a:bodyPr/>
        <a:lstStyle/>
        <a:p>
          <a:endParaRPr lang="pt-BR"/>
        </a:p>
      </dgm:t>
    </dgm:pt>
    <dgm:pt modelId="{BEA82C0C-879D-42D5-ABB1-D1920C94D37C}" type="pres">
      <dgm:prSet presAssocID="{787B91B5-83C6-4ACC-BE83-42927E69EDFF}" presName="hierChild6" presStyleCnt="0"/>
      <dgm:spPr/>
    </dgm:pt>
    <dgm:pt modelId="{8D9E5546-74EC-4297-A768-8F5EF87ADE7F}" type="pres">
      <dgm:prSet presAssocID="{787B91B5-83C6-4ACC-BE83-42927E69EDFF}" presName="hierChild7" presStyleCnt="0"/>
      <dgm:spPr/>
    </dgm:pt>
  </dgm:ptLst>
  <dgm:cxnLst>
    <dgm:cxn modelId="{D9263B10-E639-430E-8EA8-160C395EC0DE}" type="presOf" srcId="{099E082E-0803-4C1E-938D-951CF2F82989}" destId="{09EEBF44-7F31-4779-8A09-99588A388578}" srcOrd="1" destOrd="0" presId="urn:microsoft.com/office/officeart/2005/8/layout/orgChart1"/>
    <dgm:cxn modelId="{C4BDFC4C-DB97-4E8B-B3E8-3760D209A948}" srcId="{100439A4-0E4D-414B-AE82-8F8FE5C10FAB}" destId="{099E082E-0803-4C1E-938D-951CF2F82989}" srcOrd="5" destOrd="0" parTransId="{82E1BF16-81FA-49C8-841E-B98E145A33A3}" sibTransId="{89B28C57-3148-4381-BABB-45B99D01B522}"/>
    <dgm:cxn modelId="{1DA12B06-388D-4B15-8590-6BB04DEE03DE}" type="presOf" srcId="{64594169-AE7A-4F9E-B295-747859B98A2F}" destId="{311B5165-F7AA-47C7-9C27-F87C3653AFA5}" srcOrd="0" destOrd="0" presId="urn:microsoft.com/office/officeart/2005/8/layout/orgChart1"/>
    <dgm:cxn modelId="{291B387D-91F1-4E34-8A09-EB16B9BD7CB7}" type="presOf" srcId="{E0B05C3C-1E83-4CB1-A8B1-C335C839DD02}" destId="{55E3A442-7A01-443A-98B9-F21DF8BF581B}" srcOrd="0" destOrd="0" presId="urn:microsoft.com/office/officeart/2005/8/layout/orgChart1"/>
    <dgm:cxn modelId="{DDCDD5DC-97EB-42BE-82F1-EBDC79F81866}" srcId="{100439A4-0E4D-414B-AE82-8F8FE5C10FAB}" destId="{787B91B5-83C6-4ACC-BE83-42927E69EDFF}" srcOrd="3" destOrd="0" parTransId="{7EF507B3-D242-419B-9C30-5F01B80B6C48}" sibTransId="{BCE3F16C-B0DC-48D3-9BD1-AE3B950016C6}"/>
    <dgm:cxn modelId="{C6605A52-7D8D-4E98-84F7-58CB28582B15}" type="presOf" srcId="{DA2FD462-4726-4EAA-AC93-074B7A560AB9}" destId="{EDF297AB-D399-47C5-97BE-295BC649ACEC}" srcOrd="0" destOrd="0" presId="urn:microsoft.com/office/officeart/2005/8/layout/orgChart1"/>
    <dgm:cxn modelId="{4B6CDFFC-1A90-44F8-86FA-4DF62A20CB0A}" type="presOf" srcId="{C4FFB0A5-C94A-45A4-9B92-52D40D99E52C}" destId="{82BFFE80-F601-4F96-B4FE-CAD05F3EFD6A}" srcOrd="0" destOrd="0" presId="urn:microsoft.com/office/officeart/2005/8/layout/orgChart1"/>
    <dgm:cxn modelId="{BB54A33B-6270-4357-87C7-AA7F539DF307}" type="presOf" srcId="{43949A6E-F777-47B0-8082-EB7ED50D7752}" destId="{00AABB71-2176-4ABF-8C3E-E751EE6F5473}" srcOrd="0" destOrd="0" presId="urn:microsoft.com/office/officeart/2005/8/layout/orgChart1"/>
    <dgm:cxn modelId="{9EBCBE27-CBBB-4ED4-A433-16040559A9A3}" type="presOf" srcId="{4B6FDCB3-8DF8-4B7E-B966-C33CDB4EFA10}" destId="{1A427D0C-D91C-4E4E-A45F-0AC7FC62160C}" srcOrd="0" destOrd="0" presId="urn:microsoft.com/office/officeart/2005/8/layout/orgChart1"/>
    <dgm:cxn modelId="{0980D0BD-CBE5-480E-A56B-08DA21101CAA}" type="presOf" srcId="{82E1BF16-81FA-49C8-841E-B98E145A33A3}" destId="{AD0A9872-1D50-4582-B5DC-41C3FE982F80}" srcOrd="0" destOrd="0" presId="urn:microsoft.com/office/officeart/2005/8/layout/orgChart1"/>
    <dgm:cxn modelId="{9CA6B7B3-5FDD-441C-B2C1-57798D563316}" type="presOf" srcId="{DB3755F2-F74A-496D-B162-E4A392BA80BB}" destId="{7FA1CFBE-0FFA-499C-BBAB-183793A85F24}" srcOrd="0" destOrd="0" presId="urn:microsoft.com/office/officeart/2005/8/layout/orgChart1"/>
    <dgm:cxn modelId="{C65B6938-3810-4E65-B442-AFCC9DEF3FB4}" type="presOf" srcId="{43949A6E-F777-47B0-8082-EB7ED50D7752}" destId="{41D97486-4106-476A-A680-45AFADA7C01A}" srcOrd="1" destOrd="0" presId="urn:microsoft.com/office/officeart/2005/8/layout/orgChart1"/>
    <dgm:cxn modelId="{376E1EA9-33C7-4755-9F49-E0A1BE2A8118}" type="presOf" srcId="{100439A4-0E4D-414B-AE82-8F8FE5C10FAB}" destId="{36C6C7C3-2A07-4146-85FF-8D346D0102B9}" srcOrd="0" destOrd="0" presId="urn:microsoft.com/office/officeart/2005/8/layout/orgChart1"/>
    <dgm:cxn modelId="{6A52DEC6-C3EC-45E3-8C65-BE216EA41297}" type="presOf" srcId="{7A7A926D-A474-48DD-9210-060E19A6B6FB}" destId="{EBD98FC6-B919-4032-B6E6-388F309A1DF4}" srcOrd="0" destOrd="0" presId="urn:microsoft.com/office/officeart/2005/8/layout/orgChart1"/>
    <dgm:cxn modelId="{5CFD70B6-0E28-40EE-9381-827D6BDC7AD4}" type="presOf" srcId="{64594169-AE7A-4F9E-B295-747859B98A2F}" destId="{9060143D-03CE-4F9D-B48E-2BEC94C38755}" srcOrd="1" destOrd="0" presId="urn:microsoft.com/office/officeart/2005/8/layout/orgChart1"/>
    <dgm:cxn modelId="{DBD46764-ABAD-4246-8FE5-53593B61ACAB}" type="presOf" srcId="{19828249-0DAF-443B-8C9C-4FB60697283E}" destId="{E3837A0D-FB2E-4BD9-917C-217F424ACEC7}" srcOrd="0" destOrd="0" presId="urn:microsoft.com/office/officeart/2005/8/layout/orgChart1"/>
    <dgm:cxn modelId="{76D3B021-526E-4AC0-AFE0-B4220282F254}" srcId="{100439A4-0E4D-414B-AE82-8F8FE5C10FAB}" destId="{E0B05C3C-1E83-4CB1-A8B1-C335C839DD02}" srcOrd="0" destOrd="0" parTransId="{003198B6-35A4-4B4C-BD7E-C37740A65CD7}" sibTransId="{7FAE5028-CDC1-476D-9431-32729F135343}"/>
    <dgm:cxn modelId="{8451F330-CF45-4DC2-99BB-BA87685E50EB}" type="presOf" srcId="{100439A4-0E4D-414B-AE82-8F8FE5C10FAB}" destId="{6360D79D-2569-4C0C-921A-4497FEA7E29A}" srcOrd="1" destOrd="0" presId="urn:microsoft.com/office/officeart/2005/8/layout/orgChart1"/>
    <dgm:cxn modelId="{57B04720-96D8-434A-ADA4-A6401C5DF727}" type="presOf" srcId="{787B91B5-83C6-4ACC-BE83-42927E69EDFF}" destId="{1B07BB80-53D9-452B-BD6D-0788EA1E694E}" srcOrd="0" destOrd="0" presId="urn:microsoft.com/office/officeart/2005/8/layout/orgChart1"/>
    <dgm:cxn modelId="{EF883CB3-0714-4F8A-B488-D79EC7D1EEB1}" type="presOf" srcId="{EEDEB255-2B39-4B55-B79B-A5A357CD1A97}" destId="{43BB6581-D098-453C-8723-7DBAA34142E3}" srcOrd="0" destOrd="0" presId="urn:microsoft.com/office/officeart/2005/8/layout/orgChart1"/>
    <dgm:cxn modelId="{76B8A48B-2715-4029-A7D6-244EE723310D}" srcId="{100439A4-0E4D-414B-AE82-8F8FE5C10FAB}" destId="{DB3755F2-F74A-496D-B162-E4A392BA80BB}" srcOrd="7" destOrd="0" parTransId="{F26D5AC5-3B17-4F6A-B31D-3E7CE2D87A0B}" sibTransId="{E4BA5EC2-346A-48B1-B0DE-89207D3FDDDF}"/>
    <dgm:cxn modelId="{3E41D639-8606-4261-8F57-C4DED87ADE77}" srcId="{7A7A926D-A474-48DD-9210-060E19A6B6FB}" destId="{100439A4-0E4D-414B-AE82-8F8FE5C10FAB}" srcOrd="0" destOrd="0" parTransId="{415FE10B-74E1-420D-B685-C302DE42972C}" sibTransId="{29F13F94-C2BA-4432-9D19-4439DBBA3B59}"/>
    <dgm:cxn modelId="{11A81627-1BD5-40DA-85F2-02C19FC58A4A}" srcId="{100439A4-0E4D-414B-AE82-8F8FE5C10FAB}" destId="{C4FFB0A5-C94A-45A4-9B92-52D40D99E52C}" srcOrd="4" destOrd="0" parTransId="{4B6FDCB3-8DF8-4B7E-B966-C33CDB4EFA10}" sibTransId="{DAE17796-2788-481E-B14C-672DF8741B85}"/>
    <dgm:cxn modelId="{21C3B4B8-97FF-492E-8BF9-F048812B7C85}" srcId="{100439A4-0E4D-414B-AE82-8F8FE5C10FAB}" destId="{7B1A26E3-65AF-42EA-8E98-7653DD692B1E}" srcOrd="2" destOrd="0" parTransId="{19828249-0DAF-443B-8C9C-4FB60697283E}" sibTransId="{E250251C-02C3-4C22-A653-DD988E9E22EF}"/>
    <dgm:cxn modelId="{BECB9098-5BFE-4835-801A-80ED999D8979}" type="presOf" srcId="{7B1A26E3-65AF-42EA-8E98-7653DD692B1E}" destId="{E8280487-E1BF-447B-A51C-A3A396A68955}" srcOrd="1" destOrd="0" presId="urn:microsoft.com/office/officeart/2005/8/layout/orgChart1"/>
    <dgm:cxn modelId="{5EF6D4F8-4F92-4B86-B447-DCAFA0BC1629}" type="presOf" srcId="{C4FFB0A5-C94A-45A4-9B92-52D40D99E52C}" destId="{53B2F3DF-4B3A-4180-B385-B4378F5AD02F}" srcOrd="1" destOrd="0" presId="urn:microsoft.com/office/officeart/2005/8/layout/orgChart1"/>
    <dgm:cxn modelId="{A688E036-1D40-4C5C-87CF-CB8637341EDA}" type="presOf" srcId="{F26D5AC5-3B17-4F6A-B31D-3E7CE2D87A0B}" destId="{82234975-EF48-4BA9-9786-095A19E3C89A}" srcOrd="0" destOrd="0" presId="urn:microsoft.com/office/officeart/2005/8/layout/orgChart1"/>
    <dgm:cxn modelId="{99E7C661-21E9-4A0D-A8BD-E0008BE2EEB5}" type="presOf" srcId="{787B91B5-83C6-4ACC-BE83-42927E69EDFF}" destId="{A304249C-A804-444C-9D74-98F6B0D02DBE}" srcOrd="1" destOrd="0" presId="urn:microsoft.com/office/officeart/2005/8/layout/orgChart1"/>
    <dgm:cxn modelId="{9B81D1FD-8FB9-4999-95B1-72D4DD177733}" type="presOf" srcId="{099E082E-0803-4C1E-938D-951CF2F82989}" destId="{B84E8609-3ACF-45A4-838B-433C61675EC1}" srcOrd="0" destOrd="0" presId="urn:microsoft.com/office/officeart/2005/8/layout/orgChart1"/>
    <dgm:cxn modelId="{B16DE2FD-A6B6-4E5E-8334-51F07A5703A7}" type="presOf" srcId="{003198B6-35A4-4B4C-BD7E-C37740A65CD7}" destId="{7F5821C4-C051-4CAA-93F6-27414BD3FE6D}" srcOrd="0" destOrd="0" presId="urn:microsoft.com/office/officeart/2005/8/layout/orgChart1"/>
    <dgm:cxn modelId="{5F493535-BA6A-452B-BC26-DD3AD6F81FAE}" type="presOf" srcId="{DB3755F2-F74A-496D-B162-E4A392BA80BB}" destId="{2E51AF4B-2F48-447A-80B5-07DA163FEE3E}" srcOrd="1" destOrd="0" presId="urn:microsoft.com/office/officeart/2005/8/layout/orgChart1"/>
    <dgm:cxn modelId="{B2CA06E5-49EA-4D2A-BA76-DB11F0382511}" type="presOf" srcId="{7EF507B3-D242-419B-9C30-5F01B80B6C48}" destId="{6A34D68B-E867-4B15-990C-F959341B7C48}" srcOrd="0" destOrd="0" presId="urn:microsoft.com/office/officeart/2005/8/layout/orgChart1"/>
    <dgm:cxn modelId="{A1350F05-D88B-4D57-9AB7-C0D5190ACC50}" type="presOf" srcId="{E0B05C3C-1E83-4CB1-A8B1-C335C839DD02}" destId="{10F6A5A2-2152-461D-81FC-163A8C9F2DC4}" srcOrd="1" destOrd="0" presId="urn:microsoft.com/office/officeart/2005/8/layout/orgChart1"/>
    <dgm:cxn modelId="{7EB38C7E-CEA3-4EDF-81F1-88B56C62B780}" type="presOf" srcId="{7B1A26E3-65AF-42EA-8E98-7653DD692B1E}" destId="{4BABCAC6-6E2C-4AC5-B330-B1133D574E20}" srcOrd="0" destOrd="0" presId="urn:microsoft.com/office/officeart/2005/8/layout/orgChart1"/>
    <dgm:cxn modelId="{E501B36F-D741-48A7-81D4-8840AC0F3224}" srcId="{100439A4-0E4D-414B-AE82-8F8FE5C10FAB}" destId="{64594169-AE7A-4F9E-B295-747859B98A2F}" srcOrd="1" destOrd="0" parTransId="{EEDEB255-2B39-4B55-B79B-A5A357CD1A97}" sibTransId="{041A0D53-96CA-4826-B4FB-830BCE676215}"/>
    <dgm:cxn modelId="{12DF0BC9-863D-4755-9505-946299D16AAE}" srcId="{100439A4-0E4D-414B-AE82-8F8FE5C10FAB}" destId="{43949A6E-F777-47B0-8082-EB7ED50D7752}" srcOrd="6" destOrd="0" parTransId="{DA2FD462-4726-4EAA-AC93-074B7A560AB9}" sibTransId="{DB783DA0-945B-447F-80C9-2EB74EAB5FD8}"/>
    <dgm:cxn modelId="{F9A140B7-6A0F-4C90-B1C9-6CE3E39B3024}" type="presParOf" srcId="{EBD98FC6-B919-4032-B6E6-388F309A1DF4}" destId="{73118225-A168-452E-8226-8E09F55B1BBB}" srcOrd="0" destOrd="0" presId="urn:microsoft.com/office/officeart/2005/8/layout/orgChart1"/>
    <dgm:cxn modelId="{07977E4A-444E-4106-B740-4B8CD7E38804}" type="presParOf" srcId="{73118225-A168-452E-8226-8E09F55B1BBB}" destId="{C81787EE-EE71-4146-8813-AA725BF5260D}" srcOrd="0" destOrd="0" presId="urn:microsoft.com/office/officeart/2005/8/layout/orgChart1"/>
    <dgm:cxn modelId="{B989663A-8593-4FE7-B85C-436A59AF58EA}" type="presParOf" srcId="{C81787EE-EE71-4146-8813-AA725BF5260D}" destId="{36C6C7C3-2A07-4146-85FF-8D346D0102B9}" srcOrd="0" destOrd="0" presId="urn:microsoft.com/office/officeart/2005/8/layout/orgChart1"/>
    <dgm:cxn modelId="{90AE1D78-55E2-4F22-AB3E-005ACF0967A4}" type="presParOf" srcId="{C81787EE-EE71-4146-8813-AA725BF5260D}" destId="{6360D79D-2569-4C0C-921A-4497FEA7E29A}" srcOrd="1" destOrd="0" presId="urn:microsoft.com/office/officeart/2005/8/layout/orgChart1"/>
    <dgm:cxn modelId="{9FE644F0-FACE-42DF-A95F-2E3C736AC34F}" type="presParOf" srcId="{73118225-A168-452E-8226-8E09F55B1BBB}" destId="{25AFC42E-84BA-4337-B002-4A01D4DE0536}" srcOrd="1" destOrd="0" presId="urn:microsoft.com/office/officeart/2005/8/layout/orgChart1"/>
    <dgm:cxn modelId="{40229850-4FA7-46FB-AA02-B8403BFCD9FE}" type="presParOf" srcId="{25AFC42E-84BA-4337-B002-4A01D4DE0536}" destId="{1A427D0C-D91C-4E4E-A45F-0AC7FC62160C}" srcOrd="0" destOrd="0" presId="urn:microsoft.com/office/officeart/2005/8/layout/orgChart1"/>
    <dgm:cxn modelId="{E4ACCCDF-B015-4A8A-A3A7-8F402CFDD9A0}" type="presParOf" srcId="{25AFC42E-84BA-4337-B002-4A01D4DE0536}" destId="{32C991EB-D60A-4243-839F-AF25A5091A5D}" srcOrd="1" destOrd="0" presId="urn:microsoft.com/office/officeart/2005/8/layout/orgChart1"/>
    <dgm:cxn modelId="{466898DE-6B88-47EA-9AD2-E4F99AA913B0}" type="presParOf" srcId="{32C991EB-D60A-4243-839F-AF25A5091A5D}" destId="{CDB2AC8A-594E-4853-8DB5-922DFCC51A63}" srcOrd="0" destOrd="0" presId="urn:microsoft.com/office/officeart/2005/8/layout/orgChart1"/>
    <dgm:cxn modelId="{244E0341-C7C6-4FF2-BF77-DCE9D7F3D258}" type="presParOf" srcId="{CDB2AC8A-594E-4853-8DB5-922DFCC51A63}" destId="{82BFFE80-F601-4F96-B4FE-CAD05F3EFD6A}" srcOrd="0" destOrd="0" presId="urn:microsoft.com/office/officeart/2005/8/layout/orgChart1"/>
    <dgm:cxn modelId="{40322875-9358-4051-9723-3DBAB00FF943}" type="presParOf" srcId="{CDB2AC8A-594E-4853-8DB5-922DFCC51A63}" destId="{53B2F3DF-4B3A-4180-B385-B4378F5AD02F}" srcOrd="1" destOrd="0" presId="urn:microsoft.com/office/officeart/2005/8/layout/orgChart1"/>
    <dgm:cxn modelId="{2DF0BF6A-9BE7-4E1D-9C39-2E331C53836C}" type="presParOf" srcId="{32C991EB-D60A-4243-839F-AF25A5091A5D}" destId="{137432AD-1053-4200-B93E-71C237589C41}" srcOrd="1" destOrd="0" presId="urn:microsoft.com/office/officeart/2005/8/layout/orgChart1"/>
    <dgm:cxn modelId="{9DBF5A43-E6DD-44AB-A1E5-B517BBD31B57}" type="presParOf" srcId="{32C991EB-D60A-4243-839F-AF25A5091A5D}" destId="{3AEAAB3E-D35C-422C-9F25-0D75F87238C1}" srcOrd="2" destOrd="0" presId="urn:microsoft.com/office/officeart/2005/8/layout/orgChart1"/>
    <dgm:cxn modelId="{E595C89C-3735-40F3-A0BA-16C683DEFD2D}" type="presParOf" srcId="{25AFC42E-84BA-4337-B002-4A01D4DE0536}" destId="{AD0A9872-1D50-4582-B5DC-41C3FE982F80}" srcOrd="2" destOrd="0" presId="urn:microsoft.com/office/officeart/2005/8/layout/orgChart1"/>
    <dgm:cxn modelId="{6CFA3904-95CE-460D-AB68-269644760729}" type="presParOf" srcId="{25AFC42E-84BA-4337-B002-4A01D4DE0536}" destId="{9B7A4FC5-147C-4155-A519-4B8ECDB74268}" srcOrd="3" destOrd="0" presId="urn:microsoft.com/office/officeart/2005/8/layout/orgChart1"/>
    <dgm:cxn modelId="{3FD70FCA-72A5-4201-8078-5023DD826987}" type="presParOf" srcId="{9B7A4FC5-147C-4155-A519-4B8ECDB74268}" destId="{FC25C2E2-A2E2-41BF-8F84-B30A57007592}" srcOrd="0" destOrd="0" presId="urn:microsoft.com/office/officeart/2005/8/layout/orgChart1"/>
    <dgm:cxn modelId="{F648254D-01A9-4EE8-8FC7-80AAFF1B6AF2}" type="presParOf" srcId="{FC25C2E2-A2E2-41BF-8F84-B30A57007592}" destId="{B84E8609-3ACF-45A4-838B-433C61675EC1}" srcOrd="0" destOrd="0" presId="urn:microsoft.com/office/officeart/2005/8/layout/orgChart1"/>
    <dgm:cxn modelId="{32C86EF0-DF27-4935-916B-F2DC87C0AF33}" type="presParOf" srcId="{FC25C2E2-A2E2-41BF-8F84-B30A57007592}" destId="{09EEBF44-7F31-4779-8A09-99588A388578}" srcOrd="1" destOrd="0" presId="urn:microsoft.com/office/officeart/2005/8/layout/orgChart1"/>
    <dgm:cxn modelId="{FD8B7F20-9020-4C8A-B48D-C9527F0B5AB5}" type="presParOf" srcId="{9B7A4FC5-147C-4155-A519-4B8ECDB74268}" destId="{1725466B-418C-422C-A613-82A4D3461009}" srcOrd="1" destOrd="0" presId="urn:microsoft.com/office/officeart/2005/8/layout/orgChart1"/>
    <dgm:cxn modelId="{39C2CB91-8F1B-4143-9ABB-6F8F6DE2841B}" type="presParOf" srcId="{9B7A4FC5-147C-4155-A519-4B8ECDB74268}" destId="{6B8BF37A-8C31-4BA7-B48A-75980B161FA5}" srcOrd="2" destOrd="0" presId="urn:microsoft.com/office/officeart/2005/8/layout/orgChart1"/>
    <dgm:cxn modelId="{291FEAA9-D1D8-4E34-BE9A-DBA3304128E0}" type="presParOf" srcId="{25AFC42E-84BA-4337-B002-4A01D4DE0536}" destId="{EDF297AB-D399-47C5-97BE-295BC649ACEC}" srcOrd="4" destOrd="0" presId="urn:microsoft.com/office/officeart/2005/8/layout/orgChart1"/>
    <dgm:cxn modelId="{76767ED3-3DFF-4629-8243-99747DF38B41}" type="presParOf" srcId="{25AFC42E-84BA-4337-B002-4A01D4DE0536}" destId="{1E591C63-169E-4B1B-B9D2-C6642415100D}" srcOrd="5" destOrd="0" presId="urn:microsoft.com/office/officeart/2005/8/layout/orgChart1"/>
    <dgm:cxn modelId="{B05B39D7-B78E-4A21-967C-AC470BD62144}" type="presParOf" srcId="{1E591C63-169E-4B1B-B9D2-C6642415100D}" destId="{AC522E69-FFD3-4918-AC2A-1F7527018854}" srcOrd="0" destOrd="0" presId="urn:microsoft.com/office/officeart/2005/8/layout/orgChart1"/>
    <dgm:cxn modelId="{ACE66DE5-1801-4407-B127-F467B4F015CD}" type="presParOf" srcId="{AC522E69-FFD3-4918-AC2A-1F7527018854}" destId="{00AABB71-2176-4ABF-8C3E-E751EE6F5473}" srcOrd="0" destOrd="0" presId="urn:microsoft.com/office/officeart/2005/8/layout/orgChart1"/>
    <dgm:cxn modelId="{35609A99-8A3D-437F-9016-8D75E4B5E799}" type="presParOf" srcId="{AC522E69-FFD3-4918-AC2A-1F7527018854}" destId="{41D97486-4106-476A-A680-45AFADA7C01A}" srcOrd="1" destOrd="0" presId="urn:microsoft.com/office/officeart/2005/8/layout/orgChart1"/>
    <dgm:cxn modelId="{91A8A1F6-6C46-4DA1-8F7F-1E1DBF409085}" type="presParOf" srcId="{1E591C63-169E-4B1B-B9D2-C6642415100D}" destId="{336B4162-8884-4B6E-860C-086257760063}" srcOrd="1" destOrd="0" presId="urn:microsoft.com/office/officeart/2005/8/layout/orgChart1"/>
    <dgm:cxn modelId="{A1BF4129-A9FD-4A1A-A080-E0C57C581C47}" type="presParOf" srcId="{1E591C63-169E-4B1B-B9D2-C6642415100D}" destId="{7CEAE267-0E6E-479E-AAE1-E59AB7ECF24D}" srcOrd="2" destOrd="0" presId="urn:microsoft.com/office/officeart/2005/8/layout/orgChart1"/>
    <dgm:cxn modelId="{65124CF5-7BBB-4E7C-84AA-75E050885773}" type="presParOf" srcId="{25AFC42E-84BA-4337-B002-4A01D4DE0536}" destId="{82234975-EF48-4BA9-9786-095A19E3C89A}" srcOrd="6" destOrd="0" presId="urn:microsoft.com/office/officeart/2005/8/layout/orgChart1"/>
    <dgm:cxn modelId="{1D8285BA-DE52-48D0-ABEB-A0C4F8A39C3F}" type="presParOf" srcId="{25AFC42E-84BA-4337-B002-4A01D4DE0536}" destId="{94EAA379-7DFE-4282-A54C-1BE626263E11}" srcOrd="7" destOrd="0" presId="urn:microsoft.com/office/officeart/2005/8/layout/orgChart1"/>
    <dgm:cxn modelId="{6AE24A1A-7F46-43D3-A124-8789896D1535}" type="presParOf" srcId="{94EAA379-7DFE-4282-A54C-1BE626263E11}" destId="{4BA87693-469D-4BCC-A999-6E46C60EAF22}" srcOrd="0" destOrd="0" presId="urn:microsoft.com/office/officeart/2005/8/layout/orgChart1"/>
    <dgm:cxn modelId="{8E370EFB-707E-48A9-A6FC-EBCBAC935C09}" type="presParOf" srcId="{4BA87693-469D-4BCC-A999-6E46C60EAF22}" destId="{7FA1CFBE-0FFA-499C-BBAB-183793A85F24}" srcOrd="0" destOrd="0" presId="urn:microsoft.com/office/officeart/2005/8/layout/orgChart1"/>
    <dgm:cxn modelId="{F09C5B19-C131-4F48-A0A9-042181D90B57}" type="presParOf" srcId="{4BA87693-469D-4BCC-A999-6E46C60EAF22}" destId="{2E51AF4B-2F48-447A-80B5-07DA163FEE3E}" srcOrd="1" destOrd="0" presId="urn:microsoft.com/office/officeart/2005/8/layout/orgChart1"/>
    <dgm:cxn modelId="{935BF30E-5D0A-4CD0-9876-4DB0043EB130}" type="presParOf" srcId="{94EAA379-7DFE-4282-A54C-1BE626263E11}" destId="{F598AA17-0C8B-47C3-B273-E58ED8D05AD0}" srcOrd="1" destOrd="0" presId="urn:microsoft.com/office/officeart/2005/8/layout/orgChart1"/>
    <dgm:cxn modelId="{36FCCB68-FD5E-4631-8DED-0EB1B3981AA5}" type="presParOf" srcId="{94EAA379-7DFE-4282-A54C-1BE626263E11}" destId="{17B45E7F-C004-4488-8465-DDC57BCF355E}" srcOrd="2" destOrd="0" presId="urn:microsoft.com/office/officeart/2005/8/layout/orgChart1"/>
    <dgm:cxn modelId="{6621EADC-6B3C-47EE-BFF9-C4CF53223C78}" type="presParOf" srcId="{73118225-A168-452E-8226-8E09F55B1BBB}" destId="{0D3803C2-E76B-4A40-BBE7-A5E85B4E7A76}" srcOrd="2" destOrd="0" presId="urn:microsoft.com/office/officeart/2005/8/layout/orgChart1"/>
    <dgm:cxn modelId="{1C5A91CA-0168-4C36-8AE7-04265333EF99}" type="presParOf" srcId="{0D3803C2-E76B-4A40-BBE7-A5E85B4E7A76}" destId="{7F5821C4-C051-4CAA-93F6-27414BD3FE6D}" srcOrd="0" destOrd="0" presId="urn:microsoft.com/office/officeart/2005/8/layout/orgChart1"/>
    <dgm:cxn modelId="{CA33041B-EF87-494D-BA48-CE76BBF75C14}" type="presParOf" srcId="{0D3803C2-E76B-4A40-BBE7-A5E85B4E7A76}" destId="{3EFE8E06-E309-41E3-8931-2C80916CE968}" srcOrd="1" destOrd="0" presId="urn:microsoft.com/office/officeart/2005/8/layout/orgChart1"/>
    <dgm:cxn modelId="{71A1BF5B-067F-47EC-AC5D-E484106AD5CB}" type="presParOf" srcId="{3EFE8E06-E309-41E3-8931-2C80916CE968}" destId="{C9D079BD-C559-43AC-B2D5-11B3A30BC145}" srcOrd="0" destOrd="0" presId="urn:microsoft.com/office/officeart/2005/8/layout/orgChart1"/>
    <dgm:cxn modelId="{2AA86BFB-7F8B-4C03-883F-DA2FDFDE693D}" type="presParOf" srcId="{C9D079BD-C559-43AC-B2D5-11B3A30BC145}" destId="{55E3A442-7A01-443A-98B9-F21DF8BF581B}" srcOrd="0" destOrd="0" presId="urn:microsoft.com/office/officeart/2005/8/layout/orgChart1"/>
    <dgm:cxn modelId="{E56F186C-576C-4A8A-B79D-B8E625558DC1}" type="presParOf" srcId="{C9D079BD-C559-43AC-B2D5-11B3A30BC145}" destId="{10F6A5A2-2152-461D-81FC-163A8C9F2DC4}" srcOrd="1" destOrd="0" presId="urn:microsoft.com/office/officeart/2005/8/layout/orgChart1"/>
    <dgm:cxn modelId="{99D98ADA-A1BE-4E4E-BA1E-0495D08F1185}" type="presParOf" srcId="{3EFE8E06-E309-41E3-8931-2C80916CE968}" destId="{5E92E017-AD2A-4C30-9E01-0C82FD195F79}" srcOrd="1" destOrd="0" presId="urn:microsoft.com/office/officeart/2005/8/layout/orgChart1"/>
    <dgm:cxn modelId="{981EA0F1-E3B3-442A-8374-E987DEC5A3BB}" type="presParOf" srcId="{3EFE8E06-E309-41E3-8931-2C80916CE968}" destId="{00E4AB0A-9B46-40BF-BC32-B7821DE8BDAC}" srcOrd="2" destOrd="0" presId="urn:microsoft.com/office/officeart/2005/8/layout/orgChart1"/>
    <dgm:cxn modelId="{47D40E34-3BE0-45B9-8F29-5C877A270022}" type="presParOf" srcId="{0D3803C2-E76B-4A40-BBE7-A5E85B4E7A76}" destId="{43BB6581-D098-453C-8723-7DBAA34142E3}" srcOrd="2" destOrd="0" presId="urn:microsoft.com/office/officeart/2005/8/layout/orgChart1"/>
    <dgm:cxn modelId="{5F829417-BBD0-481B-A16B-EB510595DD55}" type="presParOf" srcId="{0D3803C2-E76B-4A40-BBE7-A5E85B4E7A76}" destId="{B6A490CB-F172-4D8E-B809-1EAB2D616B7B}" srcOrd="3" destOrd="0" presId="urn:microsoft.com/office/officeart/2005/8/layout/orgChart1"/>
    <dgm:cxn modelId="{8A6B9141-28E9-4097-A060-A68F9C9F8C61}" type="presParOf" srcId="{B6A490CB-F172-4D8E-B809-1EAB2D616B7B}" destId="{5CFE42F8-3CCC-440A-87B3-4C09911EE599}" srcOrd="0" destOrd="0" presId="urn:microsoft.com/office/officeart/2005/8/layout/orgChart1"/>
    <dgm:cxn modelId="{F00BEA1D-FF90-45A2-8826-23E42D2C885E}" type="presParOf" srcId="{5CFE42F8-3CCC-440A-87B3-4C09911EE599}" destId="{311B5165-F7AA-47C7-9C27-F87C3653AFA5}" srcOrd="0" destOrd="0" presId="urn:microsoft.com/office/officeart/2005/8/layout/orgChart1"/>
    <dgm:cxn modelId="{B86B6C6F-4FBC-4695-99CE-3C8C72365DE5}" type="presParOf" srcId="{5CFE42F8-3CCC-440A-87B3-4C09911EE599}" destId="{9060143D-03CE-4F9D-B48E-2BEC94C38755}" srcOrd="1" destOrd="0" presId="urn:microsoft.com/office/officeart/2005/8/layout/orgChart1"/>
    <dgm:cxn modelId="{0851DC02-D2B6-4301-9F35-605D6FEFE9DA}" type="presParOf" srcId="{B6A490CB-F172-4D8E-B809-1EAB2D616B7B}" destId="{F135CFCD-CBF0-4C6A-A77E-F8AF805381DB}" srcOrd="1" destOrd="0" presId="urn:microsoft.com/office/officeart/2005/8/layout/orgChart1"/>
    <dgm:cxn modelId="{9A2D6800-E78B-4A0D-B577-13A2592D0F42}" type="presParOf" srcId="{B6A490CB-F172-4D8E-B809-1EAB2D616B7B}" destId="{FE4D37C1-15BC-4FEC-BFC1-55EC461A3265}" srcOrd="2" destOrd="0" presId="urn:microsoft.com/office/officeart/2005/8/layout/orgChart1"/>
    <dgm:cxn modelId="{CB77FB52-7BF1-4DEF-862F-C3269F58C2CD}" type="presParOf" srcId="{0D3803C2-E76B-4A40-BBE7-A5E85B4E7A76}" destId="{E3837A0D-FB2E-4BD9-917C-217F424ACEC7}" srcOrd="4" destOrd="0" presId="urn:microsoft.com/office/officeart/2005/8/layout/orgChart1"/>
    <dgm:cxn modelId="{DBCED7E1-D857-4245-9F34-BEDFC04250F7}" type="presParOf" srcId="{0D3803C2-E76B-4A40-BBE7-A5E85B4E7A76}" destId="{6E8106E3-94B8-40D2-BCBC-9282436E93BF}" srcOrd="5" destOrd="0" presId="urn:microsoft.com/office/officeart/2005/8/layout/orgChart1"/>
    <dgm:cxn modelId="{5F5E7F09-3541-406F-995E-1404C804FCFD}" type="presParOf" srcId="{6E8106E3-94B8-40D2-BCBC-9282436E93BF}" destId="{F8774351-7602-466C-B34D-80F81BCAA020}" srcOrd="0" destOrd="0" presId="urn:microsoft.com/office/officeart/2005/8/layout/orgChart1"/>
    <dgm:cxn modelId="{F0AC7A1C-BFE6-4EC3-A952-CA03270AC38D}" type="presParOf" srcId="{F8774351-7602-466C-B34D-80F81BCAA020}" destId="{4BABCAC6-6E2C-4AC5-B330-B1133D574E20}" srcOrd="0" destOrd="0" presId="urn:microsoft.com/office/officeart/2005/8/layout/orgChart1"/>
    <dgm:cxn modelId="{4793ADB8-5CFE-4C26-8380-D38928ABEC73}" type="presParOf" srcId="{F8774351-7602-466C-B34D-80F81BCAA020}" destId="{E8280487-E1BF-447B-A51C-A3A396A68955}" srcOrd="1" destOrd="0" presId="urn:microsoft.com/office/officeart/2005/8/layout/orgChart1"/>
    <dgm:cxn modelId="{115132A1-ACAE-476E-BE16-6DF8211DAA54}" type="presParOf" srcId="{6E8106E3-94B8-40D2-BCBC-9282436E93BF}" destId="{C3A580FB-6FFF-421E-B076-DB915F1908C0}" srcOrd="1" destOrd="0" presId="urn:microsoft.com/office/officeart/2005/8/layout/orgChart1"/>
    <dgm:cxn modelId="{75F13C9D-AFFB-4C37-891E-14780414B244}" type="presParOf" srcId="{6E8106E3-94B8-40D2-BCBC-9282436E93BF}" destId="{181ABFC3-F5EB-498B-BBB7-E6F236DBA6F7}" srcOrd="2" destOrd="0" presId="urn:microsoft.com/office/officeart/2005/8/layout/orgChart1"/>
    <dgm:cxn modelId="{937DBA16-2297-4B10-A764-2417B451705C}" type="presParOf" srcId="{0D3803C2-E76B-4A40-BBE7-A5E85B4E7A76}" destId="{6A34D68B-E867-4B15-990C-F959341B7C48}" srcOrd="6" destOrd="0" presId="urn:microsoft.com/office/officeart/2005/8/layout/orgChart1"/>
    <dgm:cxn modelId="{34C3FE82-9745-455C-8B40-B49B41BACF50}" type="presParOf" srcId="{0D3803C2-E76B-4A40-BBE7-A5E85B4E7A76}" destId="{6A8B26F5-F6BA-490A-9E77-4303EA134DFA}" srcOrd="7" destOrd="0" presId="urn:microsoft.com/office/officeart/2005/8/layout/orgChart1"/>
    <dgm:cxn modelId="{C4CEF5C2-541C-469D-9221-9A81FFF5925D}" type="presParOf" srcId="{6A8B26F5-F6BA-490A-9E77-4303EA134DFA}" destId="{2F71BEEB-C0F6-4D3A-B861-C77C12F3E363}" srcOrd="0" destOrd="0" presId="urn:microsoft.com/office/officeart/2005/8/layout/orgChart1"/>
    <dgm:cxn modelId="{391F3C71-33A8-4873-AE5C-55A759ABF6D2}" type="presParOf" srcId="{2F71BEEB-C0F6-4D3A-B861-C77C12F3E363}" destId="{1B07BB80-53D9-452B-BD6D-0788EA1E694E}" srcOrd="0" destOrd="0" presId="urn:microsoft.com/office/officeart/2005/8/layout/orgChart1"/>
    <dgm:cxn modelId="{A6ABE65B-B1D9-4069-A971-A8FEC090F91C}" type="presParOf" srcId="{2F71BEEB-C0F6-4D3A-B861-C77C12F3E363}" destId="{A304249C-A804-444C-9D74-98F6B0D02DBE}" srcOrd="1" destOrd="0" presId="urn:microsoft.com/office/officeart/2005/8/layout/orgChart1"/>
    <dgm:cxn modelId="{7BDD66D1-A026-4E1E-9FBD-8D831D482C3C}" type="presParOf" srcId="{6A8B26F5-F6BA-490A-9E77-4303EA134DFA}" destId="{BEA82C0C-879D-42D5-ABB1-D1920C94D37C}" srcOrd="1" destOrd="0" presId="urn:microsoft.com/office/officeart/2005/8/layout/orgChart1"/>
    <dgm:cxn modelId="{3A87674E-ECAB-49AB-A035-D3334C33978F}" type="presParOf" srcId="{6A8B26F5-F6BA-490A-9E77-4303EA134DFA}" destId="{8D9E5546-74EC-4297-A768-8F5EF87ADE7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8897-2832-4535-A120-4AFD51FA3F32}" type="datetimeFigureOut">
              <a:rPr lang="pt-BR" smtClean="0"/>
              <a:t>30/10/2015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FF911-8209-41B1-B531-1288A0E769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5306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8897-2832-4535-A120-4AFD51FA3F32}" type="datetimeFigureOut">
              <a:rPr lang="pt-BR" smtClean="0"/>
              <a:t>30/10/2015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FF911-8209-41B1-B531-1288A0E769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0243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8897-2832-4535-A120-4AFD51FA3F32}" type="datetimeFigureOut">
              <a:rPr lang="pt-BR" smtClean="0"/>
              <a:t>30/10/2015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FF911-8209-41B1-B531-1288A0E769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6449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8897-2832-4535-A120-4AFD51FA3F32}" type="datetimeFigureOut">
              <a:rPr lang="pt-BR" smtClean="0"/>
              <a:t>30/10/2015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FF911-8209-41B1-B531-1288A0E769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832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8897-2832-4535-A120-4AFD51FA3F32}" type="datetimeFigureOut">
              <a:rPr lang="pt-BR" smtClean="0"/>
              <a:t>30/10/2015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FF911-8209-41B1-B531-1288A0E769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5294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8897-2832-4535-A120-4AFD51FA3F32}" type="datetimeFigureOut">
              <a:rPr lang="pt-BR" smtClean="0"/>
              <a:t>30/10/2015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FF911-8209-41B1-B531-1288A0E769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15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8897-2832-4535-A120-4AFD51FA3F32}" type="datetimeFigureOut">
              <a:rPr lang="pt-BR" smtClean="0"/>
              <a:t>30/10/2015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FF911-8209-41B1-B531-1288A0E769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5442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8897-2832-4535-A120-4AFD51FA3F32}" type="datetimeFigureOut">
              <a:rPr lang="pt-BR" smtClean="0"/>
              <a:t>30/10/2015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FF911-8209-41B1-B531-1288A0E769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677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8897-2832-4535-A120-4AFD51FA3F32}" type="datetimeFigureOut">
              <a:rPr lang="pt-BR" smtClean="0"/>
              <a:t>30/10/2015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FF911-8209-41B1-B531-1288A0E769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5367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8897-2832-4535-A120-4AFD51FA3F32}" type="datetimeFigureOut">
              <a:rPr lang="pt-BR" smtClean="0"/>
              <a:t>30/10/2015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FF911-8209-41B1-B531-1288A0E769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912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8897-2832-4535-A120-4AFD51FA3F32}" type="datetimeFigureOut">
              <a:rPr lang="pt-BR" smtClean="0"/>
              <a:t>30/10/2015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FF911-8209-41B1-B531-1288A0E769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8262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t="-5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18897-2832-4535-A120-4AFD51FA3F32}" type="datetimeFigureOut">
              <a:rPr lang="pt-BR" smtClean="0"/>
              <a:t>30/10/2015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FF911-8209-41B1-B531-1288A0E769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722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microsoft.com/office/2007/relationships/hdphoto" Target="../media/hdphoto6.wdp"/><Relationship Id="rId12" Type="http://schemas.openxmlformats.org/officeDocument/2006/relationships/image" Target="../media/image4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2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35.jpeg"/><Relationship Id="rId7" Type="http://schemas.openxmlformats.org/officeDocument/2006/relationships/image" Target="../media/image3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33.png"/><Relationship Id="rId10" Type="http://schemas.openxmlformats.org/officeDocument/2006/relationships/image" Target="../media/image6.png"/><Relationship Id="rId4" Type="http://schemas.openxmlformats.org/officeDocument/2006/relationships/image" Target="../media/image30.jpeg"/><Relationship Id="rId9" Type="http://schemas.openxmlformats.org/officeDocument/2006/relationships/image" Target="../media/image6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34.png"/><Relationship Id="rId4" Type="http://schemas.openxmlformats.org/officeDocument/2006/relationships/image" Target="../media/image66.png"/><Relationship Id="rId9" Type="http://schemas.openxmlformats.org/officeDocument/2006/relationships/image" Target="../media/image69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1.png"/><Relationship Id="rId7" Type="http://schemas.openxmlformats.org/officeDocument/2006/relationships/image" Target="../media/image74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6.jpeg"/><Relationship Id="rId5" Type="http://schemas.openxmlformats.org/officeDocument/2006/relationships/image" Target="../media/image34.png"/><Relationship Id="rId10" Type="http://schemas.openxmlformats.org/officeDocument/2006/relationships/image" Target="../media/image75.jpeg"/><Relationship Id="rId4" Type="http://schemas.openxmlformats.org/officeDocument/2006/relationships/image" Target="../media/image72.jpeg"/><Relationship Id="rId9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7.png"/><Relationship Id="rId7" Type="http://schemas.openxmlformats.org/officeDocument/2006/relationships/image" Target="../media/image7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1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://rodrigorodriguessc.wix.com/marketing#!projeto-experimental/cn4mr" TargetMode="External"/><Relationship Id="rId3" Type="http://schemas.openxmlformats.org/officeDocument/2006/relationships/hyperlink" Target="http://economia.uol.com.br/" TargetMode="External"/><Relationship Id="rId7" Type="http://schemas.openxmlformats.org/officeDocument/2006/relationships/hyperlink" Target="http://exame.abril.com.br/topicos/crise-economica" TargetMode="External"/><Relationship Id="rId2" Type="http://schemas.openxmlformats.org/officeDocument/2006/relationships/hyperlink" Target="http://www.abicap.org.b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ovonegocio.com.br/ideias-de-negocios/como-montar-uma-chocolateria/" TargetMode="External"/><Relationship Id="rId5" Type="http://schemas.openxmlformats.org/officeDocument/2006/relationships/hyperlink" Target="http://exame.abril.com.br/negocios/" TargetMode="External"/><Relationship Id="rId4" Type="http://schemas.openxmlformats.org/officeDocument/2006/relationships/hyperlink" Target="http://www.sebrae.com.br/sites/PortalSebrae/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cristianethiel.com.br/blog/wp-content/uploads/2014/12/marketing-de-conte%C3%BAdo-0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948" y="1342332"/>
            <a:ext cx="3528392" cy="230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1524000" y="3501008"/>
            <a:ext cx="9144000" cy="110332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http://logo.empregos.com.br/102554_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5" y="201415"/>
            <a:ext cx="1526623" cy="8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575720" y="3501009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 Experimental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de Marketing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84953" y="537495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NBZ CACAU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755676" y="201414"/>
            <a:ext cx="5332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itchFamily="34" charset="0"/>
                <a:cs typeface="Arial" pitchFamily="34" charset="0"/>
              </a:rPr>
              <a:t>ANGLOSCHOOL SÃO CARLOS</a:t>
            </a:r>
          </a:p>
          <a:p>
            <a:pPr algn="ctr"/>
            <a:r>
              <a:rPr lang="pt-BR" dirty="0">
                <a:latin typeface="Arial" pitchFamily="34" charset="0"/>
                <a:cs typeface="Arial" pitchFamily="34" charset="0"/>
              </a:rPr>
              <a:t>Curso Técnico em Administração</a:t>
            </a:r>
          </a:p>
          <a:p>
            <a:pPr algn="ctr"/>
            <a:r>
              <a:rPr lang="pt-BR" dirty="0">
                <a:latin typeface="Arial" pitchFamily="34" charset="0"/>
                <a:cs typeface="Arial" pitchFamily="34" charset="0"/>
              </a:rPr>
              <a:t>Módulo de Marketing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703512" y="5014918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Empresa: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325401" y="4897904"/>
            <a:ext cx="30638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Breno </a:t>
            </a:r>
            <a:r>
              <a:rPr lang="pt-B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Traldi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Carlos Eduardo</a:t>
            </a:r>
            <a:b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Gabriela </a:t>
            </a:r>
            <a:r>
              <a:rPr lang="pt-B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Mezzotero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Horacio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Formenton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Paulo César</a:t>
            </a:r>
            <a:b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Rafael Siqueira</a:t>
            </a:r>
            <a:endParaRPr 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8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Espaço Reservado para Conteúdo 11"/>
          <p:cNvGraphicFramePr>
            <a:graphicFrameLocks noGrp="1"/>
          </p:cNvGraphicFramePr>
          <p:nvPr>
            <p:ph idx="1"/>
          </p:nvPr>
        </p:nvGraphicFramePr>
        <p:xfrm>
          <a:off x="1809720" y="1500174"/>
          <a:ext cx="8501122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0" y="-2269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Estrutura Organizacional 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44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86977"/>
            <a:ext cx="10515600" cy="1325563"/>
          </a:xfrm>
        </p:spPr>
        <p:txBody>
          <a:bodyPr anchor="t">
            <a:normAutofit/>
          </a:bodyPr>
          <a:lstStyle/>
          <a:p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O Processo de Fabricação </a:t>
            </a:r>
          </a:p>
        </p:txBody>
      </p:sp>
      <p:pic>
        <p:nvPicPr>
          <p:cNvPr id="5" name="Imagem 4" descr="sduvida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252" y="1597772"/>
            <a:ext cx="7703935" cy="437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58343" y="1915343"/>
            <a:ext cx="9241664" cy="4240557"/>
          </a:xfrm>
        </p:spPr>
        <p:txBody>
          <a:bodyPr numCol="2">
            <a:normAutofit/>
          </a:bodyPr>
          <a:lstStyle/>
          <a:p>
            <a:pPr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AMÊNDOA DO CACAU</a:t>
            </a:r>
          </a:p>
          <a:p>
            <a:pPr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TORRAR </a:t>
            </a:r>
          </a:p>
          <a:p>
            <a:pPr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TRITURAR</a:t>
            </a:r>
          </a:p>
          <a:p>
            <a:pPr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MOER </a:t>
            </a:r>
          </a:p>
          <a:p>
            <a:pPr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PRENSAR   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MISTURAR </a:t>
            </a:r>
          </a:p>
          <a:p>
            <a:pPr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REFINAR </a:t>
            </a:r>
          </a:p>
          <a:p>
            <a:pPr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CONCHAR</a:t>
            </a:r>
          </a:p>
          <a:p>
            <a:pPr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PRODUTO FINAL: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MOLDAGEM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36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40594" y="34884"/>
            <a:ext cx="10515600" cy="1325563"/>
          </a:xfrm>
        </p:spPr>
        <p:txBody>
          <a:bodyPr anchor="t"/>
          <a:lstStyle/>
          <a:p>
            <a:r>
              <a:rPr lang="pt-BR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Mix de Produtos</a:t>
            </a:r>
            <a:endParaRPr lang="pt-BR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 rot="20044769">
            <a:off x="5342401" y="1736118"/>
            <a:ext cx="830587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700" b="1" dirty="0">
                <a:solidFill>
                  <a:schemeClr val="bg1"/>
                </a:solidFill>
              </a:rPr>
              <a:t>Sabor</a:t>
            </a:r>
            <a:r>
              <a:rPr lang="pt-BR" sz="7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t-BR" sz="900" b="1" dirty="0">
                <a:solidFill>
                  <a:schemeClr val="bg1"/>
                </a:solidFill>
              </a:rPr>
              <a:t>Ao Leite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4850169" y="2239178"/>
            <a:ext cx="4927575" cy="4071966"/>
            <a:chOff x="5738811" y="1714489"/>
            <a:chExt cx="4927575" cy="4071966"/>
          </a:xfrm>
        </p:grpSpPr>
        <p:grpSp>
          <p:nvGrpSpPr>
            <p:cNvPr id="41" name="Grupo 40"/>
            <p:cNvGrpSpPr/>
            <p:nvPr/>
          </p:nvGrpSpPr>
          <p:grpSpPr>
            <a:xfrm>
              <a:off x="7167571" y="1714489"/>
              <a:ext cx="3498815" cy="1322723"/>
              <a:chOff x="2285984" y="2357430"/>
              <a:chExt cx="3498815" cy="1322723"/>
            </a:xfrm>
            <a:scene3d>
              <a:camera prst="perspectiveHeroicExtremeLeftFacing"/>
              <a:lightRig rig="threePt" dir="t"/>
            </a:scene3d>
          </p:grpSpPr>
          <p:grpSp>
            <p:nvGrpSpPr>
              <p:cNvPr id="42" name="Grupo 17"/>
              <p:cNvGrpSpPr/>
              <p:nvPr/>
            </p:nvGrpSpPr>
            <p:grpSpPr>
              <a:xfrm>
                <a:off x="2285984" y="2357430"/>
                <a:ext cx="3498815" cy="1322723"/>
                <a:chOff x="1571604" y="3357562"/>
                <a:chExt cx="3498815" cy="1322723"/>
              </a:xfrm>
            </p:grpSpPr>
            <p:pic>
              <p:nvPicPr>
                <p:cNvPr id="44" name="Picture 3" descr="D:\dados\Imagens\Sem Título-1.png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571604" y="3357562"/>
                  <a:ext cx="3498815" cy="1322723"/>
                </a:xfrm>
                <a:prstGeom prst="rect">
                  <a:avLst/>
                </a:prstGeom>
                <a:noFill/>
              </p:spPr>
            </p:pic>
            <p:sp>
              <p:nvSpPr>
                <p:cNvPr id="45" name="Elipse 44"/>
                <p:cNvSpPr/>
                <p:nvPr/>
              </p:nvSpPr>
              <p:spPr>
                <a:xfrm rot="20107530">
                  <a:off x="2276203" y="3609166"/>
                  <a:ext cx="611370" cy="4279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shade val="51000"/>
                        <a:satMod val="130000"/>
                      </a:schemeClr>
                    </a:gs>
                    <a:gs pos="80000">
                      <a:schemeClr val="accent5">
                        <a:shade val="93000"/>
                        <a:satMod val="130000"/>
                      </a:schemeClr>
                    </a:gs>
                    <a:gs pos="100000">
                      <a:schemeClr val="accent5">
                        <a:shade val="94000"/>
                        <a:satMod val="13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6" name="CaixaDeTexto 45"/>
                <p:cNvSpPr txBox="1"/>
                <p:nvPr/>
              </p:nvSpPr>
              <p:spPr>
                <a:xfrm rot="20044769">
                  <a:off x="2137559" y="3608894"/>
                  <a:ext cx="830587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500" b="1" dirty="0">
                      <a:solidFill>
                        <a:schemeClr val="bg1"/>
                      </a:solidFill>
                      <a:latin typeface="Showcard Gothic" pitchFamily="82" charset="0"/>
                    </a:rPr>
                    <a:t>Chocolate</a:t>
                  </a:r>
                </a:p>
                <a:p>
                  <a:pPr algn="ctr"/>
                  <a:r>
                    <a:rPr lang="pt-BR" sz="900" b="1" dirty="0">
                      <a:solidFill>
                        <a:schemeClr val="bg1"/>
                      </a:solidFill>
                      <a:latin typeface="Showcard Gothic" pitchFamily="82" charset="0"/>
                    </a:rPr>
                    <a:t>Ao Leite</a:t>
                  </a:r>
                </a:p>
              </p:txBody>
            </p:sp>
          </p:grpSp>
          <p:sp>
            <p:nvSpPr>
              <p:cNvPr id="43" name="CaixaDeTexto 42"/>
              <p:cNvSpPr txBox="1"/>
              <p:nvPr/>
            </p:nvSpPr>
            <p:spPr>
              <a:xfrm>
                <a:off x="3071802" y="3214686"/>
                <a:ext cx="428628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7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160g</a:t>
                </a:r>
              </a:p>
            </p:txBody>
          </p:sp>
        </p:grpSp>
        <p:grpSp>
          <p:nvGrpSpPr>
            <p:cNvPr id="47" name="Grupo 46"/>
            <p:cNvGrpSpPr/>
            <p:nvPr/>
          </p:nvGrpSpPr>
          <p:grpSpPr>
            <a:xfrm>
              <a:off x="6740590" y="2677782"/>
              <a:ext cx="3498815" cy="1322723"/>
              <a:chOff x="2285984" y="2357430"/>
              <a:chExt cx="3498815" cy="1322723"/>
            </a:xfrm>
            <a:scene3d>
              <a:camera prst="perspectiveHeroicExtremeLeftFacing"/>
              <a:lightRig rig="threePt" dir="t"/>
            </a:scene3d>
          </p:grpSpPr>
          <p:grpSp>
            <p:nvGrpSpPr>
              <p:cNvPr id="48" name="Grupo 17"/>
              <p:cNvGrpSpPr/>
              <p:nvPr/>
            </p:nvGrpSpPr>
            <p:grpSpPr>
              <a:xfrm>
                <a:off x="2285984" y="2357430"/>
                <a:ext cx="3498815" cy="1322723"/>
                <a:chOff x="1571604" y="3357562"/>
                <a:chExt cx="3498815" cy="1322723"/>
              </a:xfrm>
            </p:grpSpPr>
            <p:pic>
              <p:nvPicPr>
                <p:cNvPr id="50" name="Picture 3" descr="D:\dados\Imagens\Sem Título-1.png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571604" y="3357562"/>
                  <a:ext cx="3498815" cy="1322723"/>
                </a:xfrm>
                <a:prstGeom prst="rect">
                  <a:avLst/>
                </a:prstGeom>
                <a:noFill/>
              </p:spPr>
            </p:pic>
            <p:sp>
              <p:nvSpPr>
                <p:cNvPr id="51" name="Elipse 50"/>
                <p:cNvSpPr/>
                <p:nvPr/>
              </p:nvSpPr>
              <p:spPr>
                <a:xfrm rot="20107530">
                  <a:off x="2276203" y="3609166"/>
                  <a:ext cx="611370" cy="4279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2" name="CaixaDeTexto 51"/>
                <p:cNvSpPr txBox="1"/>
                <p:nvPr/>
              </p:nvSpPr>
              <p:spPr>
                <a:xfrm rot="20044769">
                  <a:off x="2137559" y="3608894"/>
                  <a:ext cx="830587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500" b="1" dirty="0">
                      <a:solidFill>
                        <a:schemeClr val="bg1"/>
                      </a:solidFill>
                      <a:latin typeface="Showcard Gothic" pitchFamily="82" charset="0"/>
                    </a:rPr>
                    <a:t>Chocolate</a:t>
                  </a:r>
                </a:p>
                <a:p>
                  <a:pPr algn="ctr"/>
                  <a:r>
                    <a:rPr lang="pt-BR" sz="900" b="1" dirty="0">
                      <a:solidFill>
                        <a:schemeClr val="bg1"/>
                      </a:solidFill>
                      <a:latin typeface="Showcard Gothic" pitchFamily="82" charset="0"/>
                    </a:rPr>
                    <a:t>Branco</a:t>
                  </a:r>
                </a:p>
              </p:txBody>
            </p:sp>
          </p:grpSp>
          <p:sp>
            <p:nvSpPr>
              <p:cNvPr id="49" name="CaixaDeTexto 48"/>
              <p:cNvSpPr txBox="1"/>
              <p:nvPr/>
            </p:nvSpPr>
            <p:spPr>
              <a:xfrm>
                <a:off x="3071802" y="3214686"/>
                <a:ext cx="428628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7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160g</a:t>
                </a:r>
              </a:p>
            </p:txBody>
          </p:sp>
        </p:grpSp>
        <p:grpSp>
          <p:nvGrpSpPr>
            <p:cNvPr id="53" name="Grupo 52"/>
            <p:cNvGrpSpPr/>
            <p:nvPr/>
          </p:nvGrpSpPr>
          <p:grpSpPr>
            <a:xfrm>
              <a:off x="6310315" y="3535038"/>
              <a:ext cx="3498815" cy="1322723"/>
              <a:chOff x="2285984" y="2357430"/>
              <a:chExt cx="3498815" cy="1322723"/>
            </a:xfrm>
            <a:scene3d>
              <a:camera prst="perspectiveHeroicExtremeLeftFacing"/>
              <a:lightRig rig="threePt" dir="t"/>
            </a:scene3d>
          </p:grpSpPr>
          <p:grpSp>
            <p:nvGrpSpPr>
              <p:cNvPr id="54" name="Grupo 17"/>
              <p:cNvGrpSpPr/>
              <p:nvPr/>
            </p:nvGrpSpPr>
            <p:grpSpPr>
              <a:xfrm>
                <a:off x="2285984" y="2357430"/>
                <a:ext cx="3498815" cy="1322723"/>
                <a:chOff x="1571604" y="3357562"/>
                <a:chExt cx="3498815" cy="1322723"/>
              </a:xfrm>
            </p:grpSpPr>
            <p:pic>
              <p:nvPicPr>
                <p:cNvPr id="56" name="Picture 3" descr="D:\dados\Imagens\Sem Título-1.png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571604" y="3357562"/>
                  <a:ext cx="3498815" cy="1322723"/>
                </a:xfrm>
                <a:prstGeom prst="rect">
                  <a:avLst/>
                </a:prstGeom>
                <a:noFill/>
              </p:spPr>
            </p:pic>
            <p:sp>
              <p:nvSpPr>
                <p:cNvPr id="57" name="Elipse 56"/>
                <p:cNvSpPr/>
                <p:nvPr/>
              </p:nvSpPr>
              <p:spPr>
                <a:xfrm rot="20107530">
                  <a:off x="2276203" y="3609166"/>
                  <a:ext cx="611370" cy="4279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8" name="CaixaDeTexto 57"/>
                <p:cNvSpPr txBox="1"/>
                <p:nvPr/>
              </p:nvSpPr>
              <p:spPr>
                <a:xfrm rot="20044769">
                  <a:off x="2137559" y="3608894"/>
                  <a:ext cx="830587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500" b="1" dirty="0">
                      <a:solidFill>
                        <a:schemeClr val="bg1"/>
                      </a:solidFill>
                      <a:latin typeface="Showcard Gothic" pitchFamily="82" charset="0"/>
                    </a:rPr>
                    <a:t>Chocolate</a:t>
                  </a:r>
                </a:p>
                <a:p>
                  <a:pPr algn="ctr"/>
                  <a:r>
                    <a:rPr lang="pt-BR" sz="900" b="1" dirty="0">
                      <a:solidFill>
                        <a:schemeClr val="bg1"/>
                      </a:solidFill>
                      <a:latin typeface="Showcard Gothic" pitchFamily="82" charset="0"/>
                    </a:rPr>
                    <a:t>duo</a:t>
                  </a:r>
                </a:p>
              </p:txBody>
            </p:sp>
          </p:grpSp>
          <p:sp>
            <p:nvSpPr>
              <p:cNvPr id="55" name="CaixaDeTexto 54"/>
              <p:cNvSpPr txBox="1"/>
              <p:nvPr/>
            </p:nvSpPr>
            <p:spPr>
              <a:xfrm>
                <a:off x="3071802" y="3214686"/>
                <a:ext cx="428628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7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160g</a:t>
                </a:r>
              </a:p>
            </p:txBody>
          </p:sp>
        </p:grpSp>
        <p:grpSp>
          <p:nvGrpSpPr>
            <p:cNvPr id="59" name="Grupo 58"/>
            <p:cNvGrpSpPr/>
            <p:nvPr/>
          </p:nvGrpSpPr>
          <p:grpSpPr>
            <a:xfrm>
              <a:off x="5738811" y="4463732"/>
              <a:ext cx="3498815" cy="1322723"/>
              <a:chOff x="2285984" y="2357430"/>
              <a:chExt cx="3498815" cy="1322723"/>
            </a:xfrm>
            <a:scene3d>
              <a:camera prst="perspectiveHeroicExtremeLeftFacing"/>
              <a:lightRig rig="threePt" dir="t"/>
            </a:scene3d>
          </p:grpSpPr>
          <p:grpSp>
            <p:nvGrpSpPr>
              <p:cNvPr id="60" name="Grupo 17"/>
              <p:cNvGrpSpPr/>
              <p:nvPr/>
            </p:nvGrpSpPr>
            <p:grpSpPr>
              <a:xfrm>
                <a:off x="2285984" y="2357430"/>
                <a:ext cx="3498815" cy="1322723"/>
                <a:chOff x="1571604" y="3357562"/>
                <a:chExt cx="3498815" cy="1322723"/>
              </a:xfrm>
            </p:grpSpPr>
            <p:pic>
              <p:nvPicPr>
                <p:cNvPr id="62" name="Picture 3" descr="D:\dados\Imagens\Sem Título-1.png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571604" y="3357562"/>
                  <a:ext cx="3498815" cy="1322723"/>
                </a:xfrm>
                <a:prstGeom prst="rect">
                  <a:avLst/>
                </a:prstGeom>
                <a:noFill/>
              </p:spPr>
            </p:pic>
            <p:sp>
              <p:nvSpPr>
                <p:cNvPr id="63" name="Elipse 62"/>
                <p:cNvSpPr/>
                <p:nvPr/>
              </p:nvSpPr>
              <p:spPr>
                <a:xfrm rot="20107530">
                  <a:off x="2276203" y="3609166"/>
                  <a:ext cx="611370" cy="4279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4" name="CaixaDeTexto 63"/>
                <p:cNvSpPr txBox="1"/>
                <p:nvPr/>
              </p:nvSpPr>
              <p:spPr>
                <a:xfrm rot="20044769">
                  <a:off x="2137559" y="3608894"/>
                  <a:ext cx="830587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500" b="1" dirty="0">
                      <a:solidFill>
                        <a:schemeClr val="bg1"/>
                      </a:solidFill>
                      <a:latin typeface="Showcard Gothic" pitchFamily="82" charset="0"/>
                    </a:rPr>
                    <a:t>Chocolate</a:t>
                  </a:r>
                </a:p>
                <a:p>
                  <a:pPr algn="ctr"/>
                  <a:r>
                    <a:rPr lang="pt-BR" sz="900" b="1" dirty="0">
                      <a:solidFill>
                        <a:schemeClr val="bg1"/>
                      </a:solidFill>
                      <a:latin typeface="Showcard Gothic" pitchFamily="82" charset="0"/>
                    </a:rPr>
                    <a:t>Amargo</a:t>
                  </a:r>
                </a:p>
              </p:txBody>
            </p:sp>
          </p:grpSp>
          <p:sp>
            <p:nvSpPr>
              <p:cNvPr id="61" name="CaixaDeTexto 60"/>
              <p:cNvSpPr txBox="1"/>
              <p:nvPr/>
            </p:nvSpPr>
            <p:spPr>
              <a:xfrm>
                <a:off x="3071802" y="3214686"/>
                <a:ext cx="428628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7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160g</a:t>
                </a:r>
              </a:p>
            </p:txBody>
          </p:sp>
        </p:grpSp>
      </p:grpSp>
      <p:sp>
        <p:nvSpPr>
          <p:cNvPr id="29" name="Espaço Reservado para Conteúdo 2"/>
          <p:cNvSpPr txBox="1">
            <a:spLocks/>
          </p:cNvSpPr>
          <p:nvPr/>
        </p:nvSpPr>
        <p:spPr>
          <a:xfrm>
            <a:off x="1647792" y="1905395"/>
            <a:ext cx="10144534" cy="445440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Barras NBZ Cacau.</a:t>
            </a:r>
          </a:p>
          <a:p>
            <a:pPr>
              <a:buNone/>
            </a:pPr>
            <a:r>
              <a:rPr lang="pt-BR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Barras de chocolate nos </a:t>
            </a:r>
            <a:r>
              <a:rPr lang="pt-BR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sabores: </a:t>
            </a:r>
          </a:p>
          <a:p>
            <a:pPr>
              <a:buNone/>
            </a:pPr>
            <a:r>
              <a:rPr lang="pt-BR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 leite </a:t>
            </a:r>
            <a:r>
              <a:rPr lang="pt-BR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160g.</a:t>
            </a:r>
          </a:p>
          <a:p>
            <a:pPr>
              <a:buNone/>
            </a:pPr>
            <a:r>
              <a:rPr lang="pt-BR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Branco</a:t>
            </a:r>
            <a:r>
              <a:rPr lang="pt-BR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pt-BR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160g.</a:t>
            </a:r>
          </a:p>
          <a:p>
            <a:pPr>
              <a:buNone/>
            </a:pPr>
            <a:r>
              <a:rPr lang="pt-BR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Duo </a:t>
            </a:r>
            <a:r>
              <a:rPr lang="pt-BR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160g.</a:t>
            </a:r>
          </a:p>
          <a:p>
            <a:pPr>
              <a:buNone/>
            </a:pPr>
            <a:r>
              <a:rPr lang="pt-BR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Amargo </a:t>
            </a:r>
            <a:r>
              <a:rPr lang="pt-BR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160g. </a:t>
            </a:r>
          </a:p>
          <a:p>
            <a:pPr>
              <a:buNone/>
            </a:pPr>
            <a:endParaRPr lang="pt-BR" sz="1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BR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 versões: </a:t>
            </a:r>
          </a:p>
          <a:p>
            <a:pPr>
              <a:buNone/>
            </a:pPr>
            <a:r>
              <a:rPr lang="pt-BR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Diet.</a:t>
            </a:r>
          </a:p>
          <a:p>
            <a:pPr>
              <a:buNone/>
            </a:pPr>
            <a:r>
              <a:rPr lang="pt-BR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Zero.</a:t>
            </a:r>
          </a:p>
          <a:p>
            <a:pPr>
              <a:buNone/>
            </a:pPr>
            <a:r>
              <a:rPr lang="pt-BR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Lactose.</a:t>
            </a:r>
            <a:endParaRPr lang="pt-BR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75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1612" y="-23491"/>
            <a:ext cx="10515600" cy="1325563"/>
          </a:xfrm>
        </p:spPr>
        <p:txBody>
          <a:bodyPr anchor="t"/>
          <a:lstStyle/>
          <a:p>
            <a:r>
              <a:rPr lang="pt-BR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Mix de Produtos</a:t>
            </a:r>
            <a:endParaRPr lang="pt-BR" dirty="0"/>
          </a:p>
        </p:txBody>
      </p:sp>
      <p:grpSp>
        <p:nvGrpSpPr>
          <p:cNvPr id="20" name="Grupo 19"/>
          <p:cNvGrpSpPr/>
          <p:nvPr/>
        </p:nvGrpSpPr>
        <p:grpSpPr>
          <a:xfrm>
            <a:off x="8989478" y="1357274"/>
            <a:ext cx="3143272" cy="3071834"/>
            <a:chOff x="6000728" y="1428736"/>
            <a:chExt cx="3143272" cy="3143272"/>
          </a:xfrm>
        </p:grpSpPr>
        <p:pic>
          <p:nvPicPr>
            <p:cNvPr id="10" name="Imagem 9" descr="bau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0728" y="1428736"/>
              <a:ext cx="3143272" cy="3143272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3" t="17045" r="12939" b="16393"/>
            <a:stretch/>
          </p:blipFill>
          <p:spPr>
            <a:xfrm>
              <a:off x="6643702" y="2698745"/>
              <a:ext cx="1000132" cy="444503"/>
            </a:xfrm>
            <a:prstGeom prst="rect">
              <a:avLst/>
            </a:prstGeom>
            <a:effectLst>
              <a:softEdge rad="12700"/>
            </a:effectLst>
            <a:scene3d>
              <a:camera prst="perspectiveHeroicExtremeLeftFacing"/>
              <a:lightRig rig="threePt" dir="t"/>
            </a:scene3d>
          </p:spPr>
        </p:pic>
        <p:sp>
          <p:nvSpPr>
            <p:cNvPr id="16" name="Pergaminho horizontal 15"/>
            <p:cNvSpPr/>
            <p:nvPr/>
          </p:nvSpPr>
          <p:spPr>
            <a:xfrm rot="161601">
              <a:off x="7153172" y="3303914"/>
              <a:ext cx="767008" cy="418296"/>
            </a:xfrm>
            <a:prstGeom prst="horizontalScroll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perspectiveHeroicExtremeLeftFacing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dirty="0">
                  <a:latin typeface="Showcard Gothic" pitchFamily="82" charset="0"/>
                </a:rPr>
                <a:t>Chocolate</a:t>
              </a:r>
            </a:p>
            <a:p>
              <a:pPr algn="ctr"/>
              <a:r>
                <a:rPr lang="pt-BR" sz="300" dirty="0">
                  <a:latin typeface="Showcard Gothic" pitchFamily="82" charset="0"/>
                </a:rPr>
                <a:t> </a:t>
              </a:r>
              <a:r>
                <a:rPr lang="pt-BR" sz="900" dirty="0">
                  <a:latin typeface="Showcard Gothic" pitchFamily="82" charset="0"/>
                </a:rPr>
                <a:t>ao Leite</a:t>
              </a:r>
              <a:endParaRPr lang="pt-BR" sz="400" dirty="0">
                <a:latin typeface="Showcard Gothic" pitchFamily="82" charset="0"/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6989214" y="2000216"/>
            <a:ext cx="3143272" cy="3071834"/>
            <a:chOff x="6000728" y="1428736"/>
            <a:chExt cx="3143272" cy="3143272"/>
          </a:xfrm>
        </p:grpSpPr>
        <p:pic>
          <p:nvPicPr>
            <p:cNvPr id="22" name="Imagem 21" descr="bau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0728" y="1428736"/>
              <a:ext cx="3143272" cy="3143272"/>
            </a:xfrm>
            <a:prstGeom prst="rect">
              <a:avLst/>
            </a:prstGeom>
          </p:spPr>
        </p:pic>
        <p:pic>
          <p:nvPicPr>
            <p:cNvPr id="23" name="Imagem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3" t="17045" r="12939" b="16393"/>
            <a:stretch/>
          </p:blipFill>
          <p:spPr>
            <a:xfrm>
              <a:off x="6643702" y="2698745"/>
              <a:ext cx="1000132" cy="444503"/>
            </a:xfrm>
            <a:prstGeom prst="rect">
              <a:avLst/>
            </a:prstGeom>
            <a:effectLst>
              <a:softEdge rad="12700"/>
            </a:effectLst>
            <a:scene3d>
              <a:camera prst="perspectiveHeroicExtremeLeftFacing"/>
              <a:lightRig rig="threePt" dir="t"/>
            </a:scene3d>
          </p:spPr>
        </p:pic>
        <p:sp>
          <p:nvSpPr>
            <p:cNvPr id="24" name="Pergaminho horizontal 23"/>
            <p:cNvSpPr/>
            <p:nvPr/>
          </p:nvSpPr>
          <p:spPr>
            <a:xfrm rot="161601">
              <a:off x="7153172" y="3303914"/>
              <a:ext cx="767008" cy="418296"/>
            </a:xfrm>
            <a:prstGeom prst="horizontalScroll">
              <a:avLst/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perspectiveHeroicExtremeLeftFacing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dirty="0">
                  <a:latin typeface="Showcard Gothic" pitchFamily="82" charset="0"/>
                </a:rPr>
                <a:t>Chocolate</a:t>
              </a:r>
            </a:p>
            <a:p>
              <a:pPr algn="ctr"/>
              <a:r>
                <a:rPr lang="pt-BR" sz="300" dirty="0">
                  <a:latin typeface="Showcard Gothic" pitchFamily="82" charset="0"/>
                </a:rPr>
                <a:t> </a:t>
              </a:r>
              <a:r>
                <a:rPr lang="pt-BR" sz="900" dirty="0">
                  <a:latin typeface="Showcard Gothic" pitchFamily="82" charset="0"/>
                </a:rPr>
                <a:t>Branco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8918040" y="3071786"/>
            <a:ext cx="3143272" cy="3143272"/>
            <a:chOff x="6000728" y="1428736"/>
            <a:chExt cx="3143272" cy="3143272"/>
          </a:xfrm>
        </p:grpSpPr>
        <p:pic>
          <p:nvPicPr>
            <p:cNvPr id="26" name="Imagem 25" descr="bau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0728" y="1428736"/>
              <a:ext cx="3143272" cy="3143272"/>
            </a:xfrm>
            <a:prstGeom prst="rect">
              <a:avLst/>
            </a:prstGeom>
          </p:spPr>
        </p:pic>
        <p:pic>
          <p:nvPicPr>
            <p:cNvPr id="27" name="Imagem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3" t="17045" r="12939" b="16393"/>
            <a:stretch/>
          </p:blipFill>
          <p:spPr>
            <a:xfrm>
              <a:off x="6643702" y="2698745"/>
              <a:ext cx="1000132" cy="444503"/>
            </a:xfrm>
            <a:prstGeom prst="rect">
              <a:avLst/>
            </a:prstGeom>
            <a:effectLst>
              <a:softEdge rad="12700"/>
            </a:effectLst>
            <a:scene3d>
              <a:camera prst="perspectiveHeroicExtremeLeftFacing"/>
              <a:lightRig rig="threePt" dir="t"/>
            </a:scene3d>
          </p:spPr>
        </p:pic>
        <p:sp>
          <p:nvSpPr>
            <p:cNvPr id="28" name="Pergaminho horizontal 27"/>
            <p:cNvSpPr/>
            <p:nvPr/>
          </p:nvSpPr>
          <p:spPr>
            <a:xfrm rot="161601">
              <a:off x="7153172" y="3303914"/>
              <a:ext cx="767008" cy="418296"/>
            </a:xfrm>
            <a:prstGeom prst="horizontalScroll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perspectiveHeroicExtremeLeftFacing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dirty="0">
                  <a:latin typeface="Showcard Gothic" pitchFamily="82" charset="0"/>
                </a:rPr>
                <a:t>Chocolate</a:t>
              </a:r>
            </a:p>
            <a:p>
              <a:pPr algn="ctr"/>
              <a:r>
                <a:rPr lang="pt-BR" sz="300" dirty="0">
                  <a:latin typeface="Showcard Gothic" pitchFamily="82" charset="0"/>
                </a:rPr>
                <a:t> </a:t>
              </a:r>
              <a:r>
                <a:rPr lang="pt-BR" sz="900" dirty="0">
                  <a:latin typeface="Showcard Gothic" pitchFamily="82" charset="0"/>
                </a:rPr>
                <a:t>Duo</a:t>
              </a:r>
              <a:endParaRPr lang="pt-BR" sz="400" dirty="0">
                <a:latin typeface="Showcard Gothic" pitchFamily="82" charset="0"/>
              </a:endParaRP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6560586" y="3786166"/>
            <a:ext cx="3143272" cy="3071834"/>
            <a:chOff x="6000728" y="1428736"/>
            <a:chExt cx="3143272" cy="3143272"/>
          </a:xfrm>
        </p:grpSpPr>
        <p:pic>
          <p:nvPicPr>
            <p:cNvPr id="30" name="Imagem 29" descr="bau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0728" y="1428736"/>
              <a:ext cx="3143272" cy="3143272"/>
            </a:xfrm>
            <a:prstGeom prst="rect">
              <a:avLst/>
            </a:prstGeom>
          </p:spPr>
        </p:pic>
        <p:pic>
          <p:nvPicPr>
            <p:cNvPr id="31" name="Imagem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3" t="17045" r="12939" b="16393"/>
            <a:stretch/>
          </p:blipFill>
          <p:spPr>
            <a:xfrm>
              <a:off x="6643702" y="2698745"/>
              <a:ext cx="1000132" cy="444503"/>
            </a:xfrm>
            <a:prstGeom prst="rect">
              <a:avLst/>
            </a:prstGeom>
            <a:effectLst>
              <a:softEdge rad="12700"/>
            </a:effectLst>
            <a:scene3d>
              <a:camera prst="perspectiveHeroicExtremeLeftFacing"/>
              <a:lightRig rig="threePt" dir="t"/>
            </a:scene3d>
          </p:spPr>
        </p:pic>
        <p:sp>
          <p:nvSpPr>
            <p:cNvPr id="32" name="Pergaminho horizontal 31"/>
            <p:cNvSpPr/>
            <p:nvPr/>
          </p:nvSpPr>
          <p:spPr>
            <a:xfrm rot="161601">
              <a:off x="7153172" y="3303914"/>
              <a:ext cx="767008" cy="418296"/>
            </a:xfrm>
            <a:prstGeom prst="horizontalScroll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perspectiveHeroicExtremeLeftFacing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dirty="0">
                  <a:latin typeface="Showcard Gothic" pitchFamily="82" charset="0"/>
                </a:rPr>
                <a:t>Chocolate</a:t>
              </a:r>
            </a:p>
            <a:p>
              <a:pPr algn="ctr"/>
              <a:r>
                <a:rPr lang="pt-BR" sz="300" dirty="0">
                  <a:latin typeface="Showcard Gothic" pitchFamily="82" charset="0"/>
                </a:rPr>
                <a:t> </a:t>
              </a:r>
              <a:r>
                <a:rPr lang="pt-BR" sz="900" dirty="0">
                  <a:latin typeface="Showcard Gothic" pitchFamily="82" charset="0"/>
                </a:rPr>
                <a:t>amargo</a:t>
              </a:r>
              <a:endParaRPr lang="pt-BR" sz="400" dirty="0">
                <a:latin typeface="Showcard Gothic" pitchFamily="82" charset="0"/>
              </a:endParaRPr>
            </a:p>
          </p:txBody>
        </p:sp>
      </p:grp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0628" y="1710773"/>
            <a:ext cx="3593771" cy="514067"/>
          </a:xfrm>
        </p:spPr>
        <p:txBody>
          <a:bodyPr/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Baú NBZ Cacau.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Espaço Reservado para Conteúdo 2"/>
          <p:cNvSpPr txBox="1">
            <a:spLocks/>
          </p:cNvSpPr>
          <p:nvPr/>
        </p:nvSpPr>
        <p:spPr>
          <a:xfrm>
            <a:off x="1274350" y="2319503"/>
            <a:ext cx="5699975" cy="3879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Chocolate moldado no formato de baú, nos sabores: </a:t>
            </a:r>
          </a:p>
          <a:p>
            <a:pPr>
              <a:buFont typeface="Arial" panose="020B0604020202020204" pitchFamily="34" charset="0"/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Ao Leite de 100g.</a:t>
            </a:r>
          </a:p>
          <a:p>
            <a:pPr>
              <a:buFont typeface="Arial" panose="020B0604020202020204" pitchFamily="34" charset="0"/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Branco de 100g.</a:t>
            </a:r>
          </a:p>
          <a:p>
            <a:pPr>
              <a:buFont typeface="Arial" panose="020B0604020202020204" pitchFamily="34" charset="0"/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Duo de 100g.</a:t>
            </a:r>
          </a:p>
          <a:p>
            <a:pPr>
              <a:buFont typeface="Arial" panose="020B0604020202020204" pitchFamily="34" charset="0"/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Amargo de 100g.</a:t>
            </a:r>
          </a:p>
          <a:p>
            <a:pPr>
              <a:buFont typeface="Arial" panose="020B0604020202020204" pitchFamily="34" charset="0"/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Acompanhado com surpresa dentro. ( Versões Diet e Zero Lactose).</a:t>
            </a:r>
          </a:p>
          <a:p>
            <a:pPr>
              <a:buFont typeface="Arial" panose="020B0604020202020204" pitchFamily="34" charset="0"/>
              <a:buNone/>
            </a:pPr>
            <a:endParaRPr lang="pt-BR" sz="3600" dirty="0" smtClean="0">
              <a:solidFill>
                <a:srgbClr val="4C1900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429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931" y="-53139"/>
            <a:ext cx="4563794" cy="880757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Análise de SWOT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96980" y="2343955"/>
            <a:ext cx="9204101" cy="3245477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Pontos fortes: Produto exclusivo; Poucos concorrentes diretos; incentivo a leitura.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Pontos fracos: Poucos funcionários; Iniciante no Mercado; Capital Limitado (Sem credibilidade no Momento).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4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1506828" y="2170090"/>
            <a:ext cx="9710671" cy="4514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Oportunidades: Crescimento do mercado até 2018 de 10% anual.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75% da população consome chocolate.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76% compram principalmente em supermercados.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Ameaças: Crise nacional pode afetar na produção gerando uma queda no fornecimento.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Supermercados que já tem fornecedores fixos.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Escassez de matéria prima.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5931" y="-53139"/>
            <a:ext cx="4563794" cy="880757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Análise de SWOT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83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321" y="3146961"/>
            <a:ext cx="10515600" cy="1325563"/>
          </a:xfrm>
        </p:spPr>
        <p:txBody>
          <a:bodyPr/>
          <a:lstStyle/>
          <a:p>
            <a:pPr algn="ctr"/>
            <a:r>
              <a:rPr lang="pt-B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PESQUISA</a:t>
            </a:r>
            <a:endParaRPr lang="pt-B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53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33659" y="2362319"/>
            <a:ext cx="10515600" cy="1007727"/>
          </a:xfrm>
        </p:spPr>
        <p:txBody>
          <a:bodyPr/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Pesquisas bibliográficas realizadas na internet sobre o mercado de chocolates.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-2308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Metodologia 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49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03797" y="3886244"/>
            <a:ext cx="9981127" cy="2971756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Exportação presente em todos os continentes (para 106 países).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75% dos brasileiros consomem chocolate.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76% compram principalmente de supermercados ou hipermercados.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Consumo per capita de chocolates no Brasil: 2,5 Kg/h. E no interior de São Paulo 2,79 Kg/h.</a:t>
            </a:r>
          </a:p>
          <a:p>
            <a:pPr marL="0" indent="0">
              <a:buNone/>
            </a:pPr>
            <a:endParaRPr lang="pt-BR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1403797" y="1807429"/>
            <a:ext cx="10984606" cy="1792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Brasil é um dos o 3° maiores produtores de chocolate do mundo.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Geração de emprego: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 33 mil empregos diretos anuais.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 66 mil empregos indiretos anuais</a:t>
            </a:r>
          </a:p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-2692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Mercado 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84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5295" y="1819390"/>
            <a:ext cx="10520967" cy="5038610"/>
          </a:xfrm>
        </p:spPr>
        <p:txBody>
          <a:bodyPr>
            <a:no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consumo é maior nas classes mais altas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dirty="0"/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Datas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especiais a demanda aumenta.</a:t>
            </a:r>
          </a:p>
          <a:p>
            <a:pPr lvl="1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Páscoa 31%.</a:t>
            </a:r>
          </a:p>
          <a:p>
            <a:pPr lvl="1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dia das crianças 15%.</a:t>
            </a:r>
          </a:p>
          <a:p>
            <a:pPr lvl="1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 dos namorados 14%.</a:t>
            </a:r>
          </a:p>
          <a:p>
            <a:pPr lvl="1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Natal 13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  <a:endParaRPr lang="pt-BR" sz="2800" dirty="0"/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Como substituto do chocolate não há destaques e 35% dizem não trocar por nada!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chocolate brasileiro é aprovado pela população e ela está satisfeita com a variedade oferecida.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-2692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Mercado 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321" y="3146961"/>
            <a:ext cx="10515600" cy="1325563"/>
          </a:xfrm>
        </p:spPr>
        <p:txBody>
          <a:bodyPr/>
          <a:lstStyle/>
          <a:p>
            <a:pPr algn="ctr"/>
            <a:r>
              <a:rPr lang="pt-B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PLANEJAMENTO</a:t>
            </a:r>
            <a:endParaRPr lang="pt-B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61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51516" y="-64395"/>
            <a:ext cx="5642317" cy="1013509"/>
          </a:xfrm>
        </p:spPr>
        <p:txBody>
          <a:bodyPr/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Analise da concorrência 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271087"/>
              </p:ext>
            </p:extLst>
          </p:nvPr>
        </p:nvGraphicFramePr>
        <p:xfrm>
          <a:off x="1332104" y="3042844"/>
          <a:ext cx="10027062" cy="290711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209175"/>
                <a:gridCol w="3476028"/>
                <a:gridCol w="3341859"/>
              </a:tblGrid>
              <a:tr h="529672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Concorrentes Diretos</a:t>
                      </a:r>
                      <a:endParaRPr lang="pt-BR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Pontos Fortes</a:t>
                      </a:r>
                      <a:endParaRPr lang="pt-BR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Pontos Fracos</a:t>
                      </a:r>
                      <a:endParaRPr lang="pt-BR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109217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Tiquinho.</a:t>
                      </a:r>
                      <a:endParaRPr lang="pt-BR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Mercado Estabilizado.</a:t>
                      </a:r>
                    </a:p>
                    <a:p>
                      <a:pPr algn="ctr"/>
                      <a:r>
                        <a:rPr lang="pt-BR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Loja,</a:t>
                      </a:r>
                      <a:r>
                        <a:rPr lang="pt-BR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01 Filial e 01 fabrica.</a:t>
                      </a:r>
                      <a:endParaRPr lang="pt-BR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Preço elevado.</a:t>
                      </a:r>
                      <a:endParaRPr lang="pt-BR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2"/>
                    </a:solidFill>
                  </a:tcPr>
                </a:tc>
              </a:tr>
              <a:tr h="109217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Cory</a:t>
                      </a:r>
                      <a:r>
                        <a:rPr lang="pt-BR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pt-BR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Mercado</a:t>
                      </a:r>
                      <a:r>
                        <a:rPr lang="pt-BR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Estabilizado. </a:t>
                      </a:r>
                    </a:p>
                    <a:p>
                      <a:pPr algn="ctr"/>
                      <a:r>
                        <a:rPr lang="pt-BR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 Funcionários.</a:t>
                      </a:r>
                    </a:p>
                    <a:p>
                      <a:pPr algn="ctr"/>
                      <a:r>
                        <a:rPr lang="pt-BR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Variedade de Produtos.</a:t>
                      </a:r>
                      <a:endParaRPr lang="pt-BR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Já Decretou</a:t>
                      </a:r>
                      <a:r>
                        <a:rPr lang="pt-BR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Falência</a:t>
                      </a:r>
                      <a:br>
                        <a:rPr lang="pt-BR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pt-BR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uma vez</a:t>
                      </a:r>
                      <a:endParaRPr lang="pt-BR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1700012" y="1695825"/>
            <a:ext cx="10207580" cy="513974"/>
          </a:xfrm>
        </p:spPr>
        <p:txBody>
          <a:bodyPr/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Concorrentes Diretos: Tiquinho e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Cory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700012" y="2324800"/>
            <a:ext cx="10207580" cy="631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Concorrentes Indiretos: Grandes Marcas e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Docerias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em Geral.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42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321" y="3146961"/>
            <a:ext cx="10515600" cy="1325563"/>
          </a:xfrm>
        </p:spPr>
        <p:txBody>
          <a:bodyPr/>
          <a:lstStyle/>
          <a:p>
            <a:pPr algn="ctr"/>
            <a:r>
              <a:rPr lang="pt-B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IDENTIDADE VISUAL</a:t>
            </a:r>
            <a:endParaRPr lang="pt-B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02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27497" y="2572600"/>
            <a:ext cx="8646814" cy="2501677"/>
          </a:xfrm>
        </p:spPr>
        <p:txBody>
          <a:bodyPr/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NBZ Cacau significa nobreza em chocolate, mas não de chocolate para pessoas da elite, mas sim um chocolate com nobreza em qualidade e acessível para todos os públicos.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-48810" y="-90153"/>
            <a:ext cx="4285957" cy="1052939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Defesa do Nome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15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01545"/>
            <a:ext cx="10515600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Posicionamento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85175" y="2817298"/>
            <a:ext cx="10515600" cy="2076674"/>
          </a:xfrm>
        </p:spPr>
        <p:txBody>
          <a:bodyPr/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Uma empresa que além de produzir chocolates traz diversão, alegria e felicidade nos momentos com os amigos e com a família.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0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321" y="3146961"/>
            <a:ext cx="10515600" cy="1325563"/>
          </a:xfrm>
        </p:spPr>
        <p:txBody>
          <a:bodyPr/>
          <a:lstStyle/>
          <a:p>
            <a:pPr algn="ctr"/>
            <a:r>
              <a:rPr lang="pt-B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LOGOTIPO</a:t>
            </a:r>
            <a:endParaRPr lang="pt-B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94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928" y="2217313"/>
            <a:ext cx="6629913" cy="3951057"/>
          </a:xfrm>
        </p:spPr>
      </p:pic>
      <p:sp>
        <p:nvSpPr>
          <p:cNvPr id="5" name="CaixaDeTexto 4"/>
          <p:cNvSpPr txBox="1"/>
          <p:nvPr/>
        </p:nvSpPr>
        <p:spPr>
          <a:xfrm>
            <a:off x="1300766" y="3405149"/>
            <a:ext cx="4108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NBZ: </a:t>
            </a:r>
            <a:r>
              <a:rPr lang="pt-BR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t-BR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pt-BR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pt-B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366245" y="4710086"/>
            <a:ext cx="5060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Cacau: Chocolate.</a:t>
            </a:r>
            <a:endParaRPr lang="pt-B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196125" y="2100212"/>
            <a:ext cx="6823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Coroa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Louro: Nobreza.</a:t>
            </a:r>
            <a:endParaRPr lang="pt-B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-33682" y="-67775"/>
            <a:ext cx="1759452" cy="907539"/>
          </a:xfrm>
        </p:spPr>
        <p:txBody>
          <a:bodyPr/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Defesa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06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3682" y="-67775"/>
            <a:ext cx="1759452" cy="907539"/>
          </a:xfrm>
        </p:spPr>
        <p:txBody>
          <a:bodyPr/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Defesa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4507" y="2242253"/>
            <a:ext cx="6160395" cy="1239547"/>
          </a:xfrm>
        </p:spPr>
        <p:txBody>
          <a:bodyPr/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letra pensada nas crianças de fácil entendimento.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93" y="2242253"/>
            <a:ext cx="5568835" cy="3318714"/>
          </a:xfrm>
          <a:prstGeom prst="rect">
            <a:avLst/>
          </a:prstGeom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352071" y="3563271"/>
            <a:ext cx="6160395" cy="123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cores infantis sendo elas vermelho e laranja.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1434507" y="4884289"/>
            <a:ext cx="6160395" cy="123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Uma coroa e o cacau neutro mas com a imagem de representação.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76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27303"/>
            <a:ext cx="10515600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Cores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923504" y="2096561"/>
            <a:ext cx="3819660" cy="1056933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RGB: 0; 0; 0. </a:t>
            </a:r>
          </a:p>
        </p:txBody>
      </p:sp>
      <p:sp>
        <p:nvSpPr>
          <p:cNvPr id="4" name="Elipse 3"/>
          <p:cNvSpPr/>
          <p:nvPr/>
        </p:nvSpPr>
        <p:spPr>
          <a:xfrm>
            <a:off x="1403797" y="2073494"/>
            <a:ext cx="1080000" cy="1080000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1403797" y="3435964"/>
            <a:ext cx="1080000" cy="10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1403797" y="4798434"/>
            <a:ext cx="1080000" cy="10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923504" y="3435964"/>
            <a:ext cx="3819660" cy="1056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RGB: 255; 0; 0.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2923504" y="4821501"/>
            <a:ext cx="3819660" cy="1056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RGB: 255; 192; 0. </a:t>
            </a: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6718478" y="1906884"/>
            <a:ext cx="3819660" cy="1056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Preto representa segurança, força, competência e nobreza.</a:t>
            </a:r>
          </a:p>
        </p:txBody>
      </p: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6743164" y="3479405"/>
            <a:ext cx="3819660" cy="1056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Vermelho representa vibração, vontade e infantilidade.</a:t>
            </a:r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6718478" y="4821500"/>
            <a:ext cx="4009623" cy="13051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Laranja representa otimismo, clareza, cordialidade e infantilidade.</a:t>
            </a:r>
          </a:p>
        </p:txBody>
      </p:sp>
    </p:spTree>
    <p:extLst>
      <p:ext uri="{BB962C8B-B14F-4D97-AF65-F5344CB8AC3E}">
        <p14:creationId xmlns:p14="http://schemas.microsoft.com/office/powerpoint/2010/main" val="199327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94" y="0"/>
            <a:ext cx="1792458" cy="76029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Fontes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1296582" y="2668501"/>
            <a:ext cx="3536852" cy="50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NBZ em: </a:t>
            </a:r>
            <a:r>
              <a:rPr lang="pt-BR" dirty="0" err="1" smtClean="0">
                <a:latin typeface="Snap ITC" panose="04040A07060A02020202" pitchFamily="82" charset="0"/>
                <a:cs typeface="Times New Roman" panose="02020603050405020304" pitchFamily="18" charset="0"/>
              </a:rPr>
              <a:t>Snap</a:t>
            </a:r>
            <a:r>
              <a:rPr lang="pt-BR" dirty="0" smtClean="0">
                <a:latin typeface="Snap ITC" panose="04040A07060A02020202" pitchFamily="82" charset="0"/>
                <a:cs typeface="Times New Roman" panose="02020603050405020304" pitchFamily="18" charset="0"/>
              </a:rPr>
              <a:t> ITC</a:t>
            </a: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37"/>
          <a:stretch/>
        </p:blipFill>
        <p:spPr>
          <a:xfrm>
            <a:off x="1296582" y="3903451"/>
            <a:ext cx="10515600" cy="1695481"/>
          </a:xfrm>
        </p:spPr>
      </p:pic>
    </p:spTree>
    <p:extLst>
      <p:ext uri="{BB962C8B-B14F-4D97-AF65-F5344CB8AC3E}">
        <p14:creationId xmlns:p14="http://schemas.microsoft.com/office/powerpoint/2010/main" val="50461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65"/>
          <a:stretch/>
        </p:blipFill>
        <p:spPr>
          <a:xfrm>
            <a:off x="838200" y="3142443"/>
            <a:ext cx="10515600" cy="2214601"/>
          </a:xfrm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612914" y="2455741"/>
            <a:ext cx="2943630" cy="49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Cacau em: </a:t>
            </a:r>
            <a:r>
              <a:rPr lang="pt-BR" dirty="0" smtClean="0">
                <a:latin typeface="AR CENA" panose="02000000000000000000" pitchFamily="2" charset="0"/>
                <a:cs typeface="Times New Roman" panose="02020603050405020304" pitchFamily="18" charset="0"/>
              </a:rPr>
              <a:t>AR CENA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6394" y="0"/>
            <a:ext cx="1792458" cy="76029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Fontes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61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585" y="0"/>
            <a:ext cx="3669802" cy="869067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Localização 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-416" t="7702" r="145" b="6206"/>
          <a:stretch/>
        </p:blipFill>
        <p:spPr>
          <a:xfrm>
            <a:off x="1444783" y="1883871"/>
            <a:ext cx="8930281" cy="43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" y="38636"/>
            <a:ext cx="3400023" cy="734095"/>
          </a:xfrm>
        </p:spPr>
        <p:txBody>
          <a:bodyPr>
            <a:noAutofit/>
          </a:bodyPr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Maleabilidade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68" y="1587657"/>
            <a:ext cx="5334503" cy="317906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3" t="17045" r="12939" b="16393"/>
          <a:stretch/>
        </p:blipFill>
        <p:spPr>
          <a:xfrm>
            <a:off x="7283252" y="1979454"/>
            <a:ext cx="4058206" cy="239547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063105" y="4919730"/>
            <a:ext cx="2498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Fundos Escuros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213020" y="4919730"/>
            <a:ext cx="2474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Fundos Claros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77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Slogan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-15563" y="115911"/>
            <a:ext cx="1792847" cy="759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Slogan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880860" y="2972312"/>
            <a:ext cx="6246253" cy="1290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dirty="0" smtClean="0">
                <a:latin typeface="AR CENA" panose="02000000000000000000" pitchFamily="2" charset="0"/>
                <a:cs typeface="Times New Roman" panose="02020603050405020304" pitchFamily="18" charset="0"/>
              </a:rPr>
              <a:t>“Nobreza em chocolate”</a:t>
            </a:r>
            <a:endParaRPr lang="pt-BR" dirty="0">
              <a:latin typeface="AR CENA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0" b="22153"/>
          <a:stretch/>
        </p:blipFill>
        <p:spPr>
          <a:xfrm>
            <a:off x="7611987" y="2678805"/>
            <a:ext cx="4280210" cy="2369713"/>
          </a:xfrm>
          <a:prstGeom prst="rect">
            <a:avLst/>
          </a:prstGeom>
        </p:spPr>
      </p:pic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777283" y="6278324"/>
            <a:ext cx="7611415" cy="405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“Nobreza em chocolate” escrita em fonte: </a:t>
            </a:r>
            <a:r>
              <a:rPr lang="pt-BR" dirty="0" smtClean="0">
                <a:latin typeface="AR CENA" panose="02000000000000000000" pitchFamily="2" charset="0"/>
                <a:cs typeface="Times New Roman" panose="02020603050405020304" pitchFamily="18" charset="0"/>
              </a:rPr>
              <a:t>AR CENA</a:t>
            </a:r>
          </a:p>
        </p:txBody>
      </p:sp>
    </p:spTree>
    <p:extLst>
      <p:ext uri="{BB962C8B-B14F-4D97-AF65-F5344CB8AC3E}">
        <p14:creationId xmlns:p14="http://schemas.microsoft.com/office/powerpoint/2010/main" val="256560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0153"/>
            <a:ext cx="2068132" cy="772732"/>
          </a:xfrm>
        </p:spPr>
        <p:txBody>
          <a:bodyPr/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Fachada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642" y="1555167"/>
            <a:ext cx="6852944" cy="5141847"/>
          </a:xfr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4" b="22284"/>
          <a:stretch/>
        </p:blipFill>
        <p:spPr>
          <a:xfrm rot="355824">
            <a:off x="4567697" y="2445361"/>
            <a:ext cx="2425187" cy="135003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925" y="5340161"/>
            <a:ext cx="1106089" cy="614556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448">
            <a:off x="3913893" y="4694066"/>
            <a:ext cx="1106089" cy="614556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9340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51516" y="90152"/>
            <a:ext cx="4154508" cy="711894"/>
          </a:xfrm>
        </p:spPr>
        <p:txBody>
          <a:bodyPr/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Endereço da Web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b="10387"/>
          <a:stretch/>
        </p:blipFill>
        <p:spPr>
          <a:xfrm>
            <a:off x="1352282" y="2009105"/>
            <a:ext cx="9109844" cy="458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1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5512"/>
            <a:ext cx="4093192" cy="892641"/>
          </a:xfrm>
        </p:spPr>
        <p:txBody>
          <a:bodyPr anchor="t"/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Frota de Veículos   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26" y="1741003"/>
            <a:ext cx="5174446" cy="216012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18" y="4214831"/>
            <a:ext cx="5266243" cy="2213593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7018987" y="1722106"/>
            <a:ext cx="5035638" cy="4114800"/>
            <a:chOff x="4829579" y="2073744"/>
            <a:chExt cx="5458660" cy="4784256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0383" y1="59117" x2="30383" y2="591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579" y="2073744"/>
              <a:ext cx="3763245" cy="2514022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69528" y1="56008" x2="69528" y2="56008"/>
                          <a14:foregroundMark x1="56832" y1="23062" x2="56832" y2="23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579" y="4364926"/>
              <a:ext cx="3731887" cy="2493074"/>
            </a:xfrm>
            <a:prstGeom prst="rect">
              <a:avLst/>
            </a:prstGeom>
          </p:spPr>
        </p:pic>
        <p:pic>
          <p:nvPicPr>
            <p:cNvPr id="2050" name="Picture 2" descr="http://mlb-s1-p.mlstatic.com/bau-para-moto-bauleto-80-litros-pro-tork-motocicleta-motoboy-14676-MLB3221056289_102012-F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1" b="97093" l="0" r="100000">
                          <a14:foregroundMark x1="26359" y1="87209" x2="26359" y2="87209"/>
                          <a14:foregroundMark x1="27989" y1="80814" x2="27989" y2="80814"/>
                          <a14:foregroundMark x1="72554" y1="80814" x2="72554" y2="80814"/>
                          <a14:foregroundMark x1="72554" y1="88081" x2="72554" y2="880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2950" y="5195553"/>
              <a:ext cx="1662447" cy="1662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www.motomoura.com.br/Eshop.Admin/imagens/motomoura/BAU_135.LITROS.BR.TORK.1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82333" y1="88580" x2="82333" y2="885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1466" y="3330755"/>
              <a:ext cx="1726773" cy="1864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3306" y="3495236"/>
              <a:ext cx="1199007" cy="714541"/>
            </a:xfrm>
            <a:prstGeom prst="rect">
              <a:avLst/>
            </a:prstGeom>
            <a:scene3d>
              <a:camera prst="perspectiveAbove"/>
              <a:lightRig rig="threePt" dir="t"/>
            </a:scene3d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7426" y="5634386"/>
              <a:ext cx="1044734" cy="624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8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2189408" cy="897004"/>
          </a:xfrm>
        </p:spPr>
        <p:txBody>
          <a:bodyPr>
            <a:normAutofit fontScale="90000"/>
          </a:bodyPr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Uniforme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93" r="-267" b="7557"/>
          <a:stretch/>
        </p:blipFill>
        <p:spPr>
          <a:xfrm>
            <a:off x="1614588" y="1995845"/>
            <a:ext cx="6428861" cy="4218237"/>
          </a:xfrm>
          <a:prstGeom prst="rect">
            <a:avLst/>
          </a:prstGeom>
        </p:spPr>
      </p:pic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095" y="2625917"/>
            <a:ext cx="1730641" cy="1031365"/>
          </a:xfrm>
          <a:prstGeom prst="rect">
            <a:avLst/>
          </a:prstGeom>
        </p:spPr>
      </p:pic>
      <p:pic>
        <p:nvPicPr>
          <p:cNvPr id="6" name="Espaço Reservado para Conteúd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434" y="2909114"/>
            <a:ext cx="751330" cy="447751"/>
          </a:xfrm>
          <a:prstGeom prst="rect">
            <a:avLst/>
          </a:prstGeom>
        </p:spPr>
      </p:pic>
      <p:pic>
        <p:nvPicPr>
          <p:cNvPr id="1026" name="Picture 2" descr="http://www.chefestrela.com.br/wp-content/uploads/2014/01/Avental_inteiro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784" y="1900323"/>
            <a:ext cx="3254415" cy="4161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spaço Reservado para Conteúd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45" y="5436854"/>
            <a:ext cx="751330" cy="44775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3" t="17045" r="12939" b="16393"/>
          <a:stretch/>
        </p:blipFill>
        <p:spPr>
          <a:xfrm>
            <a:off x="9798309" y="2224152"/>
            <a:ext cx="464135" cy="27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3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321" y="3146961"/>
            <a:ext cx="10515600" cy="1325563"/>
          </a:xfrm>
        </p:spPr>
        <p:txBody>
          <a:bodyPr/>
          <a:lstStyle/>
          <a:p>
            <a:pPr algn="ctr"/>
            <a:r>
              <a:rPr lang="pt-B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PAPELARIA</a:t>
            </a:r>
            <a:endParaRPr lang="pt-B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73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51516" y="94420"/>
            <a:ext cx="3523444" cy="690943"/>
          </a:xfrm>
        </p:spPr>
        <p:txBody>
          <a:bodyPr>
            <a:normAutofit fontScale="90000"/>
          </a:bodyPr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Cartão de Visita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http://d1fzrfeqgmqjkr.cloudfront.net/assets/03085/produtos/482/novosprodutos-cartaoinkmixxmedid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827" y="1690688"/>
            <a:ext cx="5990346" cy="399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4vector.com/i/free-vector-chocolate-dynamic-lines-of-the-background-vector_017134_chocolate%20backgroun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3" t="40112" r="25288" b="14495"/>
          <a:stretch/>
        </p:blipFill>
        <p:spPr bwMode="auto">
          <a:xfrm rot="10800000" flipH="1">
            <a:off x="3883954" y="4623917"/>
            <a:ext cx="5007002" cy="873583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4vector.com/i/free-vector-chocolate-dynamic-lines-of-the-background-vector_017134_chocolate%20backgroun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3" t="40112" r="25288" b="14495"/>
          <a:stretch/>
        </p:blipFill>
        <p:spPr bwMode="auto">
          <a:xfrm flipH="1">
            <a:off x="3893133" y="2330564"/>
            <a:ext cx="5007002" cy="873583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71" y="2941743"/>
            <a:ext cx="2979768" cy="177577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 rot="21367227">
            <a:off x="3921890" y="4689856"/>
            <a:ext cx="4505114" cy="408505"/>
          </a:xfrm>
          <a:prstGeom prst="rect">
            <a:avLst/>
          </a:prstGeom>
          <a:noFill/>
        </p:spPr>
        <p:txBody>
          <a:bodyPr wrap="square" rtlCol="0">
            <a:prstTxWarp prst="textSlantUp">
              <a:avLst/>
            </a:prstTxWarp>
            <a:spAutoFit/>
          </a:bodyPr>
          <a:lstStyle/>
          <a:p>
            <a:r>
              <a:rPr lang="pt-BR" sz="900" dirty="0" smtClean="0">
                <a:latin typeface="AR CENA" panose="02000000000000000000" pitchFamily="2" charset="0"/>
              </a:rPr>
              <a:t>Rua XV de Novembro 13-560-240  São Carlos - SP</a:t>
            </a:r>
            <a:endParaRPr lang="pt-BR" sz="400" dirty="0"/>
          </a:p>
        </p:txBody>
      </p:sp>
    </p:spTree>
    <p:extLst>
      <p:ext uri="{BB962C8B-B14F-4D97-AF65-F5344CB8AC3E}">
        <p14:creationId xmlns:p14="http://schemas.microsoft.com/office/powerpoint/2010/main" val="349163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01169" y="-252555"/>
            <a:ext cx="1852567" cy="1325563"/>
          </a:xfrm>
        </p:spPr>
        <p:txBody>
          <a:bodyPr/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Crachá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6657017" y="2269052"/>
            <a:ext cx="4393646" cy="2932931"/>
            <a:chOff x="539552" y="2348880"/>
            <a:chExt cx="4393646" cy="2932931"/>
          </a:xfrm>
        </p:grpSpPr>
        <p:pic>
          <p:nvPicPr>
            <p:cNvPr id="5" name="Picture 8" descr="http://d1fzrfeqgmqjkr.cloudfront.net/assets/03085/produtos/482/novosprodutos-cartaoinkmixxmedidas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348880"/>
              <a:ext cx="4393646" cy="2932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://4vector.com/i/free-vector-chocolate-dynamic-lines-of-the-background-vector_017134_chocolate%20background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3" t="40112" r="25288" b="14495"/>
            <a:stretch/>
          </p:blipFill>
          <p:spPr bwMode="auto">
            <a:xfrm rot="10800000" flipH="1">
              <a:off x="1115616" y="4516458"/>
              <a:ext cx="3672408" cy="6407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1210" y="2820022"/>
              <a:ext cx="1028027" cy="612647"/>
            </a:xfrm>
            <a:prstGeom prst="rect">
              <a:avLst/>
            </a:prstGeom>
          </p:spPr>
        </p:pic>
        <p:sp>
          <p:nvSpPr>
            <p:cNvPr id="8" name="Retângulo de cantos arredondados 7"/>
            <p:cNvSpPr/>
            <p:nvPr/>
          </p:nvSpPr>
          <p:spPr>
            <a:xfrm>
              <a:off x="2483768" y="2924944"/>
              <a:ext cx="900000" cy="72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1878414" y="3646765"/>
              <a:ext cx="20455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dirty="0" smtClean="0">
                  <a:latin typeface="AR CENA" panose="02000000000000000000" pitchFamily="2" charset="0"/>
                </a:rPr>
                <a:t>VISITANTE</a:t>
              </a:r>
              <a:r>
                <a:rPr lang="pt-BR" dirty="0" smtClean="0"/>
                <a:t> </a:t>
              </a:r>
              <a:endParaRPr lang="pt-BR" dirty="0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1085084" y="4773027"/>
              <a:ext cx="580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latin typeface="AR CENA" panose="02000000000000000000" pitchFamily="2" charset="0"/>
                </a:rPr>
                <a:t>VIP</a:t>
              </a:r>
              <a:r>
                <a:rPr lang="pt-BR" dirty="0" smtClean="0"/>
                <a:t> </a:t>
              </a:r>
              <a:endParaRPr lang="pt-BR" dirty="0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1687003" y="1690688"/>
            <a:ext cx="2932931" cy="4393646"/>
            <a:chOff x="5724127" y="1340769"/>
            <a:chExt cx="2932931" cy="4393646"/>
          </a:xfrm>
        </p:grpSpPr>
        <p:pic>
          <p:nvPicPr>
            <p:cNvPr id="12" name="Picture 8" descr="http://d1fzrfeqgmqjkr.cloudfront.net/assets/03085/produtos/482/novosprodutos-cartaoinkmixxmedidas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993770" y="2071126"/>
              <a:ext cx="4393646" cy="2932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://4vector.com/i/free-vector-chocolate-dynamic-lines-of-the-background-vector_017134_chocolate%20background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3" t="40112" r="25288" b="14495"/>
            <a:stretch/>
          </p:blipFill>
          <p:spPr bwMode="auto">
            <a:xfrm rot="16200000" flipH="1">
              <a:off x="4352307" y="3432670"/>
              <a:ext cx="3672408" cy="6407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807" y="4976594"/>
              <a:ext cx="1028027" cy="612647"/>
            </a:xfrm>
            <a:prstGeom prst="rect">
              <a:avLst/>
            </a:prstGeom>
          </p:spPr>
        </p:pic>
        <p:sp>
          <p:nvSpPr>
            <p:cNvPr id="16" name="Retângulo de cantos arredondados 15"/>
            <p:cNvSpPr/>
            <p:nvPr/>
          </p:nvSpPr>
          <p:spPr>
            <a:xfrm>
              <a:off x="6588224" y="1988840"/>
              <a:ext cx="900000" cy="72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6126886" y="3784649"/>
              <a:ext cx="19308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 smtClean="0">
                  <a:latin typeface="AR CENA" panose="02000000000000000000" pitchFamily="2" charset="0"/>
                </a:rPr>
                <a:t>Paulo César</a:t>
              </a:r>
            </a:p>
            <a:p>
              <a:pPr algn="ctr"/>
              <a:r>
                <a:rPr lang="pt-BR" sz="2400" dirty="0" smtClean="0">
                  <a:latin typeface="AR CENA" panose="02000000000000000000" pitchFamily="2" charset="0"/>
                </a:rPr>
                <a:t/>
              </a:r>
              <a:br>
                <a:rPr lang="pt-BR" sz="2400" dirty="0" smtClean="0">
                  <a:latin typeface="AR CENA" panose="02000000000000000000" pitchFamily="2" charset="0"/>
                </a:rPr>
              </a:br>
              <a:r>
                <a:rPr lang="pt-BR" sz="2400" dirty="0" smtClean="0">
                  <a:latin typeface="AR CENA" panose="02000000000000000000" pitchFamily="2" charset="0"/>
                </a:rPr>
                <a:t>Chocolateiro</a:t>
              </a:r>
              <a:endParaRPr lang="pt-BR" sz="1200" dirty="0"/>
            </a:p>
          </p:txBody>
        </p:sp>
      </p:grpSp>
      <p:pic>
        <p:nvPicPr>
          <p:cNvPr id="2050" name="Picture 2" descr="https://image.freepik.com/vector-gratis/siluetas-avatar-humanos_23-214751085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0" t="5082" r="60853" b="62951"/>
          <a:stretch/>
        </p:blipFill>
        <p:spPr bwMode="auto">
          <a:xfrm>
            <a:off x="2473066" y="2583048"/>
            <a:ext cx="1056067" cy="137923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42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28788" y="0"/>
            <a:ext cx="3858296" cy="952070"/>
          </a:xfrm>
        </p:spPr>
        <p:txBody>
          <a:bodyPr/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Papel Timbrado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7360" y="3906572"/>
            <a:ext cx="4267400" cy="756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-60083" y="3917301"/>
            <a:ext cx="4267400" cy="756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682233" y="2150873"/>
            <a:ext cx="3448227" cy="42673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347287" y="2161601"/>
            <a:ext cx="3425783" cy="60690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47287" y="5850007"/>
            <a:ext cx="3425783" cy="606902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6347287" y="2150872"/>
            <a:ext cx="3425783" cy="43021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03" y="5872511"/>
            <a:ext cx="974557" cy="606253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687" y="2229089"/>
            <a:ext cx="974557" cy="60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8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46667" y="4634221"/>
            <a:ext cx="10515600" cy="1325563"/>
          </a:xfrm>
        </p:spPr>
        <p:txBody>
          <a:bodyPr>
            <a:normAutofit/>
          </a:bodyPr>
          <a:lstStyle/>
          <a:p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Mercado de Atuação </a:t>
            </a: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94267" y="4035340"/>
            <a:ext cx="10515600" cy="595603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Indústria Alimentícia / Chocolate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046667" y="30820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Segmento</a:t>
            </a: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894267" y="5622671"/>
            <a:ext cx="10515600" cy="595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São Carlos e Região 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046667" y="1783519"/>
            <a:ext cx="3721317" cy="937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Nome Fantasia</a:t>
            </a: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894267" y="2532783"/>
            <a:ext cx="2640169" cy="582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NBZ Cacau</a:t>
            </a:r>
          </a:p>
        </p:txBody>
      </p:sp>
    </p:spTree>
    <p:extLst>
      <p:ext uri="{BB962C8B-B14F-4D97-AF65-F5344CB8AC3E}">
        <p14:creationId xmlns:p14="http://schemas.microsoft.com/office/powerpoint/2010/main" val="150607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15910" y="-103031"/>
            <a:ext cx="3987085" cy="871247"/>
          </a:xfrm>
        </p:spPr>
        <p:txBody>
          <a:bodyPr/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Envelope Ofício 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6684133" y="1566693"/>
            <a:ext cx="5400000" cy="2880000"/>
            <a:chOff x="2446260" y="89252"/>
            <a:chExt cx="6624000" cy="3384372"/>
          </a:xfrm>
        </p:grpSpPr>
        <p:pic>
          <p:nvPicPr>
            <p:cNvPr id="8" name="Picture 4" descr="http://www.benvegnuguedes.com.br/image/cache/data/ENVELOPES/ENVELOPE%20OFICIO%20COM%20JANELA-800x80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2" t="40634" r="1455" b="14007"/>
            <a:stretch/>
          </p:blipFill>
          <p:spPr bwMode="auto">
            <a:xfrm>
              <a:off x="2483768" y="92691"/>
              <a:ext cx="6548985" cy="3380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://4vector.com/i/free-vector-chocolate-dynamic-lines-of-the-background-vector_017134_chocolate%20background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3" t="40112" r="25288" b="14495"/>
            <a:stretch/>
          </p:blipFill>
          <p:spPr bwMode="auto">
            <a:xfrm flipH="1">
              <a:off x="2446260" y="89252"/>
              <a:ext cx="6624000" cy="14108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6528" y="441695"/>
              <a:ext cx="1667125" cy="993514"/>
            </a:xfrm>
            <a:prstGeom prst="rect">
              <a:avLst/>
            </a:prstGeom>
          </p:spPr>
        </p:pic>
      </p:grpSp>
      <p:grpSp>
        <p:nvGrpSpPr>
          <p:cNvPr id="11" name="Grupo 10"/>
          <p:cNvGrpSpPr/>
          <p:nvPr/>
        </p:nvGrpSpPr>
        <p:grpSpPr>
          <a:xfrm>
            <a:off x="1248449" y="3643071"/>
            <a:ext cx="5400000" cy="2880000"/>
            <a:chOff x="-35776" y="3473624"/>
            <a:chExt cx="6696970" cy="3384376"/>
          </a:xfrm>
        </p:grpSpPr>
        <p:pic>
          <p:nvPicPr>
            <p:cNvPr id="12" name="Picture 2" descr="http://www.dellanet.com.br/ecommerce_site/arquivos11392/arquivos/1380046295_2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24" b="25346"/>
            <a:stretch/>
          </p:blipFill>
          <p:spPr bwMode="auto">
            <a:xfrm>
              <a:off x="28972" y="3473624"/>
              <a:ext cx="6632222" cy="3384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://4vector.com/i/free-vector-chocolate-dynamic-lines-of-the-background-vector_017134_chocolate%20background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3" t="40112" r="25288" b="14495"/>
            <a:stretch/>
          </p:blipFill>
          <p:spPr bwMode="auto">
            <a:xfrm rot="10800000" flipH="1">
              <a:off x="-35776" y="5447121"/>
              <a:ext cx="6624000" cy="14108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378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90152" y="0"/>
            <a:ext cx="3523445" cy="832610"/>
          </a:xfrm>
        </p:spPr>
        <p:txBody>
          <a:bodyPr/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Pasta Proposta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816994" y="2034861"/>
            <a:ext cx="3232598" cy="4340181"/>
            <a:chOff x="584624" y="260648"/>
            <a:chExt cx="5092720" cy="6361304"/>
          </a:xfrm>
        </p:grpSpPr>
        <p:pic>
          <p:nvPicPr>
            <p:cNvPr id="5" name="Picture 2" descr="http://www.grifity.com.br/modulos/upload/miniaturas/1717_produtos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260648"/>
              <a:ext cx="4488433" cy="6361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5589240"/>
              <a:ext cx="4462785" cy="1032712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99591" y="260648"/>
              <a:ext cx="4488433" cy="1032712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24" y="1941688"/>
              <a:ext cx="5092720" cy="2999223"/>
            </a:xfrm>
            <a:prstGeom prst="rect">
              <a:avLst/>
            </a:prstGeom>
          </p:spPr>
        </p:pic>
      </p:grpSp>
      <p:pic>
        <p:nvPicPr>
          <p:cNvPr id="1026" name="Picture 2" descr="http://www.haupt.com.br/uploads/product_file/THUa5cd5426aef29e00c05bede56ef5dac8.jpg"/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" t="14897" r="713" b="15937"/>
          <a:stretch/>
        </p:blipFill>
        <p:spPr bwMode="auto">
          <a:xfrm>
            <a:off x="5249518" y="1944709"/>
            <a:ext cx="5710863" cy="399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78" y="2145490"/>
            <a:ext cx="954810" cy="59396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78" y="5066777"/>
            <a:ext cx="1383102" cy="87553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5370490" y="2155906"/>
            <a:ext cx="2627290" cy="38523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6"/>
          <a:stretch/>
        </p:blipFill>
        <p:spPr>
          <a:xfrm rot="16200000">
            <a:off x="9391504" y="2871198"/>
            <a:ext cx="2130450" cy="756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92"/>
          <a:stretch/>
        </p:blipFill>
        <p:spPr>
          <a:xfrm rot="16200000" flipH="1" flipV="1">
            <a:off x="7351314" y="3148171"/>
            <a:ext cx="2761361" cy="756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 rot="19579442">
            <a:off x="8331925" y="4733416"/>
            <a:ext cx="756763" cy="3058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516" y="4327302"/>
            <a:ext cx="1553407" cy="136890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279" y="4291915"/>
            <a:ext cx="1383102" cy="87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7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18942" y="-208229"/>
            <a:ext cx="2171163" cy="1325563"/>
          </a:xfrm>
        </p:spPr>
        <p:txBody>
          <a:bodyPr/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Brindes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.freeshop.com.br/brindes/fotos/produtos/Originais/684/caneca-personalizada1-ib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29891" r="4753" b="27290"/>
          <a:stretch/>
        </p:blipFill>
        <p:spPr bwMode="auto">
          <a:xfrm>
            <a:off x="1700353" y="1992201"/>
            <a:ext cx="3475836" cy="1648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09" y="2486618"/>
            <a:ext cx="1205440" cy="74988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14" y="2458016"/>
            <a:ext cx="1208194" cy="722213"/>
          </a:xfrm>
          <a:prstGeom prst="rect">
            <a:avLst/>
          </a:prstGeom>
        </p:spPr>
      </p:pic>
      <p:pic>
        <p:nvPicPr>
          <p:cNvPr id="1028" name="Picture 4" descr="http://static.wixstatic.com/media/eb5131_efeefa95dc84e7d2d660c15b8ce9ccd7.jpg_srz_2208_1787_85_22_0.50_1.20_0.00_jpg_sr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382" y="1605698"/>
            <a:ext cx="3493618" cy="2827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09" y="1605698"/>
            <a:ext cx="3192763" cy="1986157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1030" name="Picture 6" descr="http://www.novonegocio.com.br/wp-content/uploads/2013/02/Loja-de-brindes-ecologicos-e1360603913127-300x23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299" y="4595014"/>
            <a:ext cx="2857500" cy="2219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624" y="5753976"/>
            <a:ext cx="1581129" cy="983590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1032" name="Picture 8" descr="http://www.ecobrindes.com.br/content/interfaces/cms/userfiles/produtos/dsc_23665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3" t="2839" r="15770" b="4677"/>
          <a:stretch/>
        </p:blipFill>
        <p:spPr bwMode="auto">
          <a:xfrm>
            <a:off x="5487958" y="1805220"/>
            <a:ext cx="3052602" cy="3173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21" y="3794919"/>
            <a:ext cx="1046271" cy="650865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951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321" y="3146961"/>
            <a:ext cx="10515600" cy="1325563"/>
          </a:xfrm>
        </p:spPr>
        <p:txBody>
          <a:bodyPr/>
          <a:lstStyle/>
          <a:p>
            <a:pPr algn="ctr"/>
            <a:r>
              <a:rPr lang="pt-B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COMPOSTO DE MARKETING</a:t>
            </a:r>
            <a:br>
              <a:rPr lang="pt-B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4P’s</a:t>
            </a:r>
            <a:endParaRPr lang="pt-B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99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06805"/>
            <a:ext cx="2017642" cy="630353"/>
          </a:xfrm>
        </p:spPr>
        <p:txBody>
          <a:bodyPr>
            <a:normAutofit fontScale="90000"/>
          </a:bodyPr>
          <a:lstStyle/>
          <a:p>
            <a:r>
              <a:rPr lang="pt-BR" sz="4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Produto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41123" y="2266230"/>
            <a:ext cx="9212735" cy="2705015"/>
          </a:xfrm>
        </p:spPr>
        <p:txBody>
          <a:bodyPr>
            <a:normAutofit/>
          </a:bodyPr>
          <a:lstStyle/>
          <a:p>
            <a:pPr lvl="0" algn="just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Chocolate ao leite na forma de Baú em escala reduzida com uma peça de mapa do tesouro dentro.  Assim, as partes serão distribuídas aleatoriamente para completar o mapa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onde poderá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 trocado por um livro infantil, conforme objetivo de estimular a leitura.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7590631" y="3980393"/>
            <a:ext cx="3143272" cy="3071834"/>
            <a:chOff x="6000728" y="1428736"/>
            <a:chExt cx="3143272" cy="3143272"/>
          </a:xfrm>
        </p:grpSpPr>
        <p:pic>
          <p:nvPicPr>
            <p:cNvPr id="5" name="Imagem 4" descr="bau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0728" y="1428736"/>
              <a:ext cx="3143272" cy="3143272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3" t="17045" r="12939" b="16393"/>
            <a:stretch/>
          </p:blipFill>
          <p:spPr>
            <a:xfrm>
              <a:off x="6643702" y="2698745"/>
              <a:ext cx="1000132" cy="444503"/>
            </a:xfrm>
            <a:prstGeom prst="rect">
              <a:avLst/>
            </a:prstGeom>
            <a:effectLst>
              <a:softEdge rad="12700"/>
            </a:effectLst>
            <a:scene3d>
              <a:camera prst="perspectiveHeroicExtremeLeftFacing"/>
              <a:lightRig rig="threePt" dir="t"/>
            </a:scene3d>
          </p:spPr>
        </p:pic>
        <p:sp>
          <p:nvSpPr>
            <p:cNvPr id="7" name="Pergaminho horizontal 6"/>
            <p:cNvSpPr/>
            <p:nvPr/>
          </p:nvSpPr>
          <p:spPr>
            <a:xfrm rot="161601">
              <a:off x="7153172" y="3303914"/>
              <a:ext cx="767008" cy="418296"/>
            </a:xfrm>
            <a:prstGeom prst="horizontalScroll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perspectiveHeroicExtremeLeftFacing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dirty="0">
                  <a:latin typeface="Showcard Gothic" pitchFamily="82" charset="0"/>
                </a:rPr>
                <a:t>Chocolate</a:t>
              </a:r>
            </a:p>
            <a:p>
              <a:pPr algn="ctr"/>
              <a:r>
                <a:rPr lang="pt-BR" sz="300" dirty="0">
                  <a:latin typeface="Showcard Gothic" pitchFamily="82" charset="0"/>
                </a:rPr>
                <a:t> </a:t>
              </a:r>
              <a:r>
                <a:rPr lang="pt-BR" sz="900" dirty="0">
                  <a:latin typeface="Showcard Gothic" pitchFamily="82" charset="0"/>
                </a:rPr>
                <a:t>ao Leite</a:t>
              </a:r>
              <a:endParaRPr lang="pt-BR" sz="400" dirty="0">
                <a:latin typeface="Showcard Gothic" pitchFamily="82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5610449" y="4122062"/>
            <a:ext cx="3143272" cy="3071834"/>
            <a:chOff x="6000728" y="1428736"/>
            <a:chExt cx="3143272" cy="3143272"/>
          </a:xfrm>
        </p:grpSpPr>
        <p:pic>
          <p:nvPicPr>
            <p:cNvPr id="9" name="Imagem 8" descr="bau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0728" y="1428736"/>
              <a:ext cx="3143272" cy="3143272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3" t="17045" r="12939" b="16393"/>
            <a:stretch/>
          </p:blipFill>
          <p:spPr>
            <a:xfrm>
              <a:off x="6643702" y="2698745"/>
              <a:ext cx="1000132" cy="444503"/>
            </a:xfrm>
            <a:prstGeom prst="rect">
              <a:avLst/>
            </a:prstGeom>
            <a:effectLst>
              <a:softEdge rad="12700"/>
            </a:effectLst>
            <a:scene3d>
              <a:camera prst="perspectiveHeroicExtremeLeftFacing"/>
              <a:lightRig rig="threePt" dir="t"/>
            </a:scene3d>
          </p:spPr>
        </p:pic>
        <p:sp>
          <p:nvSpPr>
            <p:cNvPr id="11" name="Pergaminho horizontal 10"/>
            <p:cNvSpPr/>
            <p:nvPr/>
          </p:nvSpPr>
          <p:spPr>
            <a:xfrm rot="161601">
              <a:off x="7153172" y="3303914"/>
              <a:ext cx="767008" cy="418296"/>
            </a:xfrm>
            <a:prstGeom prst="horizontalScroll">
              <a:avLst/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perspectiveHeroicExtremeLeftFacing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dirty="0">
                  <a:latin typeface="Showcard Gothic" pitchFamily="82" charset="0"/>
                </a:rPr>
                <a:t>Chocolate</a:t>
              </a:r>
            </a:p>
            <a:p>
              <a:pPr algn="ctr"/>
              <a:r>
                <a:rPr lang="pt-BR" sz="300" dirty="0">
                  <a:latin typeface="Showcard Gothic" pitchFamily="82" charset="0"/>
                </a:rPr>
                <a:t> </a:t>
              </a:r>
              <a:r>
                <a:rPr lang="pt-BR" sz="900" dirty="0">
                  <a:latin typeface="Showcard Gothic" pitchFamily="82" charset="0"/>
                </a:rPr>
                <a:t>Branco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3584555" y="4217289"/>
            <a:ext cx="3143272" cy="3143272"/>
            <a:chOff x="6000728" y="1428736"/>
            <a:chExt cx="3143272" cy="3143272"/>
          </a:xfrm>
        </p:grpSpPr>
        <p:pic>
          <p:nvPicPr>
            <p:cNvPr id="13" name="Imagem 12" descr="bau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0728" y="1428736"/>
              <a:ext cx="3143272" cy="3143272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3" t="17045" r="12939" b="16393"/>
            <a:stretch/>
          </p:blipFill>
          <p:spPr>
            <a:xfrm>
              <a:off x="6643702" y="2698745"/>
              <a:ext cx="1000132" cy="444503"/>
            </a:xfrm>
            <a:prstGeom prst="rect">
              <a:avLst/>
            </a:prstGeom>
            <a:effectLst>
              <a:softEdge rad="12700"/>
            </a:effectLst>
            <a:scene3d>
              <a:camera prst="perspectiveHeroicExtremeLeftFacing"/>
              <a:lightRig rig="threePt" dir="t"/>
            </a:scene3d>
          </p:spPr>
        </p:pic>
        <p:sp>
          <p:nvSpPr>
            <p:cNvPr id="15" name="Pergaminho horizontal 14"/>
            <p:cNvSpPr/>
            <p:nvPr/>
          </p:nvSpPr>
          <p:spPr>
            <a:xfrm rot="161601">
              <a:off x="7153172" y="3303914"/>
              <a:ext cx="767008" cy="418296"/>
            </a:xfrm>
            <a:prstGeom prst="horizontalScroll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perspectiveHeroicExtremeLeftFacing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dirty="0">
                  <a:latin typeface="Showcard Gothic" pitchFamily="82" charset="0"/>
                </a:rPr>
                <a:t>Chocolate</a:t>
              </a:r>
            </a:p>
            <a:p>
              <a:pPr algn="ctr"/>
              <a:r>
                <a:rPr lang="pt-BR" sz="300" dirty="0">
                  <a:latin typeface="Showcard Gothic" pitchFamily="82" charset="0"/>
                </a:rPr>
                <a:t> </a:t>
              </a:r>
              <a:r>
                <a:rPr lang="pt-BR" sz="900" dirty="0">
                  <a:latin typeface="Showcard Gothic" pitchFamily="82" charset="0"/>
                </a:rPr>
                <a:t>Duo</a:t>
              </a:r>
              <a:endParaRPr lang="pt-BR" sz="400" dirty="0">
                <a:latin typeface="Showcard Gothic" pitchFamily="82" charset="0"/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1517927" y="4372024"/>
            <a:ext cx="3143272" cy="3071834"/>
            <a:chOff x="6000728" y="1428736"/>
            <a:chExt cx="3143272" cy="3143272"/>
          </a:xfrm>
        </p:grpSpPr>
        <p:pic>
          <p:nvPicPr>
            <p:cNvPr id="17" name="Imagem 16" descr="bau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0728" y="1428736"/>
              <a:ext cx="3143272" cy="3143272"/>
            </a:xfrm>
            <a:prstGeom prst="rect">
              <a:avLst/>
            </a:prstGeom>
          </p:spPr>
        </p:pic>
        <p:pic>
          <p:nvPicPr>
            <p:cNvPr id="18" name="Imagem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3" t="17045" r="12939" b="16393"/>
            <a:stretch/>
          </p:blipFill>
          <p:spPr>
            <a:xfrm>
              <a:off x="6643702" y="2698745"/>
              <a:ext cx="1000132" cy="444503"/>
            </a:xfrm>
            <a:prstGeom prst="rect">
              <a:avLst/>
            </a:prstGeom>
            <a:effectLst>
              <a:softEdge rad="12700"/>
            </a:effectLst>
            <a:scene3d>
              <a:camera prst="perspectiveHeroicExtremeLeftFacing"/>
              <a:lightRig rig="threePt" dir="t"/>
            </a:scene3d>
          </p:spPr>
        </p:pic>
        <p:sp>
          <p:nvSpPr>
            <p:cNvPr id="19" name="Pergaminho horizontal 18"/>
            <p:cNvSpPr/>
            <p:nvPr/>
          </p:nvSpPr>
          <p:spPr>
            <a:xfrm rot="161601">
              <a:off x="7153172" y="3303914"/>
              <a:ext cx="767008" cy="418296"/>
            </a:xfrm>
            <a:prstGeom prst="horizontalScroll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perspectiveHeroicExtremeLeftFacing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dirty="0">
                  <a:latin typeface="Showcard Gothic" pitchFamily="82" charset="0"/>
                </a:rPr>
                <a:t>Chocolate</a:t>
              </a:r>
            </a:p>
            <a:p>
              <a:pPr algn="ctr"/>
              <a:r>
                <a:rPr lang="pt-BR" sz="300" dirty="0">
                  <a:latin typeface="Showcard Gothic" pitchFamily="82" charset="0"/>
                </a:rPr>
                <a:t> </a:t>
              </a:r>
              <a:r>
                <a:rPr lang="pt-BR" sz="900" dirty="0">
                  <a:latin typeface="Showcard Gothic" pitchFamily="82" charset="0"/>
                </a:rPr>
                <a:t>amargo</a:t>
              </a:r>
              <a:endParaRPr lang="pt-BR" sz="400" dirty="0">
                <a:latin typeface="Showcard Gothic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53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23053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Preço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33659" y="1799868"/>
            <a:ext cx="10515600" cy="4351338"/>
          </a:xfrm>
        </p:spPr>
        <p:txBody>
          <a:bodyPr/>
          <a:lstStyle/>
          <a:p>
            <a:pPr lvl="0" algn="just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NBZ Cacau tem o princípio de  proporcionar às crianças e adolescentes a oportunidade de obterem seus produtos facilmente, assim sendo, o custo beneficio  feito segundo pesquisas indica o quanto será viável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buNone/>
            </a:pP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Barras NBZ : R$ 4,50.</a:t>
            </a:r>
          </a:p>
          <a:p>
            <a:pPr lvl="0" algn="just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Baú NBZ : 5,00.</a:t>
            </a:r>
          </a:p>
          <a:p>
            <a:pPr lvl="0"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257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27303"/>
            <a:ext cx="10515600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Praça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79113" y="1928656"/>
            <a:ext cx="9980054" cy="4351338"/>
          </a:xfrm>
        </p:spPr>
        <p:txBody>
          <a:bodyPr/>
          <a:lstStyle/>
          <a:p>
            <a:pPr lvl="0" algn="just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Nossos distribuidores terão a presença de um representante NBZ  que mostrará ao público toda a linha de produtos que poderão ser degustados para divulgação da marca.</a:t>
            </a:r>
          </a:p>
          <a:p>
            <a:pPr algn="just"/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65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27303"/>
            <a:ext cx="10515600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Promoção 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17751" y="2096082"/>
            <a:ext cx="10515600" cy="4351338"/>
          </a:xfrm>
        </p:spPr>
        <p:txBody>
          <a:bodyPr/>
          <a:lstStyle/>
          <a:p>
            <a:pPr lvl="0" algn="just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 produtos NBZ serão distribuídos em supermercados e lojas do ramo alimentício de pequeno e médio porte para circulação no mercado.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b="30736"/>
          <a:stretch/>
        </p:blipFill>
        <p:spPr>
          <a:xfrm>
            <a:off x="1558344" y="3390707"/>
            <a:ext cx="8903783" cy="346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1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321" y="3146961"/>
            <a:ext cx="10515600" cy="1325563"/>
          </a:xfrm>
        </p:spPr>
        <p:txBody>
          <a:bodyPr/>
          <a:lstStyle/>
          <a:p>
            <a:pPr algn="ctr"/>
            <a:r>
              <a:rPr lang="pt-B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CAMPANHA DE MARKETING</a:t>
            </a:r>
            <a:endParaRPr lang="pt-B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83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51516" y="12879"/>
            <a:ext cx="5751490" cy="806852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Conceitos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66233" y="1877140"/>
            <a:ext cx="9194443" cy="4351338"/>
          </a:xfrm>
        </p:spPr>
        <p:txBody>
          <a:bodyPr/>
          <a:lstStyle/>
          <a:p>
            <a:pPr algn="just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campanha da NBZ cacau tem o intuito de proporcionar às crianças alegria e diversão, fazendo com que as crianças sejam estimuladas a usar a imaginação.</a:t>
            </a:r>
          </a:p>
        </p:txBody>
      </p:sp>
    </p:spTree>
    <p:extLst>
      <p:ext uri="{BB962C8B-B14F-4D97-AF65-F5344CB8AC3E}">
        <p14:creationId xmlns:p14="http://schemas.microsoft.com/office/powerpoint/2010/main" val="202646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4884" y="3773667"/>
            <a:ext cx="10515600" cy="1325563"/>
          </a:xfrm>
        </p:spPr>
        <p:txBody>
          <a:bodyPr>
            <a:normAutofit/>
          </a:bodyPr>
          <a:lstStyle/>
          <a:p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Definição do Público Alvo </a:t>
            </a: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24884" y="4733877"/>
            <a:ext cx="9838386" cy="824249"/>
          </a:xfrm>
        </p:spPr>
        <p:txBody>
          <a:bodyPr>
            <a:noAutofit/>
          </a:bodyPr>
          <a:lstStyle/>
          <a:p>
            <a:pPr lvl="0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Crianças e adolescentes de São Carlos e proximidades,  de classes B e C, que levam uma rotina ativa e gostam de se divertir.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627030" y="18861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Investimento Estimado</a:t>
            </a: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624884" y="2879027"/>
            <a:ext cx="10515600" cy="869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Aproximadamente R$ 100.000,00 ( Campanha de marketing não calculada ).</a:t>
            </a:r>
          </a:p>
        </p:txBody>
      </p:sp>
    </p:spTree>
    <p:extLst>
      <p:ext uri="{BB962C8B-B14F-4D97-AF65-F5344CB8AC3E}">
        <p14:creationId xmlns:p14="http://schemas.microsoft.com/office/powerpoint/2010/main" val="26034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5455275" cy="858368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341782" y="2146732"/>
            <a:ext cx="10373140" cy="4351338"/>
          </a:xfrm>
        </p:spPr>
        <p:txBody>
          <a:bodyPr/>
          <a:lstStyle/>
          <a:p>
            <a:pPr lvl="0" algn="just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Divulgar a nova marca NBZ e seus produtos a fim de conquistar o público alvo e ganhar participação de mercado. </a:t>
            </a:r>
          </a:p>
          <a:p>
            <a:pPr marL="0" lvl="0" indent="0" algn="just"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71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8819"/>
            <a:ext cx="10515600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Estratégias de Marketing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r="6300" b="10309"/>
          <a:stretch/>
        </p:blipFill>
        <p:spPr>
          <a:xfrm>
            <a:off x="1735014" y="1867359"/>
            <a:ext cx="8358555" cy="449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2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-2788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Estratégias de Marketing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35675" t="28287" r="8463" b="22721"/>
          <a:stretch/>
        </p:blipFill>
        <p:spPr>
          <a:xfrm>
            <a:off x="1957754" y="1925974"/>
            <a:ext cx="8385738" cy="41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8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-2788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Estratégias de Marketing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50"/>
          <a:stretch/>
        </p:blipFill>
        <p:spPr>
          <a:xfrm>
            <a:off x="2487080" y="1793801"/>
            <a:ext cx="6492796" cy="486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992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5645" r="-5440" b="1332"/>
          <a:stretch/>
        </p:blipFill>
        <p:spPr>
          <a:xfrm>
            <a:off x="2414954" y="2426678"/>
            <a:ext cx="7772400" cy="40935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537">
            <a:off x="3571073" y="3376478"/>
            <a:ext cx="639736" cy="39796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537">
            <a:off x="3056912" y="3562339"/>
            <a:ext cx="639736" cy="39796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537">
            <a:off x="2474597" y="3998023"/>
            <a:ext cx="639736" cy="39796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671">
            <a:off x="4454671" y="2979822"/>
            <a:ext cx="639736" cy="39796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77" y="2785541"/>
            <a:ext cx="534976" cy="33279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1092">
            <a:off x="7042483" y="3036879"/>
            <a:ext cx="534976" cy="33279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1092">
            <a:off x="8095859" y="3091395"/>
            <a:ext cx="534976" cy="33279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1431">
            <a:off x="8342741" y="3907385"/>
            <a:ext cx="639736" cy="39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52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-2788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Estratégias de Marketing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33962" t="32646" r="17384" b="15110"/>
          <a:stretch/>
        </p:blipFill>
        <p:spPr>
          <a:xfrm>
            <a:off x="2497015" y="2289777"/>
            <a:ext cx="6576646" cy="397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260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4079776" y="1556793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pt-BR" sz="2400" b="1" dirty="0">
                <a:solidFill>
                  <a:srgbClr val="875A2D"/>
                </a:solidFill>
                <a:latin typeface="Arial" pitchFamily="34" charset="0"/>
                <a:cs typeface="Arial" pitchFamily="34" charset="0"/>
              </a:rPr>
              <a:t>Estratégias de Marketing</a:t>
            </a:r>
            <a:endParaRPr lang="pt-BR" sz="2000" dirty="0">
              <a:solidFill>
                <a:srgbClr val="875A2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790163" y="2184372"/>
            <a:ext cx="90152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Veículos de comunicação em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massa:</a:t>
            </a:r>
          </a:p>
          <a:p>
            <a:pPr algn="just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Outdoor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TV e rádio</a:t>
            </a:r>
          </a:p>
          <a:p>
            <a:pPr algn="just"/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Marketing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direto: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Newsletter, e-mail marketing</a:t>
            </a:r>
          </a:p>
          <a:p>
            <a:pPr algn="just"/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Marketing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digital: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Redes sociais (</a:t>
            </a:r>
            <a:r>
              <a:rPr lang="pt-B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Principais sites de notícias (Terra e </a:t>
            </a:r>
            <a:r>
              <a:rPr lang="pt-B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Uol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859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321" y="3146961"/>
            <a:ext cx="10515600" cy="1325563"/>
          </a:xfrm>
        </p:spPr>
        <p:txBody>
          <a:bodyPr/>
          <a:lstStyle/>
          <a:p>
            <a:pPr algn="ctr"/>
            <a:r>
              <a:rPr lang="pt-B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PEÇAS PUBLICITÁRIAS</a:t>
            </a:r>
            <a:endParaRPr lang="pt-B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53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40182"/>
            <a:ext cx="10515600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Revista 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2.bp.blogspot.com/_1CSkAVwljCc/TTZWt2OirCI/AAAAAAAAQPc/WWYfwqqCMbs/s320/Chocolate%2BArtesanal%2Bno.%2B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838" y="1521204"/>
            <a:ext cx="3875513" cy="521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benvegnuguedes.com.br/image/cache/data/ENVELOPES/ENVELOPE%20OFICIO%20COM%20JANELA-800x8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2" t="40634" r="1455" b="14007"/>
          <a:stretch/>
        </p:blipFill>
        <p:spPr bwMode="auto">
          <a:xfrm>
            <a:off x="3530345" y="3084266"/>
            <a:ext cx="3875513" cy="365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4vector.com/i/free-vector-chocolate-dynamic-lines-of-the-background-vector_017134_chocolate%20backgroun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3" t="40112" r="25288" b="14495"/>
          <a:stretch/>
        </p:blipFill>
        <p:spPr bwMode="auto">
          <a:xfrm flipH="1">
            <a:off x="3516957" y="1521204"/>
            <a:ext cx="3875513" cy="45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516957" y="5999482"/>
            <a:ext cx="3862634" cy="606902"/>
          </a:xfrm>
          <a:prstGeom prst="rect">
            <a:avLst/>
          </a:prstGeom>
        </p:spPr>
      </p:pic>
      <p:pic>
        <p:nvPicPr>
          <p:cNvPr id="12" name="Picture 4" descr="http://www.benvegnuguedes.com.br/image/cache/data/ENVELOPES/ENVELOPE%20OFICIO%20COM%20JANELA-800x8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2" t="40634" r="1455" b="36258"/>
          <a:stretch/>
        </p:blipFill>
        <p:spPr bwMode="auto">
          <a:xfrm>
            <a:off x="3529331" y="2648443"/>
            <a:ext cx="3876020" cy="44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681" y="2712194"/>
            <a:ext cx="1429542" cy="8454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http://paroquiamoema.web2121.uni5.net/wp-content/uploads/2013/02/Fam%C3%ADli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3880">
            <a:off x="3588063" y="5001552"/>
            <a:ext cx="1430779" cy="861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www.cuidardebebe.com/wp-content/uploads/2011/08/crianca-comendo-chocolat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900">
            <a:off x="3996430" y="3611956"/>
            <a:ext cx="1170182" cy="1377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3516956" y="1521204"/>
            <a:ext cx="3888395" cy="508518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3538344" y="5872077"/>
            <a:ext cx="3235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 CENA" panose="02000000000000000000" pitchFamily="2" charset="0"/>
              </a:rPr>
              <a:t>Rua XV de Novembro 13-560-240  São </a:t>
            </a:r>
            <a:r>
              <a:rPr lang="pt-BR" dirty="0" smtClean="0">
                <a:latin typeface="AR CENA" panose="02000000000000000000" pitchFamily="2" charset="0"/>
              </a:rPr>
              <a:t>Carlos - SP</a:t>
            </a:r>
            <a:endParaRPr lang="pt-BR" dirty="0">
              <a:latin typeface="AR CENA" panose="02000000000000000000" pitchFamily="2" charset="0"/>
            </a:endParaRPr>
          </a:p>
        </p:txBody>
      </p:sp>
      <p:sp>
        <p:nvSpPr>
          <p:cNvPr id="17" name="Espaço Reservado para Conteúdo 2"/>
          <p:cNvSpPr>
            <a:spLocks noGrp="1"/>
          </p:cNvSpPr>
          <p:nvPr>
            <p:ph idx="1"/>
          </p:nvPr>
        </p:nvSpPr>
        <p:spPr>
          <a:xfrm>
            <a:off x="4960154" y="4993018"/>
            <a:ext cx="2482399" cy="6930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000" dirty="0" smtClean="0">
                <a:latin typeface="AR CENA" panose="02000000000000000000" pitchFamily="2" charset="0"/>
              </a:rPr>
              <a:t>“Em busca do tesouro da imaginação...” </a:t>
            </a:r>
            <a:endParaRPr lang="pt-BR" sz="2000" dirty="0">
              <a:latin typeface="AR CENA" panose="02000000000000000000" pitchFamily="2" charset="0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4911157" y="2712194"/>
            <a:ext cx="2468434" cy="2192847"/>
            <a:chOff x="5738811" y="1714489"/>
            <a:chExt cx="4927575" cy="4071966"/>
          </a:xfrm>
        </p:grpSpPr>
        <p:grpSp>
          <p:nvGrpSpPr>
            <p:cNvPr id="20" name="Grupo 19"/>
            <p:cNvGrpSpPr/>
            <p:nvPr/>
          </p:nvGrpSpPr>
          <p:grpSpPr>
            <a:xfrm>
              <a:off x="7167571" y="1714489"/>
              <a:ext cx="3498815" cy="1322723"/>
              <a:chOff x="2285984" y="2357430"/>
              <a:chExt cx="3498815" cy="1322723"/>
            </a:xfrm>
            <a:scene3d>
              <a:camera prst="perspectiveHeroicExtremeLeftFacing"/>
              <a:lightRig rig="threePt" dir="t"/>
            </a:scene3d>
          </p:grpSpPr>
          <p:grpSp>
            <p:nvGrpSpPr>
              <p:cNvPr id="39" name="Grupo 17"/>
              <p:cNvGrpSpPr/>
              <p:nvPr/>
            </p:nvGrpSpPr>
            <p:grpSpPr>
              <a:xfrm>
                <a:off x="2285984" y="2357430"/>
                <a:ext cx="3498815" cy="1322723"/>
                <a:chOff x="1571604" y="3357562"/>
                <a:chExt cx="3498815" cy="1322723"/>
              </a:xfrm>
            </p:grpSpPr>
            <p:pic>
              <p:nvPicPr>
                <p:cNvPr id="41" name="Picture 3" descr="D:\dados\Imagens\Sem Título-1.png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1571604" y="3357562"/>
                  <a:ext cx="3498815" cy="1322723"/>
                </a:xfrm>
                <a:prstGeom prst="rect">
                  <a:avLst/>
                </a:prstGeom>
                <a:noFill/>
              </p:spPr>
            </p:pic>
            <p:sp>
              <p:nvSpPr>
                <p:cNvPr id="42" name="Elipse 41"/>
                <p:cNvSpPr/>
                <p:nvPr/>
              </p:nvSpPr>
              <p:spPr>
                <a:xfrm rot="20107530">
                  <a:off x="2276203" y="3609166"/>
                  <a:ext cx="611370" cy="4279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shade val="51000"/>
                        <a:satMod val="130000"/>
                      </a:schemeClr>
                    </a:gs>
                    <a:gs pos="80000">
                      <a:schemeClr val="accent5">
                        <a:shade val="93000"/>
                        <a:satMod val="130000"/>
                      </a:schemeClr>
                    </a:gs>
                    <a:gs pos="100000">
                      <a:schemeClr val="accent5">
                        <a:shade val="94000"/>
                        <a:satMod val="13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3" name="CaixaDeTexto 42"/>
                <p:cNvSpPr txBox="1"/>
                <p:nvPr/>
              </p:nvSpPr>
              <p:spPr>
                <a:xfrm rot="20044769">
                  <a:off x="2137559" y="3608894"/>
                  <a:ext cx="830587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500" b="1" dirty="0">
                      <a:solidFill>
                        <a:schemeClr val="bg1"/>
                      </a:solidFill>
                      <a:latin typeface="Showcard Gothic" pitchFamily="82" charset="0"/>
                    </a:rPr>
                    <a:t>Chocolate</a:t>
                  </a:r>
                </a:p>
                <a:p>
                  <a:pPr algn="ctr"/>
                  <a:r>
                    <a:rPr lang="pt-BR" sz="900" b="1" dirty="0">
                      <a:solidFill>
                        <a:schemeClr val="bg1"/>
                      </a:solidFill>
                      <a:latin typeface="Showcard Gothic" pitchFamily="82" charset="0"/>
                    </a:rPr>
                    <a:t>Ao Leite</a:t>
                  </a:r>
                </a:p>
              </p:txBody>
            </p:sp>
          </p:grpSp>
          <p:sp>
            <p:nvSpPr>
              <p:cNvPr id="40" name="CaixaDeTexto 39"/>
              <p:cNvSpPr txBox="1"/>
              <p:nvPr/>
            </p:nvSpPr>
            <p:spPr>
              <a:xfrm>
                <a:off x="3071802" y="3214686"/>
                <a:ext cx="428628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7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160g</a:t>
                </a:r>
              </a:p>
            </p:txBody>
          </p:sp>
        </p:grpSp>
        <p:grpSp>
          <p:nvGrpSpPr>
            <p:cNvPr id="21" name="Grupo 20"/>
            <p:cNvGrpSpPr/>
            <p:nvPr/>
          </p:nvGrpSpPr>
          <p:grpSpPr>
            <a:xfrm>
              <a:off x="6740590" y="2677782"/>
              <a:ext cx="3498815" cy="1322723"/>
              <a:chOff x="2285984" y="2357430"/>
              <a:chExt cx="3498815" cy="1322723"/>
            </a:xfrm>
            <a:scene3d>
              <a:camera prst="perspectiveHeroicExtremeLeftFacing"/>
              <a:lightRig rig="threePt" dir="t"/>
            </a:scene3d>
          </p:grpSpPr>
          <p:grpSp>
            <p:nvGrpSpPr>
              <p:cNvPr id="34" name="Grupo 17"/>
              <p:cNvGrpSpPr/>
              <p:nvPr/>
            </p:nvGrpSpPr>
            <p:grpSpPr>
              <a:xfrm>
                <a:off x="2285984" y="2357430"/>
                <a:ext cx="3498815" cy="1322723"/>
                <a:chOff x="1571604" y="3357562"/>
                <a:chExt cx="3498815" cy="1322723"/>
              </a:xfrm>
            </p:grpSpPr>
            <p:pic>
              <p:nvPicPr>
                <p:cNvPr id="36" name="Picture 3" descr="D:\dados\Imagens\Sem Título-1.png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1571604" y="3357562"/>
                  <a:ext cx="3498815" cy="1322723"/>
                </a:xfrm>
                <a:prstGeom prst="rect">
                  <a:avLst/>
                </a:prstGeom>
                <a:noFill/>
              </p:spPr>
            </p:pic>
            <p:sp>
              <p:nvSpPr>
                <p:cNvPr id="37" name="Elipse 36"/>
                <p:cNvSpPr/>
                <p:nvPr/>
              </p:nvSpPr>
              <p:spPr>
                <a:xfrm rot="20107530">
                  <a:off x="2276203" y="3609166"/>
                  <a:ext cx="611370" cy="4279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8" name="CaixaDeTexto 37"/>
                <p:cNvSpPr txBox="1"/>
                <p:nvPr/>
              </p:nvSpPr>
              <p:spPr>
                <a:xfrm rot="20044769">
                  <a:off x="2137559" y="3608894"/>
                  <a:ext cx="830587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500" b="1" dirty="0">
                      <a:solidFill>
                        <a:schemeClr val="bg1"/>
                      </a:solidFill>
                      <a:latin typeface="Showcard Gothic" pitchFamily="82" charset="0"/>
                    </a:rPr>
                    <a:t>Chocolate</a:t>
                  </a:r>
                </a:p>
                <a:p>
                  <a:pPr algn="ctr"/>
                  <a:r>
                    <a:rPr lang="pt-BR" sz="900" b="1" dirty="0">
                      <a:solidFill>
                        <a:schemeClr val="bg1"/>
                      </a:solidFill>
                      <a:latin typeface="Showcard Gothic" pitchFamily="82" charset="0"/>
                    </a:rPr>
                    <a:t>Branco</a:t>
                  </a:r>
                </a:p>
              </p:txBody>
            </p:sp>
          </p:grpSp>
          <p:sp>
            <p:nvSpPr>
              <p:cNvPr id="35" name="CaixaDeTexto 34"/>
              <p:cNvSpPr txBox="1"/>
              <p:nvPr/>
            </p:nvSpPr>
            <p:spPr>
              <a:xfrm>
                <a:off x="3071802" y="3214686"/>
                <a:ext cx="428628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7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160g</a:t>
                </a:r>
              </a:p>
            </p:txBody>
          </p:sp>
        </p:grpSp>
        <p:grpSp>
          <p:nvGrpSpPr>
            <p:cNvPr id="22" name="Grupo 21"/>
            <p:cNvGrpSpPr/>
            <p:nvPr/>
          </p:nvGrpSpPr>
          <p:grpSpPr>
            <a:xfrm>
              <a:off x="6310315" y="3535038"/>
              <a:ext cx="3498815" cy="1322723"/>
              <a:chOff x="2285984" y="2357430"/>
              <a:chExt cx="3498815" cy="1322723"/>
            </a:xfrm>
            <a:scene3d>
              <a:camera prst="perspectiveHeroicExtremeLeftFacing"/>
              <a:lightRig rig="threePt" dir="t"/>
            </a:scene3d>
          </p:grpSpPr>
          <p:grpSp>
            <p:nvGrpSpPr>
              <p:cNvPr id="29" name="Grupo 17"/>
              <p:cNvGrpSpPr/>
              <p:nvPr/>
            </p:nvGrpSpPr>
            <p:grpSpPr>
              <a:xfrm>
                <a:off x="2285984" y="2357430"/>
                <a:ext cx="3498815" cy="1322723"/>
                <a:chOff x="1571604" y="3357562"/>
                <a:chExt cx="3498815" cy="1322723"/>
              </a:xfrm>
            </p:grpSpPr>
            <p:pic>
              <p:nvPicPr>
                <p:cNvPr id="31" name="Picture 3" descr="D:\dados\Imagens\Sem Título-1.png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1571604" y="3357562"/>
                  <a:ext cx="3498815" cy="1322723"/>
                </a:xfrm>
                <a:prstGeom prst="rect">
                  <a:avLst/>
                </a:prstGeom>
                <a:noFill/>
              </p:spPr>
            </p:pic>
            <p:sp>
              <p:nvSpPr>
                <p:cNvPr id="32" name="Elipse 31"/>
                <p:cNvSpPr/>
                <p:nvPr/>
              </p:nvSpPr>
              <p:spPr>
                <a:xfrm rot="20107530">
                  <a:off x="2276203" y="3609166"/>
                  <a:ext cx="611370" cy="4279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3" name="CaixaDeTexto 32"/>
                <p:cNvSpPr txBox="1"/>
                <p:nvPr/>
              </p:nvSpPr>
              <p:spPr>
                <a:xfrm rot="20044769">
                  <a:off x="2137559" y="3608894"/>
                  <a:ext cx="830587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500" b="1" dirty="0">
                      <a:solidFill>
                        <a:schemeClr val="bg1"/>
                      </a:solidFill>
                      <a:latin typeface="Showcard Gothic" pitchFamily="82" charset="0"/>
                    </a:rPr>
                    <a:t>Chocolate</a:t>
                  </a:r>
                </a:p>
                <a:p>
                  <a:pPr algn="ctr"/>
                  <a:r>
                    <a:rPr lang="pt-BR" sz="900" b="1" dirty="0">
                      <a:solidFill>
                        <a:schemeClr val="bg1"/>
                      </a:solidFill>
                      <a:latin typeface="Showcard Gothic" pitchFamily="82" charset="0"/>
                    </a:rPr>
                    <a:t>duo</a:t>
                  </a:r>
                </a:p>
              </p:txBody>
            </p:sp>
          </p:grpSp>
          <p:sp>
            <p:nvSpPr>
              <p:cNvPr id="30" name="CaixaDeTexto 29"/>
              <p:cNvSpPr txBox="1"/>
              <p:nvPr/>
            </p:nvSpPr>
            <p:spPr>
              <a:xfrm>
                <a:off x="3071802" y="3214686"/>
                <a:ext cx="428628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7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160g</a:t>
                </a:r>
              </a:p>
            </p:txBody>
          </p:sp>
        </p:grpSp>
        <p:grpSp>
          <p:nvGrpSpPr>
            <p:cNvPr id="23" name="Grupo 22"/>
            <p:cNvGrpSpPr/>
            <p:nvPr/>
          </p:nvGrpSpPr>
          <p:grpSpPr>
            <a:xfrm>
              <a:off x="5738811" y="4463732"/>
              <a:ext cx="3498815" cy="1322723"/>
              <a:chOff x="2285984" y="2357430"/>
              <a:chExt cx="3498815" cy="1322723"/>
            </a:xfrm>
            <a:scene3d>
              <a:camera prst="perspectiveHeroicExtremeLeftFacing"/>
              <a:lightRig rig="threePt" dir="t"/>
            </a:scene3d>
          </p:grpSpPr>
          <p:grpSp>
            <p:nvGrpSpPr>
              <p:cNvPr id="24" name="Grupo 17"/>
              <p:cNvGrpSpPr/>
              <p:nvPr/>
            </p:nvGrpSpPr>
            <p:grpSpPr>
              <a:xfrm>
                <a:off x="2285984" y="2357430"/>
                <a:ext cx="3498815" cy="1322723"/>
                <a:chOff x="1571604" y="3357562"/>
                <a:chExt cx="3498815" cy="1322723"/>
              </a:xfrm>
            </p:grpSpPr>
            <p:pic>
              <p:nvPicPr>
                <p:cNvPr id="26" name="Picture 3" descr="D:\dados\Imagens\Sem Título-1.png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1571604" y="3357562"/>
                  <a:ext cx="3498815" cy="1322723"/>
                </a:xfrm>
                <a:prstGeom prst="rect">
                  <a:avLst/>
                </a:prstGeom>
                <a:noFill/>
              </p:spPr>
            </p:pic>
            <p:sp>
              <p:nvSpPr>
                <p:cNvPr id="27" name="Elipse 26"/>
                <p:cNvSpPr/>
                <p:nvPr/>
              </p:nvSpPr>
              <p:spPr>
                <a:xfrm rot="20107530">
                  <a:off x="2276203" y="3609166"/>
                  <a:ext cx="611370" cy="4279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8" name="CaixaDeTexto 27"/>
                <p:cNvSpPr txBox="1"/>
                <p:nvPr/>
              </p:nvSpPr>
              <p:spPr>
                <a:xfrm rot="20044769">
                  <a:off x="2137559" y="3608894"/>
                  <a:ext cx="830587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500" b="1" dirty="0">
                      <a:solidFill>
                        <a:schemeClr val="bg1"/>
                      </a:solidFill>
                      <a:latin typeface="Showcard Gothic" pitchFamily="82" charset="0"/>
                    </a:rPr>
                    <a:t>Chocolate</a:t>
                  </a:r>
                </a:p>
                <a:p>
                  <a:pPr algn="ctr"/>
                  <a:r>
                    <a:rPr lang="pt-BR" sz="900" b="1" dirty="0">
                      <a:solidFill>
                        <a:schemeClr val="bg1"/>
                      </a:solidFill>
                      <a:latin typeface="Showcard Gothic" pitchFamily="82" charset="0"/>
                    </a:rPr>
                    <a:t>Amargo</a:t>
                  </a:r>
                </a:p>
              </p:txBody>
            </p:sp>
          </p:grpSp>
          <p:sp>
            <p:nvSpPr>
              <p:cNvPr id="25" name="CaixaDeTexto 24"/>
              <p:cNvSpPr txBox="1"/>
              <p:nvPr/>
            </p:nvSpPr>
            <p:spPr>
              <a:xfrm>
                <a:off x="3071802" y="3214686"/>
                <a:ext cx="428628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7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160g</a:t>
                </a:r>
              </a:p>
            </p:txBody>
          </p:sp>
        </p:grpSp>
      </p:grpSp>
      <p:sp>
        <p:nvSpPr>
          <p:cNvPr id="44" name="Retângulo 43"/>
          <p:cNvSpPr/>
          <p:nvPr/>
        </p:nvSpPr>
        <p:spPr>
          <a:xfrm>
            <a:off x="7875073" y="1654204"/>
            <a:ext cx="61206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Página inteira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Título: NBZ Cacau</a:t>
            </a:r>
          </a:p>
          <a:p>
            <a:pPr algn="just"/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3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2115068" y="2048713"/>
            <a:ext cx="61206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Banner Internet</a:t>
            </a:r>
          </a:p>
          <a:p>
            <a:pPr algn="just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468 x 60 </a:t>
            </a:r>
            <a:r>
              <a:rPr lang="pt-B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px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2000" dirty="0">
              <a:solidFill>
                <a:srgbClr val="875A2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386454" y="4034532"/>
            <a:ext cx="7419091" cy="60690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86454" y="3068417"/>
            <a:ext cx="7419091" cy="606902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386455" y="3064376"/>
            <a:ext cx="7419091" cy="15841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730" y="3501169"/>
            <a:ext cx="1739999" cy="956811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0" y="-240182"/>
            <a:ext cx="10515600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Banner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051532" y="3473851"/>
            <a:ext cx="5491053" cy="1081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 smtClean="0">
                <a:latin typeface="AR CENA" panose="02000000000000000000" pitchFamily="2" charset="0"/>
                <a:cs typeface="Times New Roman" panose="02020603050405020304" pitchFamily="18" charset="0"/>
              </a:rPr>
              <a:t>“Venha conhecer os tesouros do nosso baú...”</a:t>
            </a:r>
            <a:endParaRPr lang="pt-BR" sz="3200" dirty="0">
              <a:latin typeface="AR CENA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-2032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Missão 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404870" y="2579777"/>
            <a:ext cx="10057327" cy="1163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Proporcionar para crianças e jovens uma experiência divertida e prazerosa através dos variados tipos e sabores de Chocolate.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9772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50031"/>
            <a:ext cx="10515600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537212" y="2631340"/>
            <a:ext cx="9751780" cy="4040412"/>
          </a:xfrm>
        </p:spPr>
        <p:txBody>
          <a:bodyPr>
            <a:no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(Trilha sonora de tristeza)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Várias crianças sentadas e em pé. Elas estão paradas desanimadas, entediadas, sem nada para fazer.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Então chega uma criança correndo e diz: - Vem gente! Vem!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 isso todas as crianças vão seguindo meio que desconfiadas e por fim elas chegam ao lugar onde está o Baú de Tesouro cheio de chocolate da NBZ Cacau.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(Mudança para trilha sonora animada)</a:t>
            </a:r>
          </a:p>
        </p:txBody>
      </p:sp>
      <p:sp>
        <p:nvSpPr>
          <p:cNvPr id="4" name="Retângulo 3"/>
          <p:cNvSpPr/>
          <p:nvPr/>
        </p:nvSpPr>
        <p:spPr>
          <a:xfrm>
            <a:off x="2197460" y="1336537"/>
            <a:ext cx="61206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Comercial (15’ ou 30’)</a:t>
            </a:r>
          </a:p>
          <a:p>
            <a:pPr algn="just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Título: NBZ Cacau</a:t>
            </a:r>
          </a:p>
          <a:p>
            <a:pPr algn="just"/>
            <a:endParaRPr lang="pt-BR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99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19470" y="2179329"/>
            <a:ext cx="9768485" cy="4351338"/>
          </a:xfrm>
        </p:spPr>
        <p:txBody>
          <a:bodyPr/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com isso elas ficam alegres e começam a comer o chocolate e a se divertir e a se lambuzar de chocolate.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 hora que elas começam a brincar entra a locução)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Locução: A NBZ Cacau seus maravilhosos chocolates que alegram e divertem a criançada e despertam a sua imaginação! Chocolate disponível nos mercados da região. NBZ Cacau a nobreza em chocolate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-1500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48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88667"/>
            <a:ext cx="10515600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Rádio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55041" y="3283911"/>
            <a:ext cx="9672033" cy="2941044"/>
          </a:xfrm>
        </p:spPr>
        <p:txBody>
          <a:bodyPr/>
          <a:lstStyle/>
          <a:p>
            <a:r>
              <a:rPr lang="pt-BR" b="1" dirty="0"/>
              <a:t> 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Agora a diversão da garotada está garantida! A NBZ Cacau tem o chocolate que da energia para que as brincadeiras não tenham fim! E esse maravilhoso chocolate está disponível nos mercados da região. NBZ Cacau... Nobreza em Chocolate.</a:t>
            </a:r>
          </a:p>
          <a:p>
            <a:pPr marL="0" indent="0" algn="just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829090" y="1720915"/>
            <a:ext cx="61206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Roteiro de Spot/Jingle (15’ ou 30’)</a:t>
            </a:r>
          </a:p>
          <a:p>
            <a:pPr algn="just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Título: NBZ Cacau</a:t>
            </a:r>
          </a:p>
          <a:p>
            <a:pPr algn="just"/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33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08618" y="2555170"/>
            <a:ext cx="6155078" cy="60690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704563" y="3835032"/>
            <a:ext cx="6156101" cy="606902"/>
          </a:xfrm>
          <a:prstGeom prst="rect">
            <a:avLst/>
          </a:prstGeom>
        </p:spPr>
      </p:pic>
      <p:pic>
        <p:nvPicPr>
          <p:cNvPr id="3074" name="Picture 2" descr="http://www.dferreira.art.br/novo-2015/wp-content/uploads/2014/10/Outdo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148" y="1798639"/>
            <a:ext cx="7791720" cy="484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65940"/>
            <a:ext cx="10515600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Outdoor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618" y="3000777"/>
            <a:ext cx="2652630" cy="132631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201" y="2589172"/>
            <a:ext cx="1102495" cy="606253"/>
          </a:xfrm>
          <a:prstGeom prst="rect">
            <a:avLst/>
          </a:prstGeom>
        </p:spPr>
      </p:pic>
      <p:sp>
        <p:nvSpPr>
          <p:cNvPr id="12" name="Espaço Reservado para Conteúdo 2"/>
          <p:cNvSpPr txBox="1">
            <a:spLocks/>
          </p:cNvSpPr>
          <p:nvPr/>
        </p:nvSpPr>
        <p:spPr>
          <a:xfrm rot="21425247">
            <a:off x="5207729" y="3843185"/>
            <a:ext cx="3583883" cy="262199"/>
          </a:xfrm>
          <a:prstGeom prst="rect">
            <a:avLst/>
          </a:prstGeom>
        </p:spPr>
        <p:txBody>
          <a:bodyPr vert="horz" lIns="91440" tIns="45720" rIns="91440" bIns="45720" rtlCol="0">
            <a:prstTxWarp prst="textWave1">
              <a:avLst/>
            </a:prstTxWarp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000" dirty="0" smtClean="0">
                <a:latin typeface="AR CENA" panose="02000000000000000000" pitchFamily="2" charset="0"/>
              </a:rPr>
              <a:t>Vamos em busca do tesouro da imaginação...</a:t>
            </a:r>
            <a:endParaRPr lang="pt-BR" sz="2000" dirty="0">
              <a:latin typeface="AR CENA" panose="02000000000000000000" pitchFamily="2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69"/>
          <a:stretch/>
        </p:blipFill>
        <p:spPr>
          <a:xfrm>
            <a:off x="6683315" y="2931431"/>
            <a:ext cx="1060302" cy="820974"/>
          </a:xfrm>
          <a:prstGeom prst="rect">
            <a:avLst/>
          </a:prstGeom>
        </p:spPr>
      </p:pic>
      <p:sp>
        <p:nvSpPr>
          <p:cNvPr id="9" name="Texto explicativo em forma de nuvem 8"/>
          <p:cNvSpPr/>
          <p:nvPr/>
        </p:nvSpPr>
        <p:spPr>
          <a:xfrm>
            <a:off x="4378747" y="1882209"/>
            <a:ext cx="1758106" cy="860991"/>
          </a:xfrm>
          <a:prstGeom prst="cloudCallout">
            <a:avLst>
              <a:gd name="adj1" fmla="val -47353"/>
              <a:gd name="adj2" fmla="val 93216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4684193" y="2012636"/>
            <a:ext cx="1136173" cy="64497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t-BR" sz="2000" dirty="0" smtClean="0">
                <a:latin typeface="AR CENA" panose="02000000000000000000" pitchFamily="2" charset="0"/>
              </a:rPr>
              <a:t>Eu quero esse</a:t>
            </a:r>
            <a:br>
              <a:rPr lang="pt-BR" sz="2000" dirty="0" smtClean="0">
                <a:latin typeface="AR CENA" panose="02000000000000000000" pitchFamily="2" charset="0"/>
              </a:rPr>
            </a:br>
            <a:r>
              <a:rPr lang="pt-BR" sz="2000" dirty="0" smtClean="0">
                <a:latin typeface="AR CENA" panose="02000000000000000000" pitchFamily="2" charset="0"/>
              </a:rPr>
              <a:t>baú...</a:t>
            </a:r>
            <a:endParaRPr lang="pt-BR" sz="2000" dirty="0">
              <a:latin typeface="AR CENA" panose="02000000000000000000" pitchFamily="2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133" y="2141708"/>
            <a:ext cx="1795412" cy="1795412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5040287" y="2796166"/>
            <a:ext cx="1533510" cy="1316401"/>
            <a:chOff x="6050135" y="1539020"/>
            <a:chExt cx="3143272" cy="3143272"/>
          </a:xfrm>
        </p:grpSpPr>
        <p:pic>
          <p:nvPicPr>
            <p:cNvPr id="14" name="Imagem 13" descr="bau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50135" y="1539020"/>
              <a:ext cx="3143272" cy="3143272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3" t="17045" r="12939" b="16393"/>
            <a:stretch/>
          </p:blipFill>
          <p:spPr>
            <a:xfrm>
              <a:off x="6564507" y="2729496"/>
              <a:ext cx="1000132" cy="444504"/>
            </a:xfrm>
            <a:prstGeom prst="rect">
              <a:avLst/>
            </a:prstGeom>
            <a:effectLst>
              <a:softEdge rad="12700"/>
            </a:effectLst>
            <a:scene3d>
              <a:camera prst="perspectiveHeroicExtremeLeftFacing"/>
              <a:lightRig rig="threePt" dir="t"/>
            </a:scene3d>
          </p:spPr>
        </p:pic>
        <p:sp>
          <p:nvSpPr>
            <p:cNvPr id="17" name="Pergaminho horizontal 16"/>
            <p:cNvSpPr/>
            <p:nvPr/>
          </p:nvSpPr>
          <p:spPr>
            <a:xfrm rot="161601">
              <a:off x="7153172" y="3303914"/>
              <a:ext cx="767008" cy="418296"/>
            </a:xfrm>
            <a:prstGeom prst="horizontalScroll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perspectiveHeroicExtremeLeftFacing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" dirty="0">
                  <a:latin typeface="Showcard Gothic" pitchFamily="82" charset="0"/>
                </a:rPr>
                <a:t>Chocolate</a:t>
              </a:r>
              <a:endParaRPr lang="pt-BR" sz="600" dirty="0">
                <a:latin typeface="Showcard Gothic" pitchFamily="82" charset="0"/>
              </a:endParaRPr>
            </a:p>
            <a:p>
              <a:pPr algn="ctr"/>
              <a:r>
                <a:rPr lang="pt-BR" sz="300" dirty="0">
                  <a:latin typeface="Showcard Gothic" pitchFamily="82" charset="0"/>
                </a:rPr>
                <a:t> </a:t>
              </a:r>
              <a:r>
                <a:rPr lang="pt-BR" sz="400" dirty="0">
                  <a:latin typeface="Showcard Gothic" pitchFamily="82" charset="0"/>
                </a:rPr>
                <a:t>amargo</a:t>
              </a:r>
            </a:p>
          </p:txBody>
        </p:sp>
      </p:grpSp>
      <p:sp>
        <p:nvSpPr>
          <p:cNvPr id="18" name="Retângulo 17"/>
          <p:cNvSpPr/>
          <p:nvPr/>
        </p:nvSpPr>
        <p:spPr>
          <a:xfrm>
            <a:off x="2410712" y="1310229"/>
            <a:ext cx="288052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Formato: 9,0 x 3,0 m</a:t>
            </a:r>
          </a:p>
        </p:txBody>
      </p:sp>
    </p:spTree>
    <p:extLst>
      <p:ext uri="{BB962C8B-B14F-4D97-AF65-F5344CB8AC3E}">
        <p14:creationId xmlns:p14="http://schemas.microsoft.com/office/powerpoint/2010/main" val="18927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14425"/>
            <a:ext cx="10515600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b="10387"/>
          <a:stretch/>
        </p:blipFill>
        <p:spPr>
          <a:xfrm>
            <a:off x="1352282" y="2009105"/>
            <a:ext cx="9109844" cy="458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9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70"/>
          <a:stretch/>
        </p:blipFill>
        <p:spPr>
          <a:xfrm>
            <a:off x="2199195" y="1579917"/>
            <a:ext cx="8945859" cy="442163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88667"/>
            <a:ext cx="10515600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Mídia alternativa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27404" y="6212758"/>
            <a:ext cx="7289442" cy="64524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t-BR" dirty="0"/>
              <a:t>https://www.facebook.com/groups/nbzcacausc/?fref=nf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295196" y="6091708"/>
            <a:ext cx="1732208" cy="592428"/>
            <a:chOff x="1721788" y="5310948"/>
            <a:chExt cx="4215373" cy="1345876"/>
          </a:xfrm>
        </p:grpSpPr>
        <p:pic>
          <p:nvPicPr>
            <p:cNvPr id="2050" name="Picture 2" descr="https://www.facebook.com/images/fb_icon_325x32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1788" y="5310948"/>
              <a:ext cx="1336228" cy="1336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www.robertodiasduarte.com.br/wp-content/uploads/2015/07/static1.squarespace.com_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897"/>
            <a:stretch/>
          </p:blipFill>
          <p:spPr bwMode="auto">
            <a:xfrm>
              <a:off x="3058016" y="5310948"/>
              <a:ext cx="2879145" cy="1345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633" y="4163979"/>
            <a:ext cx="1962941" cy="107940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721171" y="5232020"/>
            <a:ext cx="1619006" cy="254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37084" y="3875804"/>
            <a:ext cx="1619006" cy="254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3" name="Picture 2" descr="http://paroquiamoema.web2121.uni5.net/wp-content/uploads/2013/02/Fam%C3%ADli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14"/>
          <a:stretch/>
        </p:blipFill>
        <p:spPr bwMode="auto">
          <a:xfrm>
            <a:off x="8229599" y="5666380"/>
            <a:ext cx="1048770" cy="33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4444714" y="4952845"/>
            <a:ext cx="2070609" cy="41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NBZ Cacau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87599" y="1961755"/>
            <a:ext cx="8433685" cy="132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0"/>
          <a:stretch/>
        </p:blipFill>
        <p:spPr>
          <a:xfrm>
            <a:off x="4404575" y="3516410"/>
            <a:ext cx="6516708" cy="132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580"/>
          <a:stretch/>
        </p:blipFill>
        <p:spPr>
          <a:xfrm>
            <a:off x="2487598" y="3528134"/>
            <a:ext cx="204087" cy="13251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upo 18"/>
          <p:cNvGrpSpPr/>
          <p:nvPr/>
        </p:nvGrpSpPr>
        <p:grpSpPr>
          <a:xfrm>
            <a:off x="8735049" y="2114907"/>
            <a:ext cx="2173601" cy="2166680"/>
            <a:chOff x="6000728" y="1428736"/>
            <a:chExt cx="3143272" cy="3143272"/>
          </a:xfrm>
        </p:grpSpPr>
        <p:pic>
          <p:nvPicPr>
            <p:cNvPr id="20" name="Imagem 19" descr="bau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00728" y="1428736"/>
              <a:ext cx="3143272" cy="3143272"/>
            </a:xfrm>
            <a:prstGeom prst="rect">
              <a:avLst/>
            </a:prstGeom>
          </p:spPr>
        </p:pic>
        <p:pic>
          <p:nvPicPr>
            <p:cNvPr id="21" name="Imagem 2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3" t="17045" r="12939" b="16393"/>
            <a:stretch/>
          </p:blipFill>
          <p:spPr>
            <a:xfrm>
              <a:off x="6643702" y="2698745"/>
              <a:ext cx="1000132" cy="444503"/>
            </a:xfrm>
            <a:prstGeom prst="rect">
              <a:avLst/>
            </a:prstGeom>
            <a:effectLst>
              <a:softEdge rad="12700"/>
            </a:effectLst>
            <a:scene3d>
              <a:camera prst="perspectiveHeroicExtremeLeftFacing"/>
              <a:lightRig rig="threePt" dir="t"/>
            </a:scene3d>
          </p:spPr>
        </p:pic>
        <p:sp>
          <p:nvSpPr>
            <p:cNvPr id="22" name="Pergaminho horizontal 21"/>
            <p:cNvSpPr/>
            <p:nvPr/>
          </p:nvSpPr>
          <p:spPr>
            <a:xfrm rot="161601">
              <a:off x="7155380" y="3209672"/>
              <a:ext cx="767008" cy="512590"/>
            </a:xfrm>
            <a:prstGeom prst="horizontalScroll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perspectiveHeroicExtremeLeftFacing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00" dirty="0">
                  <a:latin typeface="Showcard Gothic" pitchFamily="82" charset="0"/>
                </a:rPr>
                <a:t>Chocolate</a:t>
              </a:r>
            </a:p>
            <a:p>
              <a:pPr algn="ctr"/>
              <a:r>
                <a:rPr lang="pt-BR" sz="100" dirty="0">
                  <a:latin typeface="Showcard Gothic" pitchFamily="82" charset="0"/>
                </a:rPr>
                <a:t> </a:t>
              </a:r>
              <a:r>
                <a:rPr lang="pt-BR" sz="400" dirty="0">
                  <a:latin typeface="Showcard Gothic" pitchFamily="82" charset="0"/>
                </a:rPr>
                <a:t>ao</a:t>
              </a:r>
              <a:r>
                <a:rPr lang="pt-BR" sz="600" dirty="0">
                  <a:latin typeface="Showcard Gothic" pitchFamily="82" charset="0"/>
                </a:rPr>
                <a:t> Leite</a:t>
              </a:r>
              <a:endParaRPr lang="pt-BR" sz="100" dirty="0">
                <a:latin typeface="Showcard Gothic" pitchFamily="82" charset="0"/>
              </a:endParaRP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7207689" y="2149850"/>
            <a:ext cx="2173601" cy="2166680"/>
            <a:chOff x="6000728" y="1428736"/>
            <a:chExt cx="3143272" cy="3143272"/>
          </a:xfrm>
        </p:grpSpPr>
        <p:pic>
          <p:nvPicPr>
            <p:cNvPr id="24" name="Imagem 23" descr="bau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00728" y="1428736"/>
              <a:ext cx="3143272" cy="3143272"/>
            </a:xfrm>
            <a:prstGeom prst="rect">
              <a:avLst/>
            </a:prstGeom>
          </p:spPr>
        </p:pic>
        <p:pic>
          <p:nvPicPr>
            <p:cNvPr id="25" name="Imagem 2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3" t="17045" r="12939" b="16393"/>
            <a:stretch/>
          </p:blipFill>
          <p:spPr>
            <a:xfrm>
              <a:off x="6643702" y="2698745"/>
              <a:ext cx="1000132" cy="444503"/>
            </a:xfrm>
            <a:prstGeom prst="rect">
              <a:avLst/>
            </a:prstGeom>
            <a:effectLst>
              <a:softEdge rad="12700"/>
            </a:effectLst>
            <a:scene3d>
              <a:camera prst="perspectiveHeroicExtremeLeftFacing"/>
              <a:lightRig rig="threePt" dir="t"/>
            </a:scene3d>
          </p:spPr>
        </p:pic>
        <p:sp>
          <p:nvSpPr>
            <p:cNvPr id="26" name="Pergaminho horizontal 25"/>
            <p:cNvSpPr/>
            <p:nvPr/>
          </p:nvSpPr>
          <p:spPr>
            <a:xfrm rot="161601">
              <a:off x="7153171" y="3322598"/>
              <a:ext cx="767008" cy="418295"/>
            </a:xfrm>
            <a:prstGeom prst="horizontalScroll">
              <a:avLst/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perspectiveHeroicExtremeLeftFacing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00" dirty="0">
                  <a:latin typeface="Showcard Gothic" pitchFamily="82" charset="0"/>
                </a:rPr>
                <a:t>Chocolate</a:t>
              </a:r>
            </a:p>
            <a:p>
              <a:pPr algn="ctr"/>
              <a:r>
                <a:rPr lang="pt-BR" sz="100" dirty="0">
                  <a:latin typeface="Showcard Gothic" pitchFamily="82" charset="0"/>
                </a:rPr>
                <a:t> </a:t>
              </a:r>
              <a:r>
                <a:rPr lang="pt-BR" sz="500" dirty="0">
                  <a:latin typeface="Showcard Gothic" pitchFamily="82" charset="0"/>
                </a:rPr>
                <a:t>Branco</a:t>
              </a:r>
              <a:endParaRPr lang="pt-BR" sz="700" dirty="0">
                <a:latin typeface="Showcard Gothic" pitchFamily="82" charset="0"/>
              </a:endParaRP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5640850" y="2347260"/>
            <a:ext cx="2173601" cy="2217068"/>
            <a:chOff x="6000728" y="1428736"/>
            <a:chExt cx="3143272" cy="3143272"/>
          </a:xfrm>
        </p:grpSpPr>
        <p:pic>
          <p:nvPicPr>
            <p:cNvPr id="28" name="Imagem 27" descr="bau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00728" y="1428736"/>
              <a:ext cx="3143272" cy="3143272"/>
            </a:xfrm>
            <a:prstGeom prst="rect">
              <a:avLst/>
            </a:prstGeom>
          </p:spPr>
        </p:pic>
        <p:pic>
          <p:nvPicPr>
            <p:cNvPr id="29" name="Imagem 2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3" t="17045" r="12939" b="16393"/>
            <a:stretch/>
          </p:blipFill>
          <p:spPr>
            <a:xfrm>
              <a:off x="6643702" y="2698745"/>
              <a:ext cx="1000132" cy="444503"/>
            </a:xfrm>
            <a:prstGeom prst="rect">
              <a:avLst/>
            </a:prstGeom>
            <a:effectLst>
              <a:softEdge rad="12700"/>
            </a:effectLst>
            <a:scene3d>
              <a:camera prst="perspectiveHeroicExtremeLeftFacing"/>
              <a:lightRig rig="threePt" dir="t"/>
            </a:scene3d>
          </p:spPr>
        </p:pic>
        <p:sp>
          <p:nvSpPr>
            <p:cNvPr id="30" name="Pergaminho horizontal 29"/>
            <p:cNvSpPr/>
            <p:nvPr/>
          </p:nvSpPr>
          <p:spPr>
            <a:xfrm rot="161601">
              <a:off x="7153172" y="3303914"/>
              <a:ext cx="767008" cy="418296"/>
            </a:xfrm>
            <a:prstGeom prst="horizontalScroll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perspectiveHeroicExtremeLeftFacing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500" dirty="0">
                  <a:latin typeface="Showcard Gothic" pitchFamily="82" charset="0"/>
                </a:rPr>
                <a:t>Chocolate</a:t>
              </a:r>
              <a:endParaRPr lang="pt-BR" sz="600" dirty="0">
                <a:latin typeface="Showcard Gothic" pitchFamily="82" charset="0"/>
              </a:endParaRPr>
            </a:p>
            <a:p>
              <a:pPr algn="ctr"/>
              <a:r>
                <a:rPr lang="pt-BR" sz="300" dirty="0">
                  <a:latin typeface="Showcard Gothic" pitchFamily="82" charset="0"/>
                </a:rPr>
                <a:t> </a:t>
              </a:r>
              <a:r>
                <a:rPr lang="pt-BR" sz="700" dirty="0">
                  <a:latin typeface="Showcard Gothic" pitchFamily="82" charset="0"/>
                </a:rPr>
                <a:t>Duo</a:t>
              </a:r>
              <a:endParaRPr lang="pt-BR" sz="400" dirty="0">
                <a:latin typeface="Showcard Gothic" pitchFamily="82" charset="0"/>
              </a:endParaRP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4158870" y="2591978"/>
            <a:ext cx="2173601" cy="2166680"/>
            <a:chOff x="6000728" y="1428736"/>
            <a:chExt cx="3143272" cy="3143272"/>
          </a:xfrm>
        </p:grpSpPr>
        <p:pic>
          <p:nvPicPr>
            <p:cNvPr id="32" name="Imagem 31" descr="bau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00728" y="1428736"/>
              <a:ext cx="3143272" cy="3143272"/>
            </a:xfrm>
            <a:prstGeom prst="rect">
              <a:avLst/>
            </a:prstGeom>
          </p:spPr>
        </p:pic>
        <p:pic>
          <p:nvPicPr>
            <p:cNvPr id="33" name="Imagem 3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3" t="17045" r="12939" b="16393"/>
            <a:stretch/>
          </p:blipFill>
          <p:spPr>
            <a:xfrm>
              <a:off x="6643702" y="2698745"/>
              <a:ext cx="1000132" cy="444503"/>
            </a:xfrm>
            <a:prstGeom prst="rect">
              <a:avLst/>
            </a:prstGeom>
            <a:effectLst>
              <a:softEdge rad="12700"/>
            </a:effectLst>
            <a:scene3d>
              <a:camera prst="perspectiveHeroicExtremeLeftFacing"/>
              <a:lightRig rig="threePt" dir="t"/>
            </a:scene3d>
          </p:spPr>
        </p:pic>
        <p:sp>
          <p:nvSpPr>
            <p:cNvPr id="34" name="Pergaminho horizontal 33"/>
            <p:cNvSpPr/>
            <p:nvPr/>
          </p:nvSpPr>
          <p:spPr>
            <a:xfrm rot="161601">
              <a:off x="7153172" y="3303914"/>
              <a:ext cx="767008" cy="418296"/>
            </a:xfrm>
            <a:prstGeom prst="horizontalScroll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perspectiveHeroicExtremeLeftFacing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dirty="0">
                  <a:latin typeface="Showcard Gothic" pitchFamily="82" charset="0"/>
                </a:rPr>
                <a:t>Chocolate</a:t>
              </a:r>
            </a:p>
            <a:p>
              <a:pPr algn="ctr"/>
              <a:r>
                <a:rPr lang="pt-BR" sz="300" dirty="0">
                  <a:latin typeface="Showcard Gothic" pitchFamily="82" charset="0"/>
                </a:rPr>
                <a:t> </a:t>
              </a:r>
              <a:r>
                <a:rPr lang="pt-BR" sz="400" dirty="0">
                  <a:latin typeface="Showcard Gothic" pitchFamily="82" charset="0"/>
                </a:rPr>
                <a:t>amargo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227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11274"/>
            <a:ext cx="10515600" cy="1325563"/>
          </a:xfrm>
        </p:spPr>
        <p:txBody>
          <a:bodyPr/>
          <a:lstStyle/>
          <a:p>
            <a:r>
              <a:rPr lang="pt-BR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Busdoor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668149" y="3123222"/>
            <a:ext cx="5636164" cy="920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8149" y="2125205"/>
            <a:ext cx="5636164" cy="920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84"/>
          <a:stretch/>
        </p:blipFill>
        <p:spPr>
          <a:xfrm>
            <a:off x="1738647" y="1690688"/>
            <a:ext cx="7495168" cy="436221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96"/>
          <a:stretch/>
        </p:blipFill>
        <p:spPr>
          <a:xfrm>
            <a:off x="6385115" y="1756095"/>
            <a:ext cx="1857364" cy="164629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148" y="3265540"/>
            <a:ext cx="1102495" cy="606253"/>
          </a:xfrm>
          <a:prstGeom prst="rect">
            <a:avLst/>
          </a:prstGeom>
        </p:spPr>
      </p:pic>
      <p:grpSp>
        <p:nvGrpSpPr>
          <p:cNvPr id="60" name="Grupo 59"/>
          <p:cNvGrpSpPr/>
          <p:nvPr/>
        </p:nvGrpSpPr>
        <p:grpSpPr>
          <a:xfrm>
            <a:off x="5563504" y="2382687"/>
            <a:ext cx="1261646" cy="1403797"/>
            <a:chOff x="6000728" y="1428736"/>
            <a:chExt cx="3143272" cy="3143272"/>
          </a:xfrm>
        </p:grpSpPr>
        <p:pic>
          <p:nvPicPr>
            <p:cNvPr id="61" name="Imagem 60" descr="bau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00728" y="1428736"/>
              <a:ext cx="3143272" cy="3143272"/>
            </a:xfrm>
            <a:prstGeom prst="rect">
              <a:avLst/>
            </a:prstGeom>
          </p:spPr>
        </p:pic>
        <p:pic>
          <p:nvPicPr>
            <p:cNvPr id="62" name="Imagem 6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3" t="17045" r="12939" b="16393"/>
            <a:stretch/>
          </p:blipFill>
          <p:spPr>
            <a:xfrm>
              <a:off x="6643702" y="2698745"/>
              <a:ext cx="1000132" cy="444503"/>
            </a:xfrm>
            <a:prstGeom prst="rect">
              <a:avLst/>
            </a:prstGeom>
            <a:effectLst>
              <a:softEdge rad="12700"/>
            </a:effectLst>
            <a:scene3d>
              <a:camera prst="perspectiveHeroicExtremeLeftFacing"/>
              <a:lightRig rig="threePt" dir="t"/>
            </a:scene3d>
          </p:spPr>
        </p:pic>
        <p:sp>
          <p:nvSpPr>
            <p:cNvPr id="63" name="Pergaminho horizontal 62"/>
            <p:cNvSpPr/>
            <p:nvPr/>
          </p:nvSpPr>
          <p:spPr>
            <a:xfrm rot="161601">
              <a:off x="7153172" y="3303914"/>
              <a:ext cx="767008" cy="418296"/>
            </a:xfrm>
            <a:prstGeom prst="horizontalScroll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perspectiveHeroicExtremeLeftFacing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" dirty="0">
                  <a:latin typeface="Showcard Gothic" pitchFamily="82" charset="0"/>
                </a:rPr>
                <a:t>Chocolate</a:t>
              </a:r>
              <a:endParaRPr lang="pt-BR" sz="600" dirty="0">
                <a:latin typeface="Showcard Gothic" pitchFamily="82" charset="0"/>
              </a:endParaRPr>
            </a:p>
            <a:p>
              <a:pPr algn="ctr"/>
              <a:r>
                <a:rPr lang="pt-BR" sz="300" dirty="0">
                  <a:latin typeface="Showcard Gothic" pitchFamily="82" charset="0"/>
                </a:rPr>
                <a:t> </a:t>
              </a:r>
              <a:r>
                <a:rPr lang="pt-BR" sz="400" dirty="0">
                  <a:latin typeface="Showcard Gothic" pitchFamily="82" charset="0"/>
                </a:rPr>
                <a:t>amargo</a:t>
              </a:r>
            </a:p>
          </p:txBody>
        </p:sp>
      </p:grpSp>
      <p:pic>
        <p:nvPicPr>
          <p:cNvPr id="64" name="Imagem 6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69"/>
          <a:stretch/>
        </p:blipFill>
        <p:spPr>
          <a:xfrm rot="20990420">
            <a:off x="4227884" y="2866910"/>
            <a:ext cx="1060302" cy="820974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2333689" y="1256407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Fromato:1,65 x 0,75 m</a:t>
            </a:r>
          </a:p>
          <a:p>
            <a:pPr algn="just"/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13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321" y="3146961"/>
            <a:ext cx="10515600" cy="1325563"/>
          </a:xfrm>
        </p:spPr>
        <p:txBody>
          <a:bodyPr/>
          <a:lstStyle/>
          <a:p>
            <a:pPr algn="ctr"/>
            <a:r>
              <a:rPr lang="pt-B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EVENTO DE INAUGURAÇÃO</a:t>
            </a:r>
            <a:endParaRPr lang="pt-B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28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88667"/>
            <a:ext cx="10515600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Campanha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00908" y="2192214"/>
            <a:ext cx="8997461" cy="4208585"/>
          </a:xfrm>
        </p:spPr>
        <p:txBody>
          <a:bodyPr/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evento de inauguração da NBZ Cacau será realizado no Shopping Iguatemi São Carlos (Park Games), onde faremos uma degustação dos nossos deliciosos chocolates junto a criançada, além disso ocorrerá muitas brincadeiras, diversão e alegria.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36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462824" cy="845489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3.bp.blogspot.com/-aWgvFYj9Y30/UkR62uUZ0GI/AAAAAAAACjo/0RqEXyoMUPQ/s1600/iguate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22" y="1783723"/>
            <a:ext cx="7823915" cy="469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92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-1692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Visão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456385" y="2501867"/>
            <a:ext cx="10515600" cy="1381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 uma empresa reconhecida regionalmente que busca cativar seus clientes e parceiros pela forma que atua no mercado, de maneira divertida e prazerosa.</a:t>
            </a:r>
          </a:p>
        </p:txBody>
      </p:sp>
    </p:spTree>
    <p:extLst>
      <p:ext uri="{BB962C8B-B14F-4D97-AF65-F5344CB8AC3E}">
        <p14:creationId xmlns:p14="http://schemas.microsoft.com/office/powerpoint/2010/main" val="349428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556"/>
            <a:ext cx="3252989" cy="102579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Publico Alvo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paroquiamoema.web2121.uni5.net/wp-content/uploads/2013/02/Fam%C3%AD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166">
            <a:off x="6045154" y="1857886"/>
            <a:ext cx="3245255" cy="1953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aesbrasileiras.com.br/portal/wp-content/uploads/2014/04/chocolate-6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1446">
            <a:off x="5950718" y="4325461"/>
            <a:ext cx="3717460" cy="2092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cuidardebebe.com/wp-content/uploads/2011/08/crianca-comendo-chocola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900">
            <a:off x="9299342" y="1613332"/>
            <a:ext cx="2654175" cy="3124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1289319" y="2069569"/>
            <a:ext cx="4348176" cy="44947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Nossa inauguração ocorrerá no Shopping Iguatemi em São Carlos na Área Park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Kids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os produtos estarão a disposição para degustação das crianças e adultos, além disso eles ganharão brindes e poderão brincar, desenhar ou ler livros infantis.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5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64372"/>
            <a:ext cx="10515600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Convite - </a:t>
            </a:r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Frente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http://d1fzrfeqgmqjkr.cloudfront.net/assets/03085/produtos/482/novosprodutos-cartaoinkmixxmedida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t="13760" r="1698" b="3468"/>
          <a:stretch/>
        </p:blipFill>
        <p:spPr bwMode="auto">
          <a:xfrm>
            <a:off x="2698963" y="1550264"/>
            <a:ext cx="7060700" cy="451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4vector.com/i/free-vector-chocolate-dynamic-lines-of-the-background-vector_017134_chocolate%20backgroun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3" t="40112" r="25288" b="14495"/>
          <a:stretch/>
        </p:blipFill>
        <p:spPr bwMode="auto">
          <a:xfrm rot="10800000">
            <a:off x="2801757" y="5150721"/>
            <a:ext cx="6845826" cy="873583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4vector.com/i/free-vector-chocolate-dynamic-lines-of-the-background-vector_017134_chocolate%20backgroun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3" t="40112" r="25288" b="14495"/>
          <a:stretch/>
        </p:blipFill>
        <p:spPr bwMode="auto">
          <a:xfrm>
            <a:off x="2801757" y="1669791"/>
            <a:ext cx="6845826" cy="873583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539" y="1887670"/>
            <a:ext cx="3967948" cy="23646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/>
          <p:cNvSpPr txBox="1"/>
          <p:nvPr/>
        </p:nvSpPr>
        <p:spPr>
          <a:xfrm>
            <a:off x="6050676" y="5233570"/>
            <a:ext cx="3596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latin typeface="AR CENA" panose="02000000000000000000" pitchFamily="2" charset="0"/>
              </a:rPr>
              <a:t>Rua XV de Novembro 13-560-240  São Carlos - SP</a:t>
            </a:r>
            <a:endParaRPr lang="pt-BR" sz="11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9425" y="3512714"/>
            <a:ext cx="2883877" cy="192108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5"/>
          <a:stretch/>
        </p:blipFill>
        <p:spPr>
          <a:xfrm rot="5400000" flipH="1">
            <a:off x="5512013" y="2358285"/>
            <a:ext cx="5023645" cy="330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5758" y="-265940"/>
            <a:ext cx="10515600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Convite - Verso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2106090" y="1761231"/>
            <a:ext cx="7332818" cy="4684307"/>
            <a:chOff x="2193944" y="657044"/>
            <a:chExt cx="7332818" cy="4684307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3944" y="657044"/>
              <a:ext cx="7332818" cy="4684307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4901" y="4383129"/>
              <a:ext cx="1470323" cy="876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tângulo 12"/>
            <p:cNvSpPr/>
            <p:nvPr/>
          </p:nvSpPr>
          <p:spPr>
            <a:xfrm>
              <a:off x="2259821" y="1360968"/>
              <a:ext cx="7195403" cy="357020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8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 CENA" panose="02000000000000000000" pitchFamily="2" charset="0"/>
                </a:rPr>
                <a:t>Convite </a:t>
              </a:r>
              <a:r>
                <a:rPr lang="pt-BR" sz="28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 CENA" panose="02000000000000000000" pitchFamily="2" charset="0"/>
                </a:rPr>
                <a:t>Especial</a:t>
              </a:r>
            </a:p>
            <a:p>
              <a:pPr algn="ctr"/>
              <a:endParaRPr lang="pt-B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ENA" panose="02000000000000000000" pitchFamily="2" charset="0"/>
              </a:endParaRPr>
            </a:p>
            <a:p>
              <a:pPr algn="ctr"/>
              <a:r>
                <a:rPr lang="pt-BR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 CENA" panose="02000000000000000000" pitchFamily="2" charset="0"/>
                </a:rPr>
                <a:t>A NBZ Cacau traz pra uma novidade divertida e doce pra toda criançada! É isso mesmo! Especialmente pra você, criamos um delicioso baú de chocolate, recheado de aventuras e novas descobertas!</a:t>
              </a:r>
            </a:p>
            <a:p>
              <a:pPr algn="ctr"/>
              <a:r>
                <a:rPr lang="pt-BR" sz="20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 CENA" panose="02000000000000000000" pitchFamily="2" charset="0"/>
                </a:rPr>
                <a:t>Venham nos conhecer e descubra o sabor delicioso desse tesouro! </a:t>
              </a:r>
            </a:p>
            <a:p>
              <a:pPr algn="ctr"/>
              <a:r>
                <a:rPr lang="pt-BR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 CENA" panose="02000000000000000000" pitchFamily="2" charset="0"/>
                </a:rPr>
                <a:t>Dia 15/11/2015 à partir das 14horas no Park Kids (Shopping Iguatemi São Carlos), aberto pra toda criançada! A entrada é gratuita, e conta com uma estrutura repleta de brinquedos e livros infantis!</a:t>
              </a:r>
            </a:p>
            <a:p>
              <a:pPr algn="ctr"/>
              <a:r>
                <a:rPr lang="pt-BR" sz="20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 CENA" panose="02000000000000000000" pitchFamily="2" charset="0"/>
                </a:rPr>
                <a:t>Compareça!</a:t>
              </a:r>
            </a:p>
            <a:p>
              <a:pPr algn="ctr"/>
              <a:endParaRPr lang="pt-BR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202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53060"/>
            <a:ext cx="10515600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Bibliografia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01840" y="1967293"/>
            <a:ext cx="10515600" cy="4351338"/>
          </a:xfrm>
        </p:spPr>
        <p:txBody>
          <a:bodyPr/>
          <a:lstStyle/>
          <a:p>
            <a:r>
              <a:rPr lang="pt-BR" dirty="0" smtClean="0">
                <a:hlinkClick r:id="rId2"/>
              </a:rPr>
              <a:t>www.abicap.org.br</a:t>
            </a:r>
            <a:endParaRPr lang="pt-BR" dirty="0" smtClean="0"/>
          </a:p>
          <a:p>
            <a:r>
              <a:rPr lang="pt-BR" dirty="0">
                <a:hlinkClick r:id="rId3"/>
              </a:rPr>
              <a:t>http://economia.uol.com.br</a:t>
            </a:r>
            <a:r>
              <a:rPr lang="pt-BR" dirty="0" smtClean="0">
                <a:hlinkClick r:id="rId3"/>
              </a:rPr>
              <a:t>/</a:t>
            </a:r>
            <a:endParaRPr lang="pt-BR" dirty="0" smtClean="0"/>
          </a:p>
          <a:p>
            <a:r>
              <a:rPr lang="pt-BR" dirty="0">
                <a:hlinkClick r:id="rId4"/>
              </a:rPr>
              <a:t>http://www.sebrae.com.br/sites/PortalSebrae</a:t>
            </a:r>
            <a:r>
              <a:rPr lang="pt-BR" dirty="0" smtClean="0">
                <a:hlinkClick r:id="rId4"/>
              </a:rPr>
              <a:t>/</a:t>
            </a:r>
            <a:endParaRPr lang="pt-BR" dirty="0" smtClean="0"/>
          </a:p>
          <a:p>
            <a:r>
              <a:rPr lang="pt-BR" dirty="0">
                <a:hlinkClick r:id="rId5"/>
              </a:rPr>
              <a:t>http://exame.abril.com.br/negocios</a:t>
            </a:r>
            <a:r>
              <a:rPr lang="pt-BR" dirty="0" smtClean="0">
                <a:hlinkClick r:id="rId5"/>
              </a:rPr>
              <a:t>/</a:t>
            </a:r>
            <a:endParaRPr lang="pt-BR" dirty="0" smtClean="0"/>
          </a:p>
          <a:p>
            <a:r>
              <a:rPr lang="pt-BR" dirty="0">
                <a:hlinkClick r:id="rId6"/>
              </a:rPr>
              <a:t>http://www.novonegocio.com.br/ideias-de-negocios/como-montar-uma-chocolateria</a:t>
            </a:r>
            <a:r>
              <a:rPr lang="pt-BR" dirty="0" smtClean="0">
                <a:hlinkClick r:id="rId6"/>
              </a:rPr>
              <a:t>/</a:t>
            </a:r>
            <a:endParaRPr lang="pt-BR" dirty="0" smtClean="0"/>
          </a:p>
          <a:p>
            <a:r>
              <a:rPr lang="pt-BR" dirty="0">
                <a:hlinkClick r:id="rId7"/>
              </a:rPr>
              <a:t>http://</a:t>
            </a:r>
            <a:r>
              <a:rPr lang="pt-BR" dirty="0" smtClean="0">
                <a:hlinkClick r:id="rId7"/>
              </a:rPr>
              <a:t>exame.abril.com.br/topicos/crise-economica</a:t>
            </a:r>
            <a:endParaRPr lang="pt-BR" dirty="0" smtClean="0"/>
          </a:p>
          <a:p>
            <a:r>
              <a:rPr lang="pt-BR" dirty="0">
                <a:hlinkClick r:id="rId8"/>
              </a:rPr>
              <a:t>http://rodrigorodriguessc.wix.com/marketing#!</a:t>
            </a:r>
            <a:r>
              <a:rPr lang="pt-BR" dirty="0" smtClean="0">
                <a:hlinkClick r:id="rId8"/>
              </a:rPr>
              <a:t>projeto-experimental/cn4mr</a:t>
            </a: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30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53061"/>
            <a:ext cx="10515600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Agradecimentos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1.bp.blogspot.com/-rTVzuYTRGSM/Tp3VyLJdrCI/AAAAAAAAAC0/btjqPwcGEBs/s1600/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338" y="2728303"/>
            <a:ext cx="2453296" cy="24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873261" y="3034261"/>
            <a:ext cx="5205046" cy="1841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</a:t>
            </a:r>
            <a:r>
              <a:rPr lang="pt-BR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° de Marketing </a:t>
            </a:r>
          </a:p>
          <a:p>
            <a:pPr algn="ctr"/>
            <a:r>
              <a:rPr lang="pt-BR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Rodrigo Rodrigues</a:t>
            </a:r>
            <a:endParaRPr lang="pt-B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655276" y="4629758"/>
            <a:ext cx="8036169" cy="1618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31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-2320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Valores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500335" y="2894000"/>
            <a:ext cx="10515600" cy="1381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Atuar no mercado com ética e competência afim de respeitar o consumidor, buscar o dinamismo para a realização dos processos e atender a demanda com total eficiência no ramo de chocolates.</a:t>
            </a:r>
          </a:p>
        </p:txBody>
      </p:sp>
    </p:spTree>
    <p:extLst>
      <p:ext uri="{BB962C8B-B14F-4D97-AF65-F5344CB8AC3E}">
        <p14:creationId xmlns:p14="http://schemas.microsoft.com/office/powerpoint/2010/main" val="248977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26907"/>
            <a:ext cx="10515600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Estrutura Organizacional 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87435" y="2551993"/>
            <a:ext cx="10297732" cy="2720617"/>
          </a:xfrm>
        </p:spPr>
        <p:txBody>
          <a:bodyPr/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 de 100m².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Sócios responsáveis dos setores das empresas.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Setores da empresa: Marketing, Gestão Ambiental, Jurídica e Administração.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Quatro colaboradores.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19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1661</Words>
  <Application>Microsoft Office PowerPoint</Application>
  <PresentationFormat>Widescreen</PresentationFormat>
  <Paragraphs>316</Paragraphs>
  <Slides>74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74</vt:i4>
      </vt:variant>
    </vt:vector>
  </HeadingPairs>
  <TitlesOfParts>
    <vt:vector size="84" baseType="lpstr">
      <vt:lpstr>AR CENA</vt:lpstr>
      <vt:lpstr>Arial</vt:lpstr>
      <vt:lpstr>Calibri</vt:lpstr>
      <vt:lpstr>Calibri Light</vt:lpstr>
      <vt:lpstr>Comic Sans MS</vt:lpstr>
      <vt:lpstr>Showcard Gothic</vt:lpstr>
      <vt:lpstr>Snap ITC</vt:lpstr>
      <vt:lpstr>Times New Roman</vt:lpstr>
      <vt:lpstr>Wingdings</vt:lpstr>
      <vt:lpstr>Tema do Office</vt:lpstr>
      <vt:lpstr>Apresentação do PowerPoint</vt:lpstr>
      <vt:lpstr>PLANEJAMENTO</vt:lpstr>
      <vt:lpstr>Localização </vt:lpstr>
      <vt:lpstr>Mercado de Atuação </vt:lpstr>
      <vt:lpstr>Definição do Público Alvo </vt:lpstr>
      <vt:lpstr>Apresentação do PowerPoint</vt:lpstr>
      <vt:lpstr>Apresentação do PowerPoint</vt:lpstr>
      <vt:lpstr>Apresentação do PowerPoint</vt:lpstr>
      <vt:lpstr>Estrutura Organizacional </vt:lpstr>
      <vt:lpstr>Apresentação do PowerPoint</vt:lpstr>
      <vt:lpstr>O Processo de Fabricação </vt:lpstr>
      <vt:lpstr> Mix de Produtos</vt:lpstr>
      <vt:lpstr>Mix de Produtos</vt:lpstr>
      <vt:lpstr>Análise de SWOT</vt:lpstr>
      <vt:lpstr>Análise de SWOT</vt:lpstr>
      <vt:lpstr>PESQUISA</vt:lpstr>
      <vt:lpstr>Apresentação do PowerPoint</vt:lpstr>
      <vt:lpstr>Apresentação do PowerPoint</vt:lpstr>
      <vt:lpstr>Apresentação do PowerPoint</vt:lpstr>
      <vt:lpstr>Analise da concorrência </vt:lpstr>
      <vt:lpstr>IDENTIDADE VISUAL</vt:lpstr>
      <vt:lpstr>Defesa do Nome</vt:lpstr>
      <vt:lpstr>Posicionamento</vt:lpstr>
      <vt:lpstr>LOGOTIPO</vt:lpstr>
      <vt:lpstr>Defesa</vt:lpstr>
      <vt:lpstr>Defesa</vt:lpstr>
      <vt:lpstr>Cores</vt:lpstr>
      <vt:lpstr>Fontes</vt:lpstr>
      <vt:lpstr>Fontes</vt:lpstr>
      <vt:lpstr>Maleabilidade</vt:lpstr>
      <vt:lpstr>Slogan</vt:lpstr>
      <vt:lpstr>Fachada</vt:lpstr>
      <vt:lpstr>Endereço da Web</vt:lpstr>
      <vt:lpstr>Frota de Veículos   </vt:lpstr>
      <vt:lpstr>Uniforme</vt:lpstr>
      <vt:lpstr>PAPELARIA</vt:lpstr>
      <vt:lpstr>Cartão de Visita</vt:lpstr>
      <vt:lpstr>Crachá</vt:lpstr>
      <vt:lpstr>Papel Timbrado</vt:lpstr>
      <vt:lpstr>Envelope Ofício </vt:lpstr>
      <vt:lpstr>Pasta Proposta</vt:lpstr>
      <vt:lpstr>Brindes</vt:lpstr>
      <vt:lpstr>COMPOSTO DE MARKETING 4P’s</vt:lpstr>
      <vt:lpstr>Produto</vt:lpstr>
      <vt:lpstr>Apresentação do PowerPoint</vt:lpstr>
      <vt:lpstr>Praça</vt:lpstr>
      <vt:lpstr>Promoção </vt:lpstr>
      <vt:lpstr>CAMPANHA DE MARKETING</vt:lpstr>
      <vt:lpstr>Conceitos</vt:lpstr>
      <vt:lpstr>Objetivos</vt:lpstr>
      <vt:lpstr>Estratégias de Marketing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PEÇAS PUBLICITÁRIAS</vt:lpstr>
      <vt:lpstr>Revista </vt:lpstr>
      <vt:lpstr>Banner</vt:lpstr>
      <vt:lpstr>TV</vt:lpstr>
      <vt:lpstr>Apresentação do PowerPoint</vt:lpstr>
      <vt:lpstr>Rádio</vt:lpstr>
      <vt:lpstr>Outdoor</vt:lpstr>
      <vt:lpstr>Internet</vt:lpstr>
      <vt:lpstr>Mídia alternativa</vt:lpstr>
      <vt:lpstr>Busdoor</vt:lpstr>
      <vt:lpstr>EVENTO DE INAUGURAÇÃO</vt:lpstr>
      <vt:lpstr>Campanha</vt:lpstr>
      <vt:lpstr>Local</vt:lpstr>
      <vt:lpstr>Publico Alvo</vt:lpstr>
      <vt:lpstr>Convite - Frente</vt:lpstr>
      <vt:lpstr>Convite - Verso</vt:lpstr>
      <vt:lpstr>Bibliografia</vt:lpstr>
      <vt:lpstr>Agradecimentos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Técnico Adm NBZ</dc:creator>
  <cp:lastModifiedBy>Técnico Adm NBZ</cp:lastModifiedBy>
  <cp:revision>130</cp:revision>
  <dcterms:created xsi:type="dcterms:W3CDTF">2015-10-16T22:12:50Z</dcterms:created>
  <dcterms:modified xsi:type="dcterms:W3CDTF">2015-10-31T01:57:34Z</dcterms:modified>
</cp:coreProperties>
</file>