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1.jpg" ContentType="image/png"/>
  <Override PartName="/ppt/media/image52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notesMasterIdLst>
    <p:notesMasterId r:id="rId36"/>
  </p:notesMasterIdLst>
  <p:sldIdLst>
    <p:sldId id="258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4" r:id="rId17"/>
    <p:sldId id="272" r:id="rId18"/>
    <p:sldId id="273" r:id="rId19"/>
    <p:sldId id="270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3" autoAdjust="0"/>
  </p:normalViewPr>
  <p:slideViewPr>
    <p:cSldViewPr snapToGrid="0">
      <p:cViewPr varScale="1">
        <p:scale>
          <a:sx n="110" d="100"/>
          <a:sy n="110" d="100"/>
        </p:scale>
        <p:origin x="162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B0903-DB76-4F8E-8385-643B28BE58E9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60160-4032-4D86-B66B-3597E79E1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100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200809-67E7-4E64-9544-F997CDDFB29B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240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60160-4032-4D86-B66B-3597E79E1AA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26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60160-4032-4D86-B66B-3597E79E1AA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353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60160-4032-4D86-B66B-3597E79E1AA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678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60160-4032-4D86-B66B-3597E79E1AA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371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60160-4032-4D86-B66B-3597E79E1AA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997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60160-4032-4D86-B66B-3597E79E1AA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749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60160-4032-4D86-B66B-3597E79E1AA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268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60160-4032-4D86-B66B-3597E79E1AA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083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60160-4032-4D86-B66B-3597E79E1AA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17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99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511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841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16640" cy="113339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0"/>
          </p:nvPr>
        </p:nvSpPr>
        <p:spPr>
          <a:xfrm>
            <a:off x="456480" y="6247376"/>
            <a:ext cx="2118240" cy="460848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87200" cy="460848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6556320" y="6247376"/>
            <a:ext cx="2118240" cy="460848"/>
          </a:xfrm>
        </p:spPr>
        <p:txBody>
          <a:bodyPr/>
          <a:lstStyle>
            <a:lvl1pPr>
              <a:defRPr/>
            </a:lvl1pPr>
          </a:lstStyle>
          <a:p>
            <a:fld id="{5C266C12-E360-4E5B-B5C3-8B14E8D6CC7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81873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5168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209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71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812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7845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282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661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053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84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603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176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22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70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98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02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76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597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72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50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EAA18-75E2-4155-845F-345AC4ADCFDC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8194-2539-4E23-961B-A25D7D244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303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DA9FD-1D85-4DD1-BC86-EE3ACE7E0A73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509C1-013F-4C4C-941D-B51FE757C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15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51.jp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21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121" y="1342441"/>
            <a:ext cx="3528000" cy="230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" y="3501001"/>
            <a:ext cx="9142560" cy="11030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1633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01" y="201960"/>
            <a:ext cx="1526400" cy="82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052001" y="3501001"/>
            <a:ext cx="4968000" cy="92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266" b="1"/>
              <a:t>Projeto Experimental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177"/>
              <a:t>Plano de Marketing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61280" y="5374441"/>
            <a:ext cx="3888000" cy="58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266" b="1" dirty="0" err="1" smtClean="0"/>
              <a:t>Hey</a:t>
            </a:r>
            <a:r>
              <a:rPr lang="pt-BR" altLang="pt-BR" sz="3266" b="1" dirty="0" smtClean="0"/>
              <a:t>! Capone</a:t>
            </a:r>
            <a:endParaRPr lang="pt-BR" altLang="pt-BR" sz="3266" b="1" dirty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232001" y="201961"/>
            <a:ext cx="5332320" cy="83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1633" b="1"/>
              <a:t>ANGLOSCHOOL SÃO CARLOS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1633"/>
              <a:t>Curso Técnico em Administração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1633"/>
              <a:t>Módulo de Marketing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80001" y="5014441"/>
            <a:ext cx="2016000" cy="4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177" b="1"/>
              <a:t>Empresa: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703040" y="4838761"/>
            <a:ext cx="4083840" cy="159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pt-BR" altLang="pt-BR" sz="1633" b="1" dirty="0" err="1" smtClean="0"/>
              <a:t>Croline</a:t>
            </a:r>
            <a:r>
              <a:rPr lang="pt-BR" altLang="pt-BR" sz="1633" b="1" dirty="0" smtClean="0"/>
              <a:t> </a:t>
            </a:r>
            <a:r>
              <a:rPr lang="pt-BR" altLang="pt-BR" sz="1633" b="1" dirty="0"/>
              <a:t>Ponce da </a:t>
            </a:r>
            <a:r>
              <a:rPr lang="pt-BR" altLang="pt-BR" sz="1633" b="1" dirty="0" smtClean="0"/>
              <a:t>Costa</a:t>
            </a:r>
          </a:p>
          <a:p>
            <a:pPr algn="ctr"/>
            <a:r>
              <a:rPr lang="pt-BR" altLang="pt-BR" sz="1633" b="1" dirty="0"/>
              <a:t>Eduardo Omito </a:t>
            </a:r>
            <a:r>
              <a:rPr lang="pt-BR" altLang="pt-BR" sz="1633" b="1" dirty="0" err="1" smtClean="0"/>
              <a:t>Canevarollo</a:t>
            </a:r>
            <a:endParaRPr lang="pt-BR" altLang="pt-BR" sz="1633" b="1" dirty="0" smtClean="0"/>
          </a:p>
          <a:p>
            <a:pPr algn="ctr"/>
            <a:r>
              <a:rPr lang="pt-BR" altLang="pt-BR" sz="1633" b="1" dirty="0" smtClean="0"/>
              <a:t>Jéssica Fernanda Cardoso</a:t>
            </a:r>
          </a:p>
          <a:p>
            <a:pPr algn="ctr"/>
            <a:r>
              <a:rPr lang="pt-BR" altLang="pt-BR" sz="1633" b="1" dirty="0"/>
              <a:t>Luciane Elis </a:t>
            </a:r>
            <a:r>
              <a:rPr lang="pt-BR" altLang="pt-BR" sz="1633" b="1" dirty="0" smtClean="0"/>
              <a:t>Barbosa</a:t>
            </a:r>
          </a:p>
          <a:p>
            <a:pPr algn="ctr"/>
            <a:r>
              <a:rPr lang="pt-BR" altLang="pt-BR" sz="1633" b="1" dirty="0" smtClean="0"/>
              <a:t>Thaís </a:t>
            </a:r>
            <a:r>
              <a:rPr lang="pt-BR" altLang="pt-BR" sz="1633" b="1" dirty="0"/>
              <a:t>Cristina de Souza </a:t>
            </a:r>
            <a:r>
              <a:rPr lang="pt-BR" altLang="pt-BR" sz="1633" b="1" dirty="0" smtClean="0"/>
              <a:t>Alves</a:t>
            </a:r>
          </a:p>
          <a:p>
            <a:pPr algn="ctr"/>
            <a:r>
              <a:rPr lang="pt-BR" altLang="pt-BR" sz="1633" b="1" dirty="0" smtClean="0"/>
              <a:t>Vitória </a:t>
            </a:r>
            <a:r>
              <a:rPr lang="pt-BR" altLang="pt-BR" sz="1633" b="1" dirty="0"/>
              <a:t>Regina </a:t>
            </a:r>
            <a:r>
              <a:rPr lang="pt-BR" altLang="pt-BR" sz="1633" b="1" dirty="0" err="1" smtClean="0"/>
              <a:t>Macegoza</a:t>
            </a:r>
            <a:endParaRPr lang="pt-BR" altLang="pt-BR" sz="1633" b="1" dirty="0" smtClean="0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326881" y="6401161"/>
            <a:ext cx="3984480" cy="3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633" b="1"/>
              <a:t>Orientador: Rodrigo Rodrigues</a:t>
            </a:r>
          </a:p>
        </p:txBody>
      </p:sp>
    </p:spTree>
    <p:extLst>
      <p:ext uri="{BB962C8B-B14F-4D97-AF65-F5344CB8AC3E}">
        <p14:creationId xmlns:p14="http://schemas.microsoft.com/office/powerpoint/2010/main" val="2293154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Planejamento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Nome Fantasia:</a:t>
            </a:r>
            <a:r>
              <a:rPr lang="pt-BR" b="1" dirty="0">
                <a:latin typeface="Modern No. 20" panose="02070704070505020303" pitchFamily="18" charset="0"/>
              </a:rPr>
              <a:t> </a:t>
            </a:r>
            <a:r>
              <a:rPr lang="pt-BR" dirty="0" err="1">
                <a:latin typeface="Modern No. 20" panose="02070704070505020303" pitchFamily="18" charset="0"/>
              </a:rPr>
              <a:t>Hey</a:t>
            </a:r>
            <a:r>
              <a:rPr lang="pt-BR" dirty="0">
                <a:latin typeface="Modern No. 20" panose="02070704070505020303" pitchFamily="18" charset="0"/>
              </a:rPr>
              <a:t>! </a:t>
            </a:r>
            <a:r>
              <a:rPr lang="pt-BR" dirty="0" smtClean="0">
                <a:latin typeface="Modern No. 20" panose="02070704070505020303" pitchFamily="18" charset="0"/>
              </a:rPr>
              <a:t>Capone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 smtClean="0">
                <a:solidFill>
                  <a:srgbClr val="FFC000"/>
                </a:solidFill>
                <a:latin typeface="Modern No. 20" panose="02070704070505020303" pitchFamily="18" charset="0"/>
              </a:rPr>
              <a:t>Seguimento:</a:t>
            </a:r>
            <a:r>
              <a:rPr lang="pt-BR" dirty="0" smtClean="0">
                <a:solidFill>
                  <a:srgbClr val="FFC000"/>
                </a:solidFill>
                <a:latin typeface="Modern No. 20" panose="02070704070505020303" pitchFamily="18" charset="0"/>
              </a:rPr>
              <a:t> </a:t>
            </a:r>
            <a:r>
              <a:rPr lang="pt-BR" dirty="0" smtClean="0">
                <a:latin typeface="Modern No. 20" panose="02070704070505020303" pitchFamily="18" charset="0"/>
              </a:rPr>
              <a:t>Bares e Restaurantes</a:t>
            </a:r>
            <a:endParaRPr lang="pt-BR" dirty="0">
              <a:latin typeface="Modern No. 20" panose="0207070407050502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Sócios Proprietários:</a:t>
            </a:r>
            <a:r>
              <a:rPr lang="pt-BR" dirty="0">
                <a:latin typeface="Modern No. 20" panose="02070704070505020303" pitchFamily="18" charset="0"/>
              </a:rPr>
              <a:t> Luciane Elis Barbosa, </a:t>
            </a:r>
            <a:r>
              <a:rPr lang="pt-BR" dirty="0" smtClean="0">
                <a:latin typeface="Modern No. 20" panose="02070704070505020303" pitchFamily="18" charset="0"/>
              </a:rPr>
              <a:t>Caroline </a:t>
            </a:r>
            <a:r>
              <a:rPr lang="pt-BR" dirty="0">
                <a:latin typeface="Modern No. 20" panose="02070704070505020303" pitchFamily="18" charset="0"/>
              </a:rPr>
              <a:t>Ponce da Costa, Thaís Cristina de Souza Alves, Vitória Regina </a:t>
            </a:r>
            <a:r>
              <a:rPr lang="pt-BR" dirty="0" err="1">
                <a:latin typeface="Modern No. 20" panose="02070704070505020303" pitchFamily="18" charset="0"/>
              </a:rPr>
              <a:t>Macegoza</a:t>
            </a:r>
            <a:r>
              <a:rPr lang="pt-BR" dirty="0">
                <a:latin typeface="Modern No. 20" panose="02070704070505020303" pitchFamily="18" charset="0"/>
              </a:rPr>
              <a:t>, Eduardo Omito </a:t>
            </a:r>
            <a:r>
              <a:rPr lang="pt-BR" dirty="0" err="1">
                <a:latin typeface="Modern No. 20" panose="02070704070505020303" pitchFamily="18" charset="0"/>
              </a:rPr>
              <a:t>Canevarollo</a:t>
            </a:r>
            <a:r>
              <a:rPr lang="pt-BR" dirty="0">
                <a:latin typeface="Modern No. 20" panose="02070704070505020303" pitchFamily="18" charset="0"/>
              </a:rPr>
              <a:t> e Jéssica Fernanda Cardoso.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Localização \ Sede:</a:t>
            </a:r>
            <a:r>
              <a:rPr lang="pt-BR" dirty="0">
                <a:latin typeface="Modern No. 20" panose="02070704070505020303" pitchFamily="18" charset="0"/>
              </a:rPr>
              <a:t> Av. São Carlos, N° 2655, Centro.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Mercado de Atuação:</a:t>
            </a:r>
            <a:r>
              <a:rPr lang="pt-BR" dirty="0">
                <a:latin typeface="Modern No. 20" panose="02070704070505020303" pitchFamily="18" charset="0"/>
              </a:rPr>
              <a:t> São Carlos e Região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Investimento Estimado:</a:t>
            </a:r>
            <a:r>
              <a:rPr lang="pt-BR" b="1" dirty="0">
                <a:latin typeface="Modern No. 20" panose="02070704070505020303" pitchFamily="18" charset="0"/>
              </a:rPr>
              <a:t> </a:t>
            </a:r>
            <a:r>
              <a:rPr lang="pt-BR" dirty="0">
                <a:latin typeface="Modern No. 20" panose="02070704070505020303" pitchFamily="18" charset="0"/>
              </a:rPr>
              <a:t>Aproximadamente </a:t>
            </a:r>
            <a:r>
              <a:rPr lang="pt-BR" dirty="0" smtClean="0">
                <a:latin typeface="Modern No. 20" panose="02070704070505020303" pitchFamily="18" charset="0"/>
              </a:rPr>
              <a:t>R$200.000,00 segundo </a:t>
            </a:r>
            <a:r>
              <a:rPr lang="pt-BR" dirty="0">
                <a:latin typeface="Modern No. 20" panose="02070704070505020303" pitchFamily="18" charset="0"/>
              </a:rPr>
              <a:t>Novonegócio.com.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Definição do Público Alvo:</a:t>
            </a:r>
            <a:r>
              <a:rPr lang="pt-BR" dirty="0">
                <a:latin typeface="Modern No. 20" panose="02070704070505020303" pitchFamily="18" charset="0"/>
              </a:rPr>
              <a:t> Maiores de 18 anos de ambos os sexos que apreciam uma cerveja com sabor diferenciado.</a:t>
            </a:r>
          </a:p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80" y="661850"/>
            <a:ext cx="1301003" cy="130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90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Planejamento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Missão: </a:t>
            </a:r>
            <a:r>
              <a:rPr lang="pt-BR" dirty="0">
                <a:latin typeface="Modern No. 20" panose="02070704070505020303" pitchFamily="18" charset="0"/>
              </a:rPr>
              <a:t>Atender ao público que aprecia cerveja diferenciada, produzida artesanalmente, com qualidade em um ambiente agradável e descontraído, onde o cliente poderá desfrutar de momentos com amigos e família.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Visão:</a:t>
            </a:r>
            <a:r>
              <a:rPr lang="pt-BR" dirty="0">
                <a:solidFill>
                  <a:srgbClr val="FFCC00"/>
                </a:solidFill>
                <a:latin typeface="Modern No. 20" panose="02070704070505020303" pitchFamily="18" charset="0"/>
              </a:rPr>
              <a:t> </a:t>
            </a:r>
            <a:r>
              <a:rPr lang="pt-BR" dirty="0">
                <a:latin typeface="Modern No. 20" panose="02070704070505020303" pitchFamily="18" charset="0"/>
              </a:rPr>
              <a:t>Se tronar uma empresa conhecida pela exclusividade de seus serviços, diversidades em sabores das cervejas, com objetivo de expandir regionalmente.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Valores:</a:t>
            </a:r>
            <a:r>
              <a:rPr lang="pt-BR" dirty="0">
                <a:solidFill>
                  <a:srgbClr val="FFCC00"/>
                </a:solidFill>
                <a:latin typeface="Modern No. 20" panose="02070704070505020303" pitchFamily="18" charset="0"/>
              </a:rPr>
              <a:t> </a:t>
            </a:r>
            <a:r>
              <a:rPr lang="pt-BR" dirty="0">
                <a:latin typeface="Modern No. 20" panose="02070704070505020303" pitchFamily="18" charset="0"/>
              </a:rPr>
              <a:t>Fornecer um trabalho ético com responsabilidade, no objetivo de suprir a demanda do colaborador e consumidor em geral.</a:t>
            </a:r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80" y="661850"/>
            <a:ext cx="1301003" cy="130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5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Estrutura </a:t>
            </a:r>
            <a:r>
              <a:rPr lang="pt-BR" dirty="0" smtClean="0">
                <a:latin typeface="BroadwayEngraved BT" panose="04040905090B02050503" pitchFamily="82" charset="0"/>
              </a:rPr>
              <a:t>Organizacional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1 </a:t>
            </a:r>
            <a:r>
              <a:rPr lang="pt-BR" dirty="0">
                <a:latin typeface="Modern No. 20" panose="02070704070505020303" pitchFamily="18" charset="0"/>
              </a:rPr>
              <a:t>Loja física em São Carlos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6 </a:t>
            </a:r>
            <a:r>
              <a:rPr lang="pt-BR" dirty="0">
                <a:latin typeface="Modern No. 20" panose="02070704070505020303" pitchFamily="18" charset="0"/>
              </a:rPr>
              <a:t>Sócios e 4 Colaboradores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1 </a:t>
            </a:r>
            <a:r>
              <a:rPr lang="pt-BR" dirty="0">
                <a:latin typeface="Modern No. 20" panose="02070704070505020303" pitchFamily="18" charset="0"/>
              </a:rPr>
              <a:t>Seguranças, 1 Limpeza, 1 cozinha, 1 caixa, 2 garçons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3 </a:t>
            </a:r>
            <a:r>
              <a:rPr lang="pt-BR" dirty="0">
                <a:latin typeface="Modern No. 20" panose="02070704070505020303" pitchFamily="18" charset="0"/>
              </a:rPr>
              <a:t>freezers Vertical, 2 Freezers </a:t>
            </a:r>
            <a:r>
              <a:rPr lang="pt-BR" dirty="0" smtClean="0">
                <a:latin typeface="Modern No. 20" panose="02070704070505020303" pitchFamily="18" charset="0"/>
              </a:rPr>
              <a:t>Horizontal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1 Chapa/Grill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2 Air </a:t>
            </a:r>
            <a:r>
              <a:rPr lang="pt-BR" dirty="0" err="1">
                <a:latin typeface="Modern No. 20" panose="02070704070505020303" pitchFamily="18" charset="0"/>
              </a:rPr>
              <a:t>Fraier</a:t>
            </a:r>
            <a:endParaRPr lang="pt-BR" dirty="0">
              <a:latin typeface="Modern No. 20" panose="0207070407050502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2 Torneiras de Chopp</a:t>
            </a:r>
          </a:p>
          <a:p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1 </a:t>
            </a:r>
            <a:r>
              <a:rPr lang="pt-BR" dirty="0">
                <a:latin typeface="Modern No. 20" panose="02070704070505020303" pitchFamily="18" charset="0"/>
              </a:rPr>
              <a:t>coifa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15 Mesas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60 cadeiras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Utensílios de Escritório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Produtos de limpeza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Utensílios de cozinha, </a:t>
            </a:r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15" y="4381946"/>
            <a:ext cx="2729593" cy="2049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1525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29841" y="809265"/>
            <a:ext cx="7886700" cy="1325563"/>
          </a:xfrm>
        </p:spPr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Mix de Produtos e Serviços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694505" cy="368458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Cervejas artesanais de vários sabores, Nacionais e importadas.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Petiscos, porções e lanches.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Bebidas não alcoólicas (refrigerantes, sucos enlatados e águas diversas)</a:t>
            </a:r>
          </a:p>
          <a:p>
            <a:endParaRPr lang="pt-BR" dirty="0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12" y="2286376"/>
            <a:ext cx="3887788" cy="25892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3745723"/>
            <a:ext cx="1785211" cy="163737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74" y="3859956"/>
            <a:ext cx="2698826" cy="164187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11" y="4035118"/>
            <a:ext cx="2742943" cy="274294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12" y="4832128"/>
            <a:ext cx="2984639" cy="15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60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Análise SWOT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783770" y="1681163"/>
            <a:ext cx="3714411" cy="823912"/>
          </a:xfrm>
        </p:spPr>
        <p:txBody>
          <a:bodyPr/>
          <a:lstStyle/>
          <a:p>
            <a:r>
              <a:rPr lang="pt-BR" b="0" dirty="0">
                <a:solidFill>
                  <a:srgbClr val="FFCC00"/>
                </a:solidFill>
                <a:latin typeface="Algerian" panose="04020705040A02060702" pitchFamily="82" charset="0"/>
              </a:rPr>
              <a:t>Pontos</a:t>
            </a:r>
            <a:r>
              <a:rPr lang="pt-BR" dirty="0">
                <a:solidFill>
                  <a:srgbClr val="FFCC00"/>
                </a:solidFill>
                <a:latin typeface="Algerian" panose="04020705040A02060702" pitchFamily="82" charset="0"/>
              </a:rPr>
              <a:t> </a:t>
            </a:r>
            <a:r>
              <a:rPr lang="pt-BR" b="0" dirty="0">
                <a:solidFill>
                  <a:srgbClr val="FFCC00"/>
                </a:solidFill>
                <a:latin typeface="Algerian" panose="04020705040A02060702" pitchFamily="82" charset="0"/>
              </a:rPr>
              <a:t>Fortes</a:t>
            </a:r>
            <a:r>
              <a:rPr lang="pt-BR" dirty="0">
                <a:solidFill>
                  <a:srgbClr val="FFCC00"/>
                </a:solidFill>
                <a:latin typeface="Algerian" panose="04020705040A02060702" pitchFamily="82" charset="0"/>
              </a:rPr>
              <a:t>:</a:t>
            </a:r>
          </a:p>
          <a:p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>
          <a:xfrm>
            <a:off x="629842" y="2235108"/>
            <a:ext cx="3868340" cy="359092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Localização</a:t>
            </a:r>
            <a:endParaRPr lang="pt-BR" dirty="0">
              <a:latin typeface="Modern No. 20" panose="0207070407050502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Proximidade </a:t>
            </a:r>
            <a:r>
              <a:rPr lang="pt-BR" dirty="0">
                <a:latin typeface="Modern No. 20" panose="02070704070505020303" pitchFamily="18" charset="0"/>
              </a:rPr>
              <a:t>ao Hotel Anacã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Diversidade </a:t>
            </a:r>
            <a:r>
              <a:rPr lang="pt-BR" dirty="0">
                <a:latin typeface="Modern No. 20" panose="02070704070505020303" pitchFamily="18" charset="0"/>
              </a:rPr>
              <a:t>de Sabores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err="1" smtClean="0">
                <a:latin typeface="Modern No. 20" panose="02070704070505020303" pitchFamily="18" charset="0"/>
              </a:rPr>
              <a:t>Wi-fi</a:t>
            </a:r>
            <a:endParaRPr lang="pt-BR" dirty="0">
              <a:latin typeface="Modern No. 20" panose="0207070407050502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Festival de Cerveja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Ar condicionado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Segurança</a:t>
            </a:r>
            <a:endParaRPr lang="pt-BR" dirty="0">
              <a:latin typeface="Modern No. 20" panose="02070704070505020303" pitchFamily="18" charset="0"/>
            </a:endParaRPr>
          </a:p>
          <a:p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b="0" dirty="0">
                <a:solidFill>
                  <a:srgbClr val="FFCC00"/>
                </a:solidFill>
                <a:latin typeface="Algerian" panose="04020705040A02060702" pitchFamily="82" charset="0"/>
              </a:rPr>
              <a:t>Pontos</a:t>
            </a:r>
            <a:r>
              <a:rPr lang="pt-BR" dirty="0">
                <a:solidFill>
                  <a:srgbClr val="FFCC00"/>
                </a:solidFill>
                <a:latin typeface="Algerian" panose="04020705040A02060702" pitchFamily="82" charset="0"/>
              </a:rPr>
              <a:t> </a:t>
            </a:r>
            <a:r>
              <a:rPr lang="pt-BR" b="0" dirty="0">
                <a:solidFill>
                  <a:srgbClr val="FFCC00"/>
                </a:solidFill>
                <a:latin typeface="Algerian" panose="04020705040A02060702" pitchFamily="82" charset="0"/>
              </a:rPr>
              <a:t>Fracos</a:t>
            </a:r>
            <a:r>
              <a:rPr lang="pt-BR" dirty="0">
                <a:solidFill>
                  <a:srgbClr val="FFCC00"/>
                </a:solidFill>
                <a:latin typeface="Algerian" panose="04020705040A02060702" pitchFamily="82" charset="0"/>
              </a:rPr>
              <a:t>:</a:t>
            </a:r>
          </a:p>
          <a:p>
            <a:endParaRPr lang="pt-BR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4"/>
          </p:nvPr>
        </p:nvSpPr>
        <p:spPr>
          <a:xfrm>
            <a:off x="4629149" y="2235108"/>
            <a:ext cx="3887391" cy="36845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Empresa </a:t>
            </a:r>
            <a:r>
              <a:rPr lang="pt-BR" dirty="0">
                <a:latin typeface="Modern No. 20" panose="02070704070505020303" pitchFamily="18" charset="0"/>
              </a:rPr>
              <a:t>nova no mercado.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Ausência </a:t>
            </a:r>
            <a:r>
              <a:rPr lang="pt-BR" dirty="0">
                <a:latin typeface="Modern No. 20" panose="02070704070505020303" pitchFamily="18" charset="0"/>
              </a:rPr>
              <a:t>de estacionamento.</a:t>
            </a:r>
          </a:p>
          <a:p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61" y="5102717"/>
            <a:ext cx="2421081" cy="175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00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Análise SWOT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783770" y="1681163"/>
            <a:ext cx="3714411" cy="823912"/>
          </a:xfrm>
        </p:spPr>
        <p:txBody>
          <a:bodyPr/>
          <a:lstStyle/>
          <a:p>
            <a:r>
              <a:rPr lang="pt-BR" b="0" dirty="0" smtClean="0">
                <a:solidFill>
                  <a:srgbClr val="FFCC00"/>
                </a:solidFill>
                <a:latin typeface="Algerian" panose="04020705040A02060702" pitchFamily="82" charset="0"/>
              </a:rPr>
              <a:t>Oportunidades</a:t>
            </a:r>
            <a:r>
              <a:rPr lang="pt-BR" dirty="0" smtClean="0">
                <a:solidFill>
                  <a:srgbClr val="FFCC00"/>
                </a:solidFill>
                <a:latin typeface="Algerian" panose="04020705040A02060702" pitchFamily="82" charset="0"/>
              </a:rPr>
              <a:t>:</a:t>
            </a:r>
            <a:endParaRPr lang="pt-BR" dirty="0">
              <a:solidFill>
                <a:srgbClr val="FFCC00"/>
              </a:solidFill>
              <a:latin typeface="Algerian" panose="04020705040A02060702" pitchFamily="82" charset="0"/>
            </a:endParaRPr>
          </a:p>
          <a:p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>
          <a:xfrm>
            <a:off x="629842" y="2235108"/>
            <a:ext cx="3680901" cy="327741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Crescimento de mercado para cervejaria artesanal no </a:t>
            </a:r>
            <a:r>
              <a:rPr lang="pt-BR" dirty="0" smtClean="0">
                <a:latin typeface="Modern No. 20" panose="02070704070505020303" pitchFamily="18" charset="0"/>
              </a:rPr>
              <a:t>país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Mudança dos costumes do brasileiro em relação ao consumo de bebidas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Segundo </a:t>
            </a:r>
            <a:r>
              <a:rPr lang="pt-BR" dirty="0">
                <a:latin typeface="Modern No. 20" panose="02070704070505020303" pitchFamily="18" charset="0"/>
              </a:rPr>
              <a:t>o Sebrae o Brasil é um dos maiores consumidores de cerveja do </a:t>
            </a:r>
            <a:r>
              <a:rPr lang="pt-BR" dirty="0" smtClean="0">
                <a:latin typeface="Modern No. 20" panose="02070704070505020303" pitchFamily="18" charset="0"/>
              </a:rPr>
              <a:t>mundo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P</a:t>
            </a:r>
            <a:r>
              <a:rPr lang="pt-BR" dirty="0" smtClean="0">
                <a:latin typeface="Modern No. 20" panose="02070704070505020303" pitchFamily="18" charset="0"/>
              </a:rPr>
              <a:t>or </a:t>
            </a:r>
            <a:r>
              <a:rPr lang="pt-BR" dirty="0">
                <a:latin typeface="Modern No. 20" panose="02070704070505020303" pitchFamily="18" charset="0"/>
              </a:rPr>
              <a:t>ser uma cidade universitária São Carlos possui 2 Universidades Públicas e 1 Faculdade Particular.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b="0" dirty="0" smtClean="0">
                <a:solidFill>
                  <a:srgbClr val="FFCC00"/>
                </a:solidFill>
                <a:latin typeface="Algerian" panose="04020705040A02060702" pitchFamily="82" charset="0"/>
              </a:rPr>
              <a:t>Ameaças</a:t>
            </a:r>
            <a:r>
              <a:rPr lang="pt-BR" dirty="0" smtClean="0">
                <a:solidFill>
                  <a:srgbClr val="FFCC00"/>
                </a:solidFill>
                <a:latin typeface="Algerian" panose="04020705040A02060702" pitchFamily="82" charset="0"/>
              </a:rPr>
              <a:t>:</a:t>
            </a:r>
            <a:endParaRPr lang="pt-BR" dirty="0">
              <a:solidFill>
                <a:srgbClr val="FFCC00"/>
              </a:solidFill>
              <a:latin typeface="Algerian" panose="04020705040A02060702" pitchFamily="82" charset="0"/>
            </a:endParaRPr>
          </a:p>
          <a:p>
            <a:endParaRPr lang="pt-BR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4"/>
          </p:nvPr>
        </p:nvSpPr>
        <p:spPr>
          <a:xfrm>
            <a:off x="4652109" y="2235108"/>
            <a:ext cx="3887391" cy="327741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Crise </a:t>
            </a:r>
            <a:r>
              <a:rPr lang="pt-BR" dirty="0" smtClean="0">
                <a:latin typeface="Modern No. 20" panose="02070704070505020303" pitchFamily="18" charset="0"/>
              </a:rPr>
              <a:t>econômica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Aumento </a:t>
            </a:r>
            <a:r>
              <a:rPr lang="pt-BR" dirty="0">
                <a:latin typeface="Modern No. 20" panose="02070704070505020303" pitchFamily="18" charset="0"/>
              </a:rPr>
              <a:t>do </a:t>
            </a:r>
            <a:r>
              <a:rPr lang="pt-BR" dirty="0" smtClean="0">
                <a:latin typeface="Modern No. 20" panose="02070704070505020303" pitchFamily="18" charset="0"/>
              </a:rPr>
              <a:t>dólar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Inflação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Impostos </a:t>
            </a:r>
            <a:r>
              <a:rPr lang="pt-BR" dirty="0">
                <a:latin typeface="Modern No. 20" panose="02070704070505020303" pitchFamily="18" charset="0"/>
              </a:rPr>
              <a:t>sobre </a:t>
            </a:r>
            <a:r>
              <a:rPr lang="pt-BR" dirty="0" smtClean="0">
                <a:latin typeface="Modern No. 20" panose="02070704070505020303" pitchFamily="18" charset="0"/>
              </a:rPr>
              <a:t>cervejarias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Alterações </a:t>
            </a:r>
            <a:r>
              <a:rPr lang="pt-BR" dirty="0">
                <a:latin typeface="Modern No. 20" panose="02070704070505020303" pitchFamily="18" charset="0"/>
              </a:rPr>
              <a:t>na </a:t>
            </a:r>
            <a:r>
              <a:rPr lang="pt-BR" dirty="0" smtClean="0">
                <a:latin typeface="Modern No. 20" panose="02070704070505020303" pitchFamily="18" charset="0"/>
              </a:rPr>
              <a:t>legislação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Estações </a:t>
            </a:r>
            <a:r>
              <a:rPr lang="pt-BR" dirty="0">
                <a:latin typeface="Modern No. 20" panose="02070704070505020303" pitchFamily="18" charset="0"/>
              </a:rPr>
              <a:t>do </a:t>
            </a:r>
            <a:r>
              <a:rPr lang="pt-BR" dirty="0" smtClean="0">
                <a:latin typeface="Modern No. 20" panose="02070704070505020303" pitchFamily="18" charset="0"/>
              </a:rPr>
              <a:t>ano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Sazonalidade </a:t>
            </a:r>
            <a:r>
              <a:rPr lang="pt-BR" dirty="0">
                <a:latin typeface="Modern No. 20" panose="02070704070505020303" pitchFamily="18" charset="0"/>
              </a:rPr>
              <a:t>de Férias Educacionais.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61" y="5102717"/>
            <a:ext cx="2421081" cy="175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13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3059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900" b="1" dirty="0" smtClean="0">
                <a:latin typeface="Algerian" panose="04020705040A02060702" pitchFamily="82" charset="0"/>
              </a:rPr>
              <a:t/>
            </a:r>
            <a:br>
              <a:rPr lang="pt-BR" sz="4900" b="1" dirty="0" smtClean="0">
                <a:latin typeface="Algerian" panose="04020705040A02060702" pitchFamily="82" charset="0"/>
              </a:rPr>
            </a:br>
            <a:r>
              <a:rPr lang="pt-BR" sz="4900" dirty="0" smtClean="0">
                <a:latin typeface="BroadwayEngraved BT" panose="04040905090B02050503" pitchFamily="82" charset="0"/>
              </a:rPr>
              <a:t>3.Identidade Visual</a:t>
            </a:r>
            <a:r>
              <a:rPr lang="pt-BR" sz="4900" dirty="0">
                <a:latin typeface="Algerian" panose="04020705040A02060702" pitchFamily="82" charset="0"/>
              </a:rPr>
              <a:t/>
            </a:r>
            <a:br>
              <a:rPr lang="pt-BR" sz="4900" dirty="0">
                <a:latin typeface="Algerian" panose="04020705040A02060702" pitchFamily="82" charset="0"/>
              </a:rPr>
            </a:br>
            <a:endParaRPr lang="pt-BR" sz="4900" dirty="0"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94115" y="1956260"/>
            <a:ext cx="3886200" cy="407877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Defesa do Nome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Posicionamento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Logotipo, Cores, Fontes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Slogan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Fachada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Uniforme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Cartão de Visitas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Crachá</a:t>
            </a:r>
            <a:endParaRPr lang="pt-BR" sz="2400" dirty="0">
              <a:latin typeface="Bernard MT Condensed" panose="020508060609050204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Brindes</a:t>
            </a:r>
          </a:p>
        </p:txBody>
      </p:sp>
      <p:pic>
        <p:nvPicPr>
          <p:cNvPr id="12" name="Espaço Reservado para Conteúdo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53" y="2403567"/>
            <a:ext cx="4166179" cy="2603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048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Defesa do Nome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>
          <a:xfrm>
            <a:off x="629841" y="2290354"/>
            <a:ext cx="3933449" cy="23948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1200" dirty="0">
                <a:latin typeface="Modern No. 20" panose="02070704070505020303" pitchFamily="18" charset="0"/>
              </a:rPr>
              <a:t>Na história dos </a:t>
            </a:r>
            <a:r>
              <a:rPr lang="pt-BR" sz="1200" u="sng" dirty="0">
                <a:solidFill>
                  <a:srgbClr val="FFCC00"/>
                </a:solidFill>
                <a:latin typeface="Modern No. 20" panose="02070704070505020303" pitchFamily="18" charset="0"/>
              </a:rPr>
              <a:t>Estados Unidos</a:t>
            </a:r>
            <a:r>
              <a:rPr lang="pt-BR" sz="1200" dirty="0">
                <a:latin typeface="Modern No. 20" panose="02070704070505020303" pitchFamily="18" charset="0"/>
              </a:rPr>
              <a:t>, a </a:t>
            </a:r>
            <a:r>
              <a:rPr lang="pt-BR" sz="1200" u="sng" dirty="0">
                <a:solidFill>
                  <a:srgbClr val="FFCC00"/>
                </a:solidFill>
                <a:latin typeface="Modern No. 20" panose="02070704070505020303" pitchFamily="18" charset="0"/>
              </a:rPr>
              <a:t>Lei Seca</a:t>
            </a:r>
            <a:r>
              <a:rPr lang="pt-BR" sz="1200" dirty="0">
                <a:latin typeface="Modern No. 20" panose="02070704070505020303" pitchFamily="18" charset="0"/>
              </a:rPr>
              <a:t>, também conhecida como </a:t>
            </a:r>
            <a:r>
              <a:rPr lang="pt-BR" sz="1200" u="sng" dirty="0">
                <a:latin typeface="Modern No. 20" panose="02070704070505020303" pitchFamily="18" charset="0"/>
              </a:rPr>
              <a:t>O Nobre Experimento</a:t>
            </a:r>
            <a:r>
              <a:rPr lang="pt-BR" sz="1200" dirty="0">
                <a:latin typeface="Modern No. 20" panose="02070704070505020303" pitchFamily="18" charset="0"/>
              </a:rPr>
              <a:t> ou </a:t>
            </a:r>
            <a:r>
              <a:rPr lang="pt-BR" sz="1200" u="sng" dirty="0">
                <a:latin typeface="Modern No. 20" panose="02070704070505020303" pitchFamily="18" charset="0"/>
              </a:rPr>
              <a:t>Proibição</a:t>
            </a:r>
            <a:r>
              <a:rPr lang="pt-BR" sz="1200" dirty="0">
                <a:latin typeface="Modern No. 20" panose="02070704070505020303" pitchFamily="18" charset="0"/>
              </a:rPr>
              <a:t> (</a:t>
            </a:r>
            <a:r>
              <a:rPr lang="pt-BR" sz="1200" dirty="0" err="1">
                <a:latin typeface="Modern No. 20" panose="02070704070505020303" pitchFamily="18" charset="0"/>
              </a:rPr>
              <a:t>Prohibition</a:t>
            </a:r>
            <a:r>
              <a:rPr lang="pt-BR" sz="1200" dirty="0">
                <a:latin typeface="Modern No. 20" panose="02070704070505020303" pitchFamily="18" charset="0"/>
              </a:rPr>
              <a:t>), caracteriza o período de </a:t>
            </a:r>
            <a:r>
              <a:rPr lang="pt-BR" sz="1200" u="sng" dirty="0">
                <a:latin typeface="Modern No. 20" panose="02070704070505020303" pitchFamily="18" charset="0"/>
              </a:rPr>
              <a:t>1920 a 1933</a:t>
            </a:r>
            <a:r>
              <a:rPr lang="pt-BR" sz="1200" dirty="0">
                <a:latin typeface="Modern No. 20" panose="02070704070505020303" pitchFamily="18" charset="0"/>
              </a:rPr>
              <a:t> durante o qual a </a:t>
            </a:r>
            <a:r>
              <a:rPr lang="pt-BR" sz="1200" u="sng" dirty="0">
                <a:solidFill>
                  <a:srgbClr val="FFCC00"/>
                </a:solidFill>
                <a:latin typeface="Modern No. 20" panose="02070704070505020303" pitchFamily="18" charset="0"/>
              </a:rPr>
              <a:t>fabricação</a:t>
            </a:r>
            <a:r>
              <a:rPr lang="pt-BR" sz="1200" dirty="0">
                <a:latin typeface="Modern No. 20" panose="02070704070505020303" pitchFamily="18" charset="0"/>
              </a:rPr>
              <a:t>, </a:t>
            </a:r>
            <a:r>
              <a:rPr lang="pt-BR" sz="1200" u="sng" dirty="0">
                <a:solidFill>
                  <a:srgbClr val="FFCC00"/>
                </a:solidFill>
                <a:latin typeface="Modern No. 20" panose="02070704070505020303" pitchFamily="18" charset="0"/>
              </a:rPr>
              <a:t>transporte</a:t>
            </a:r>
            <a:r>
              <a:rPr lang="pt-BR" sz="1200" dirty="0">
                <a:latin typeface="Modern No. 20" panose="02070704070505020303" pitchFamily="18" charset="0"/>
              </a:rPr>
              <a:t> e </a:t>
            </a:r>
            <a:r>
              <a:rPr lang="pt-BR" sz="1200" u="sng" dirty="0">
                <a:solidFill>
                  <a:srgbClr val="FFCC00"/>
                </a:solidFill>
                <a:latin typeface="Modern No. 20" panose="02070704070505020303" pitchFamily="18" charset="0"/>
              </a:rPr>
              <a:t>venda</a:t>
            </a:r>
            <a:r>
              <a:rPr lang="pt-BR" sz="1200" dirty="0">
                <a:latin typeface="Modern No. 20" panose="02070704070505020303" pitchFamily="18" charset="0"/>
              </a:rPr>
              <a:t> de </a:t>
            </a:r>
            <a:r>
              <a:rPr lang="pt-BR" sz="1200" u="sng" dirty="0">
                <a:solidFill>
                  <a:srgbClr val="FFCC00"/>
                </a:solidFill>
                <a:latin typeface="Modern No. 20" panose="02070704070505020303" pitchFamily="18" charset="0"/>
              </a:rPr>
              <a:t>bebidas alcoólicas</a:t>
            </a:r>
            <a:r>
              <a:rPr lang="pt-BR" sz="1200" dirty="0">
                <a:latin typeface="Modern No. 20" panose="02070704070505020303" pitchFamily="18" charset="0"/>
              </a:rPr>
              <a:t> para consumo foram </a:t>
            </a:r>
            <a:r>
              <a:rPr lang="pt-BR" sz="1200" u="sng" dirty="0">
                <a:solidFill>
                  <a:srgbClr val="FFCC00"/>
                </a:solidFill>
                <a:latin typeface="Modern No. 20" panose="02070704070505020303" pitchFamily="18" charset="0"/>
              </a:rPr>
              <a:t>banidas nacionalmente</a:t>
            </a:r>
            <a:r>
              <a:rPr lang="pt-BR" sz="1200" dirty="0">
                <a:latin typeface="Modern No. 20" panose="02070704070505020303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200" dirty="0" smtClean="0">
                <a:latin typeface="Modern No. 20" panose="02070704070505020303" pitchFamily="18" charset="0"/>
              </a:rPr>
              <a:t>Alphonse </a:t>
            </a:r>
            <a:r>
              <a:rPr lang="pt-BR" sz="1200" dirty="0">
                <a:latin typeface="Modern No. 20" panose="02070704070505020303" pitchFamily="18" charset="0"/>
              </a:rPr>
              <a:t>Gabriel </a:t>
            </a:r>
            <a:r>
              <a:rPr lang="pt-BR" sz="1200" u="sng" dirty="0">
                <a:solidFill>
                  <a:srgbClr val="FFCC00"/>
                </a:solidFill>
                <a:latin typeface="Modern No. 20" panose="02070704070505020303" pitchFamily="18" charset="0"/>
              </a:rPr>
              <a:t>"Al" Capone</a:t>
            </a:r>
            <a:r>
              <a:rPr lang="pt-BR" sz="1200" dirty="0">
                <a:solidFill>
                  <a:srgbClr val="FFCC00"/>
                </a:solidFill>
                <a:latin typeface="Modern No. 20" panose="02070704070505020303" pitchFamily="18" charset="0"/>
              </a:rPr>
              <a:t> </a:t>
            </a:r>
            <a:r>
              <a:rPr lang="pt-BR" sz="1200" dirty="0">
                <a:latin typeface="Modern No. 20" panose="02070704070505020303" pitchFamily="18" charset="0"/>
              </a:rPr>
              <a:t>(Nova Iorque, 17/01/1899 — Palm Beach, 25/01/1947) foi um </a:t>
            </a:r>
            <a:r>
              <a:rPr lang="pt-BR" sz="1200" u="sng" dirty="0">
                <a:solidFill>
                  <a:srgbClr val="FFCC00"/>
                </a:solidFill>
                <a:latin typeface="Modern No. 20" panose="02070704070505020303" pitchFamily="18" charset="0"/>
              </a:rPr>
              <a:t>gângster ítalo-americano</a:t>
            </a:r>
            <a:r>
              <a:rPr lang="pt-BR" sz="1200" dirty="0">
                <a:latin typeface="Modern No. 20" panose="02070704070505020303" pitchFamily="18" charset="0"/>
              </a:rPr>
              <a:t> que liderou um grupo criminoso dedicado ao </a:t>
            </a:r>
            <a:r>
              <a:rPr lang="pt-BR" sz="1200" u="sng" dirty="0">
                <a:solidFill>
                  <a:srgbClr val="FFCC00"/>
                </a:solidFill>
                <a:latin typeface="Modern No. 20" panose="02070704070505020303" pitchFamily="18" charset="0"/>
              </a:rPr>
              <a:t>contrabando e venda de bebidas</a:t>
            </a:r>
            <a:r>
              <a:rPr lang="pt-BR" sz="1200" dirty="0">
                <a:latin typeface="Modern No. 20" panose="02070704070505020303" pitchFamily="18" charset="0"/>
              </a:rPr>
              <a:t> entre outras atividades ilegais, durante a </a:t>
            </a:r>
            <a:r>
              <a:rPr lang="pt-BR" sz="1200" u="sng" dirty="0">
                <a:solidFill>
                  <a:srgbClr val="FFCC00"/>
                </a:solidFill>
                <a:latin typeface="Modern No. 20" panose="02070704070505020303" pitchFamily="18" charset="0"/>
              </a:rPr>
              <a:t>Lei Seca </a:t>
            </a:r>
            <a:r>
              <a:rPr lang="pt-BR" sz="1200" dirty="0">
                <a:latin typeface="Modern No. 20" panose="02070704070505020303" pitchFamily="18" charset="0"/>
              </a:rPr>
              <a:t>que vigorou nos Estados Unidos nas décadas de 20 e 30</a:t>
            </a:r>
            <a:r>
              <a:rPr lang="pt-BR" sz="1200" dirty="0" smtClean="0">
                <a:latin typeface="Modern No. 20" panose="02070704070505020303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200" dirty="0" smtClean="0">
                <a:latin typeface="Modern No. 20" panose="02070704070505020303" pitchFamily="18" charset="0"/>
              </a:rPr>
              <a:t>Conhecido como </a:t>
            </a:r>
            <a:r>
              <a:rPr lang="pt-BR" sz="1200" dirty="0" err="1" smtClean="0">
                <a:latin typeface="Modern No. 20" panose="02070704070505020303" pitchFamily="18" charset="0"/>
              </a:rPr>
              <a:t>Scarface</a:t>
            </a:r>
            <a:r>
              <a:rPr lang="pt-BR" sz="1200" dirty="0" smtClean="0">
                <a:latin typeface="Modern No. 20" panose="02070704070505020303" pitchFamily="18" charset="0"/>
              </a:rPr>
              <a:t> e Robin Hood Moderno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1200" dirty="0">
              <a:latin typeface="Modern No. 20" panose="02070704070505020303" pitchFamily="18" charset="0"/>
            </a:endParaRPr>
          </a:p>
          <a:p>
            <a:endParaRPr lang="pt-BR" sz="1100" dirty="0">
              <a:latin typeface="Modern No. 20" panose="02070704070505020303" pitchFamily="18" charset="0"/>
            </a:endParaRP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4"/>
          </p:nvPr>
        </p:nvSpPr>
        <p:spPr>
          <a:xfrm>
            <a:off x="629841" y="4685210"/>
            <a:ext cx="3933450" cy="1489167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Trecho da Música, Al Capone (</a:t>
            </a:r>
            <a:r>
              <a:rPr lang="pt-BR" u="sng" dirty="0">
                <a:solidFill>
                  <a:srgbClr val="FFCC00"/>
                </a:solidFill>
                <a:latin typeface="Modern No. 20" panose="02070704070505020303" pitchFamily="18" charset="0"/>
              </a:rPr>
              <a:t>Raul Seixas</a:t>
            </a:r>
            <a:r>
              <a:rPr lang="pt-BR" dirty="0">
                <a:latin typeface="Modern No. 20" panose="02070704070505020303" pitchFamily="18" charset="0"/>
              </a:rPr>
              <a:t>), utilizado para definição da marca</a:t>
            </a:r>
            <a:r>
              <a:rPr lang="pt-BR" dirty="0" smtClean="0">
                <a:latin typeface="Modern No. 20" panose="02070704070505020303" pitchFamily="18" charset="0"/>
              </a:rPr>
              <a:t>.</a:t>
            </a:r>
            <a:endParaRPr lang="pt-BR" dirty="0">
              <a:latin typeface="Modern No. 20" panose="02070704070505020303" pitchFamily="18" charset="0"/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pt-BR" dirty="0">
                <a:solidFill>
                  <a:srgbClr val="FFCC00"/>
                </a:solidFill>
                <a:latin typeface="Modern No. 20" panose="02070704070505020303" pitchFamily="18" charset="0"/>
              </a:rPr>
              <a:t>“</a:t>
            </a:r>
            <a:r>
              <a:rPr lang="pt-BR" dirty="0" err="1">
                <a:solidFill>
                  <a:srgbClr val="FFCC00"/>
                </a:solidFill>
                <a:latin typeface="Modern No. 20" panose="02070704070505020303" pitchFamily="18" charset="0"/>
              </a:rPr>
              <a:t>Hey</a:t>
            </a:r>
            <a:r>
              <a:rPr lang="pt-BR" dirty="0">
                <a:solidFill>
                  <a:srgbClr val="FFCC00"/>
                </a:solidFill>
                <a:latin typeface="Modern No. 20" panose="02070704070505020303" pitchFamily="18" charset="0"/>
              </a:rPr>
              <a:t>, Al Capone </a:t>
            </a:r>
            <a:endParaRPr lang="pt-BR" dirty="0" smtClean="0">
              <a:solidFill>
                <a:srgbClr val="FFCC00"/>
              </a:solidFill>
              <a:latin typeface="Modern No. 20" panose="02070704070505020303" pitchFamily="18" charset="0"/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pt-BR" dirty="0" smtClean="0">
                <a:solidFill>
                  <a:srgbClr val="FFCC00"/>
                </a:solidFill>
                <a:latin typeface="Modern No. 20" panose="02070704070505020303" pitchFamily="18" charset="0"/>
              </a:rPr>
              <a:t>Vê se te orienta 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pt-BR" dirty="0" smtClean="0">
                <a:solidFill>
                  <a:srgbClr val="FFCC00"/>
                </a:solidFill>
                <a:latin typeface="Modern No. 20" panose="02070704070505020303" pitchFamily="18" charset="0"/>
              </a:rPr>
              <a:t>Assim </a:t>
            </a:r>
            <a:r>
              <a:rPr lang="pt-BR" dirty="0">
                <a:solidFill>
                  <a:srgbClr val="FFCC00"/>
                </a:solidFill>
                <a:latin typeface="Modern No. 20" panose="02070704070505020303" pitchFamily="18" charset="0"/>
              </a:rPr>
              <a:t>dessa maneira, nego 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pt-BR" dirty="0">
                <a:solidFill>
                  <a:srgbClr val="FFCC00"/>
                </a:solidFill>
                <a:latin typeface="Modern No. 20" panose="02070704070505020303" pitchFamily="18" charset="0"/>
              </a:rPr>
              <a:t>Chicago não aguenta”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32" y="1446826"/>
            <a:ext cx="3361517" cy="98844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61" y="2583325"/>
            <a:ext cx="2601100" cy="34081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46" y="3918858"/>
            <a:ext cx="1797939" cy="24906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52547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Posicionamento &amp; Logo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783770" y="1681163"/>
            <a:ext cx="3714411" cy="823912"/>
          </a:xfrm>
        </p:spPr>
        <p:txBody>
          <a:bodyPr/>
          <a:lstStyle/>
          <a:p>
            <a:r>
              <a:rPr lang="pt-BR" b="0" dirty="0" smtClean="0">
                <a:solidFill>
                  <a:srgbClr val="FFCC00"/>
                </a:solidFill>
                <a:latin typeface="Algerian" panose="04020705040A02060702" pitchFamily="82" charset="0"/>
              </a:rPr>
              <a:t>Posicionamento</a:t>
            </a:r>
            <a:endParaRPr lang="pt-BR" b="0" dirty="0">
              <a:solidFill>
                <a:srgbClr val="FFCC00"/>
              </a:solidFill>
              <a:latin typeface="Algerian" panose="04020705040A02060702" pitchFamily="82" charset="0"/>
            </a:endParaRPr>
          </a:p>
          <a:p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>
          <a:xfrm>
            <a:off x="629841" y="2093119"/>
            <a:ext cx="3868340" cy="35996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1800" dirty="0">
                <a:latin typeface="Modern No. 20" panose="02070704070505020303" pitchFamily="18" charset="0"/>
              </a:rPr>
              <a:t>Um estabelecimento que oferece uma cerveja diferenciada com ambiente direcionado aos amigos e familiares.</a:t>
            </a:r>
            <a:endParaRPr lang="pt-BR" sz="1800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3"/>
          </p:nvPr>
        </p:nvSpPr>
        <p:spPr>
          <a:xfrm>
            <a:off x="783770" y="3205524"/>
            <a:ext cx="3887391" cy="823912"/>
          </a:xfrm>
        </p:spPr>
        <p:txBody>
          <a:bodyPr/>
          <a:lstStyle/>
          <a:p>
            <a:r>
              <a:rPr lang="pt-BR" b="0" dirty="0" smtClean="0">
                <a:solidFill>
                  <a:srgbClr val="FFCC00"/>
                </a:solidFill>
                <a:latin typeface="Algerian" panose="04020705040A02060702" pitchFamily="82" charset="0"/>
              </a:rPr>
              <a:t>Logotipo</a:t>
            </a:r>
            <a:endParaRPr lang="pt-BR" b="0" dirty="0">
              <a:solidFill>
                <a:srgbClr val="FFCC00"/>
              </a:solidFill>
              <a:latin typeface="Algerian" panose="04020705040A02060702" pitchFamily="82" charset="0"/>
            </a:endParaRPr>
          </a:p>
          <a:p>
            <a:endParaRPr lang="pt-BR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4"/>
          </p:nvPr>
        </p:nvSpPr>
        <p:spPr>
          <a:xfrm>
            <a:off x="783770" y="3619908"/>
            <a:ext cx="3887391" cy="249786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1800" dirty="0">
                <a:latin typeface="Modern No. 20" panose="02070704070505020303" pitchFamily="18" charset="0"/>
              </a:rPr>
              <a:t>Segue a temática das placas de anúncio da década de 20, as cores e o chapéu </a:t>
            </a:r>
            <a:r>
              <a:rPr lang="pt-BR" sz="1800" dirty="0" err="1">
                <a:latin typeface="Modern No. 20" panose="02070704070505020303" pitchFamily="18" charset="0"/>
              </a:rPr>
              <a:t>Fedora</a:t>
            </a:r>
            <a:r>
              <a:rPr lang="pt-BR" sz="1800" dirty="0">
                <a:latin typeface="Modern No. 20" panose="02070704070505020303" pitchFamily="18" charset="0"/>
              </a:rPr>
              <a:t> que os gângsteres da época utilizavam, a maior referência é o Al Capone por ser o mais famoso da época, carrega o nome da marca junto com a referência da música Al Capone de Raul Seixas.</a:t>
            </a:r>
            <a:endParaRPr lang="pt-BR" sz="18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667552" y="1564868"/>
            <a:ext cx="217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CC00"/>
                </a:solidFill>
                <a:latin typeface="Algerian" panose="04020705040A02060702" pitchFamily="82" charset="0"/>
              </a:rPr>
              <a:t>Cores - CMYK</a:t>
            </a:r>
            <a:endParaRPr lang="pt-BR" sz="2400" dirty="0">
              <a:solidFill>
                <a:srgbClr val="FFCC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46768" y="2093119"/>
            <a:ext cx="39693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u="sng" dirty="0" smtClean="0">
                <a:solidFill>
                  <a:srgbClr val="FFCC00"/>
                </a:solidFill>
                <a:latin typeface="Modern No. 20" panose="02070704070505020303" pitchFamily="18" charset="0"/>
              </a:rPr>
              <a:t>Preto </a:t>
            </a:r>
            <a:r>
              <a:rPr lang="pt-BR" sz="1400" dirty="0" smtClean="0">
                <a:solidFill>
                  <a:srgbClr val="FFCC00"/>
                </a:solidFill>
                <a:latin typeface="Modern No. 20" panose="02070704070505020303" pitchFamily="18" charset="0"/>
              </a:rPr>
              <a:t>:</a:t>
            </a:r>
            <a:r>
              <a:rPr lang="pt-BR" sz="1400" dirty="0" smtClean="0">
                <a:latin typeface="Modern No. 20" panose="02070704070505020303" pitchFamily="18" charset="0"/>
              </a:rPr>
              <a:t> Ciano</a:t>
            </a:r>
            <a:r>
              <a:rPr lang="pt-BR" sz="1400" dirty="0">
                <a:latin typeface="Modern No. 20" panose="02070704070505020303" pitchFamily="18" charset="0"/>
              </a:rPr>
              <a:t>: 0, Magenta: 0, </a:t>
            </a:r>
            <a:r>
              <a:rPr lang="pt-BR" sz="1400" dirty="0" err="1">
                <a:latin typeface="Modern No. 20" panose="02070704070505020303" pitchFamily="18" charset="0"/>
              </a:rPr>
              <a:t>Yellow</a:t>
            </a:r>
            <a:r>
              <a:rPr lang="pt-BR" sz="1400" dirty="0">
                <a:latin typeface="Modern No. 20" panose="02070704070505020303" pitchFamily="18" charset="0"/>
              </a:rPr>
              <a:t>: 0, Black: 100</a:t>
            </a:r>
          </a:p>
          <a:p>
            <a:r>
              <a:rPr lang="pt-BR" sz="1400" i="1" u="sng" dirty="0" smtClean="0">
                <a:solidFill>
                  <a:srgbClr val="FFCC00"/>
                </a:solidFill>
                <a:latin typeface="Modern No. 20" panose="02070704070505020303" pitchFamily="18" charset="0"/>
              </a:rPr>
              <a:t>Branco</a:t>
            </a:r>
            <a:r>
              <a:rPr lang="pt-BR" sz="1400" dirty="0">
                <a:solidFill>
                  <a:srgbClr val="FFCC00"/>
                </a:solidFill>
                <a:latin typeface="Modern No. 20" panose="02070704070505020303" pitchFamily="18" charset="0"/>
              </a:rPr>
              <a:t>:</a:t>
            </a:r>
            <a:r>
              <a:rPr lang="pt-BR" sz="1400" dirty="0">
                <a:latin typeface="Modern No. 20" panose="02070704070505020303" pitchFamily="18" charset="0"/>
              </a:rPr>
              <a:t> Ciano: 0, Magenta: 0, </a:t>
            </a:r>
            <a:r>
              <a:rPr lang="pt-BR" sz="1400" dirty="0" err="1">
                <a:latin typeface="Modern No. 20" panose="02070704070505020303" pitchFamily="18" charset="0"/>
              </a:rPr>
              <a:t>Yellow</a:t>
            </a:r>
            <a:r>
              <a:rPr lang="pt-BR" sz="1400" dirty="0">
                <a:latin typeface="Modern No. 20" panose="02070704070505020303" pitchFamily="18" charset="0"/>
              </a:rPr>
              <a:t>: 0, Black: 0</a:t>
            </a:r>
          </a:p>
          <a:p>
            <a:r>
              <a:rPr lang="pt-BR" sz="1400" i="1" u="sng" dirty="0">
                <a:solidFill>
                  <a:srgbClr val="FFCC00"/>
                </a:solidFill>
                <a:latin typeface="Modern No. 20" panose="02070704070505020303" pitchFamily="18" charset="0"/>
              </a:rPr>
              <a:t>Amarelo</a:t>
            </a:r>
            <a:r>
              <a:rPr lang="pt-BR" sz="1400" dirty="0">
                <a:solidFill>
                  <a:srgbClr val="FFCC00"/>
                </a:solidFill>
                <a:latin typeface="Modern No. 20" panose="02070704070505020303" pitchFamily="18" charset="0"/>
              </a:rPr>
              <a:t>:</a:t>
            </a:r>
            <a:r>
              <a:rPr lang="pt-BR" sz="1400" dirty="0">
                <a:latin typeface="Modern No. 20" panose="02070704070505020303" pitchFamily="18" charset="0"/>
              </a:rPr>
              <a:t> Ciano: 0, Magenta: 0, </a:t>
            </a:r>
            <a:r>
              <a:rPr lang="pt-BR" sz="1400" dirty="0" err="1">
                <a:latin typeface="Modern No. 20" panose="02070704070505020303" pitchFamily="18" charset="0"/>
              </a:rPr>
              <a:t>Yellow</a:t>
            </a:r>
            <a:r>
              <a:rPr lang="pt-BR" sz="1400" dirty="0">
                <a:latin typeface="Modern No. 20" panose="02070704070505020303" pitchFamily="18" charset="0"/>
              </a:rPr>
              <a:t>: 100, Black: </a:t>
            </a:r>
            <a:r>
              <a:rPr lang="pt-BR" sz="1400" dirty="0" smtClean="0">
                <a:latin typeface="Modern No. 20" panose="02070704070505020303" pitchFamily="18" charset="0"/>
              </a:rPr>
              <a:t>0</a:t>
            </a:r>
            <a:endParaRPr lang="pt-BR" sz="1400" dirty="0">
              <a:latin typeface="Modern No. 20" panose="02070704070505020303" pitchFamily="18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81" y="2645998"/>
            <a:ext cx="4019646" cy="34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2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77" y="4145857"/>
            <a:ext cx="3321688" cy="2214459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Referências</a:t>
            </a:r>
            <a:endParaRPr lang="pt-BR" dirty="0">
              <a:latin typeface="BroadwayEngraved BT" panose="04040905090B02050503" pitchFamily="82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7" y="1463038"/>
            <a:ext cx="3664897" cy="268281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99" y="1463038"/>
            <a:ext cx="1876605" cy="187660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65" y="4302031"/>
            <a:ext cx="3092041" cy="206297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66" y="3339643"/>
            <a:ext cx="1911996" cy="129331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04" y="1430414"/>
            <a:ext cx="2480466" cy="28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4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1246367"/>
          </a:xfrm>
        </p:spPr>
        <p:txBody>
          <a:bodyPr>
            <a:normAutofit/>
          </a:bodyPr>
          <a:lstStyle/>
          <a:p>
            <a:r>
              <a:rPr lang="pt-BR" sz="4500" dirty="0" smtClean="0">
                <a:latin typeface="BroadwayEngraved BT" panose="04040905090B02050503" pitchFamily="82" charset="0"/>
              </a:rPr>
              <a:t>Cervejaria Artesanal</a:t>
            </a:r>
            <a:r>
              <a:rPr lang="pt-BR" dirty="0">
                <a:latin typeface="BroadwayEngraved BT" panose="04040905090B02050503" pitchFamily="82" charset="0"/>
              </a:rPr>
              <a:t/>
            </a:r>
            <a:br>
              <a:rPr lang="pt-BR" dirty="0">
                <a:latin typeface="BroadwayEngraved BT" panose="04040905090B02050503" pitchFamily="82" charset="0"/>
              </a:rPr>
            </a:br>
            <a:endParaRPr lang="pt-BR" sz="3600" dirty="0">
              <a:latin typeface="BroadwayEngraved BT" panose="04040905090B02050503" pitchFamily="8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74" y="1785258"/>
            <a:ext cx="3557451" cy="35574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49" y="4767939"/>
            <a:ext cx="1338935" cy="1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Logo &amp; Slogan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828162" y="5731723"/>
            <a:ext cx="3490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>
                <a:solidFill>
                  <a:srgbClr val="FFCC00"/>
                </a:solidFill>
                <a:latin typeface="Bernard MT Condensed" panose="02050806060905020404" pitchFamily="18" charset="0"/>
              </a:rPr>
              <a:t>Slogan:</a:t>
            </a:r>
          </a:p>
          <a:p>
            <a:pPr algn="ctr"/>
            <a:r>
              <a:rPr lang="pt-BR" sz="2000" dirty="0" smtClean="0">
                <a:latin typeface="Bernard MT Condensed" panose="02050806060905020404" pitchFamily="18" charset="0"/>
              </a:rPr>
              <a:t>Novos </a:t>
            </a:r>
            <a:r>
              <a:rPr lang="pt-BR" sz="2000" dirty="0">
                <a:latin typeface="Bernard MT Condensed" panose="02050806060905020404" pitchFamily="18" charset="0"/>
              </a:rPr>
              <a:t>tempos, </a:t>
            </a:r>
            <a:r>
              <a:rPr lang="pt-BR" sz="2000" dirty="0" smtClean="0">
                <a:latin typeface="Bernard MT Condensed" panose="02050806060905020404" pitchFamily="18" charset="0"/>
              </a:rPr>
              <a:t>inovando </a:t>
            </a:r>
            <a:r>
              <a:rPr lang="pt-BR" sz="2000" dirty="0">
                <a:latin typeface="Bernard MT Condensed" panose="02050806060905020404" pitchFamily="18" charset="0"/>
              </a:rPr>
              <a:t>sabores.</a:t>
            </a:r>
            <a:endParaRPr lang="pt-BR" sz="2000" dirty="0">
              <a:solidFill>
                <a:srgbClr val="FFCC00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86" y="1408611"/>
            <a:ext cx="4218609" cy="42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Fachada &amp; Interior</a:t>
            </a:r>
            <a:endParaRPr lang="pt-BR" dirty="0">
              <a:latin typeface="BroadwayEngraved BT" panose="04040905090B02050503" pitchFamily="8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0" y="1647153"/>
            <a:ext cx="4175523" cy="41179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54" y="1660842"/>
            <a:ext cx="3143794" cy="2103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55" y="3788230"/>
            <a:ext cx="3143250" cy="19561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488215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dirty="0" smtClean="0">
                <a:latin typeface="BroadwayEngraved BT" panose="04040905090B02050503" pitchFamily="82" charset="0"/>
              </a:rPr>
              <a:t>Uniforme, Cartão e Crachá</a:t>
            </a:r>
            <a:endParaRPr lang="pt-BR" sz="4000" dirty="0">
              <a:latin typeface="BroadwayEngraved BT" panose="04040905090B02050503" pitchFamily="8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02528" y="1367523"/>
            <a:ext cx="7341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Chapéu </a:t>
            </a:r>
            <a:r>
              <a:rPr lang="pt-BR" dirty="0" err="1">
                <a:latin typeface="Modern No. 20" panose="02070704070505020303" pitchFamily="18" charset="0"/>
              </a:rPr>
              <a:t>Fedora</a:t>
            </a:r>
            <a:r>
              <a:rPr lang="pt-BR" dirty="0">
                <a:latin typeface="Modern No. 20" panose="02070704070505020303" pitchFamily="18" charset="0"/>
              </a:rPr>
              <a:t> </a:t>
            </a:r>
            <a:r>
              <a:rPr lang="pt-BR" dirty="0" smtClean="0">
                <a:latin typeface="Modern No. 20" panose="02070704070505020303" pitchFamily="18" charset="0"/>
              </a:rPr>
              <a:t>Preto </a:t>
            </a:r>
            <a:r>
              <a:rPr lang="pt-BR" dirty="0">
                <a:latin typeface="Modern No. 20" panose="02070704070505020303" pitchFamily="18" charset="0"/>
              </a:rPr>
              <a:t>(</a:t>
            </a:r>
            <a:r>
              <a:rPr lang="pt-BR" dirty="0" smtClean="0">
                <a:latin typeface="Modern No. 20" panose="02070704070505020303" pitchFamily="18" charset="0"/>
              </a:rPr>
              <a:t>opcional)</a:t>
            </a:r>
            <a:endParaRPr lang="pt-BR" b="1" dirty="0">
              <a:latin typeface="Modern No. 20" panose="0207070407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C</a:t>
            </a:r>
            <a:r>
              <a:rPr lang="pt-BR" dirty="0" smtClean="0">
                <a:latin typeface="Modern No. 20" panose="02070704070505020303" pitchFamily="18" charset="0"/>
              </a:rPr>
              <a:t>amisa </a:t>
            </a:r>
            <a:r>
              <a:rPr lang="pt-BR" dirty="0">
                <a:latin typeface="Modern No. 20" panose="02070704070505020303" pitchFamily="18" charset="0"/>
              </a:rPr>
              <a:t>B</a:t>
            </a:r>
            <a:r>
              <a:rPr lang="pt-BR" dirty="0" smtClean="0">
                <a:latin typeface="Modern No. 20" panose="02070704070505020303" pitchFamily="18" charset="0"/>
              </a:rPr>
              <a:t>ranca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S</a:t>
            </a:r>
            <a:r>
              <a:rPr lang="pt-BR" dirty="0" smtClean="0">
                <a:latin typeface="Modern No. 20" panose="02070704070505020303" pitchFamily="18" charset="0"/>
              </a:rPr>
              <a:t>uspensórios </a:t>
            </a:r>
            <a:r>
              <a:rPr lang="pt-BR" dirty="0">
                <a:latin typeface="Modern No. 20" panose="02070704070505020303" pitchFamily="18" charset="0"/>
              </a:rPr>
              <a:t>P</a:t>
            </a:r>
            <a:r>
              <a:rPr lang="pt-BR" dirty="0" smtClean="0">
                <a:latin typeface="Modern No. 20" panose="02070704070505020303" pitchFamily="18" charset="0"/>
              </a:rPr>
              <a:t>retos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Modern No. 20" panose="02070704070505020303" pitchFamily="18" charset="0"/>
              </a:rPr>
              <a:t>C</a:t>
            </a:r>
            <a:r>
              <a:rPr lang="pt-BR" dirty="0" smtClean="0">
                <a:latin typeface="Modern No. 20" panose="02070704070505020303" pitchFamily="18" charset="0"/>
              </a:rPr>
              <a:t>alça </a:t>
            </a:r>
            <a:r>
              <a:rPr lang="pt-BR" dirty="0">
                <a:latin typeface="Modern No. 20" panose="02070704070505020303" pitchFamily="18" charset="0"/>
              </a:rPr>
              <a:t>L</a:t>
            </a:r>
            <a:r>
              <a:rPr lang="pt-BR" dirty="0" smtClean="0">
                <a:latin typeface="Modern No. 20" panose="02070704070505020303" pitchFamily="18" charset="0"/>
              </a:rPr>
              <a:t>onga Preta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8" y="2693086"/>
            <a:ext cx="2134518" cy="41649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53" y="1367522"/>
            <a:ext cx="3515099" cy="195869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46" y="2567852"/>
            <a:ext cx="2659892" cy="429014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67" y="2567853"/>
            <a:ext cx="1823313" cy="429014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36" y="3552831"/>
            <a:ext cx="3513780" cy="280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43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Brindes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02528" y="1367523"/>
            <a:ext cx="734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Abridor de Garrafas Chaveiro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 smtClean="0">
                <a:latin typeface="Modern No. 20" panose="02070704070505020303" pitchFamily="18" charset="0"/>
              </a:rPr>
              <a:t>Caneca de Cerveja Personalizada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49" y="2013854"/>
            <a:ext cx="3060000" cy="306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28" y="3045403"/>
            <a:ext cx="3060000" cy="306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211">
            <a:off x="4844666" y="1544918"/>
            <a:ext cx="1609648" cy="447366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34" y="3045403"/>
            <a:ext cx="3338666" cy="382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27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3059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900" b="1" dirty="0" smtClean="0">
                <a:latin typeface="Algerian" panose="04020705040A02060702" pitchFamily="82" charset="0"/>
              </a:rPr>
              <a:t/>
            </a:r>
            <a:br>
              <a:rPr lang="pt-BR" sz="4900" b="1" dirty="0" smtClean="0">
                <a:latin typeface="Algerian" panose="04020705040A02060702" pitchFamily="82" charset="0"/>
              </a:rPr>
            </a:br>
            <a:r>
              <a:rPr lang="pt-BR" dirty="0" smtClean="0">
                <a:latin typeface="BroadwayEngraved BT" panose="04040905090B02050503" pitchFamily="82" charset="0"/>
              </a:rPr>
              <a:t>4.Composto de Marketing</a:t>
            </a:r>
            <a:r>
              <a:rPr lang="pt-BR" sz="4900" dirty="0">
                <a:latin typeface="Algerian" panose="04020705040A02060702" pitchFamily="82" charset="0"/>
              </a:rPr>
              <a:t/>
            </a:r>
            <a:br>
              <a:rPr lang="pt-BR" sz="4900" dirty="0">
                <a:latin typeface="Algerian" panose="04020705040A02060702" pitchFamily="82" charset="0"/>
              </a:rPr>
            </a:br>
            <a:endParaRPr lang="pt-BR" sz="4900" dirty="0">
              <a:latin typeface="Algerian" panose="04020705040A02060702" pitchFamily="8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59" y="1856160"/>
            <a:ext cx="5821681" cy="3856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81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86" y="4856971"/>
            <a:ext cx="1399569" cy="181692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17" y="4752868"/>
            <a:ext cx="2177793" cy="199744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3" y="4859382"/>
            <a:ext cx="3108216" cy="189093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975" y="4752868"/>
            <a:ext cx="1908265" cy="1908265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Produto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>
          <a:xfrm>
            <a:off x="629842" y="1486169"/>
            <a:ext cx="7886699" cy="97835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000" dirty="0">
                <a:latin typeface="Modern No. 20" panose="02070704070505020303" pitchFamily="18" charset="0"/>
              </a:rPr>
              <a:t>A </a:t>
            </a:r>
            <a:r>
              <a:rPr lang="pt-BR" sz="2000" dirty="0" err="1">
                <a:latin typeface="Modern No. 20" panose="02070704070505020303" pitchFamily="18" charset="0"/>
              </a:rPr>
              <a:t>Hey</a:t>
            </a:r>
            <a:r>
              <a:rPr lang="pt-BR" sz="2000" dirty="0">
                <a:latin typeface="Modern No. 20" panose="02070704070505020303" pitchFamily="18" charset="0"/>
              </a:rPr>
              <a:t>! Capone trabalha com 10 tipos de cervejas artesanais de diversos sabores e tamanhos de doses, além de uma grande variedade de </a:t>
            </a:r>
            <a:r>
              <a:rPr lang="pt-BR" sz="2000" dirty="0" smtClean="0">
                <a:latin typeface="Modern No. 20" panose="02070704070505020303" pitchFamily="18" charset="0"/>
              </a:rPr>
              <a:t>petiscos.</a:t>
            </a:r>
          </a:p>
          <a:p>
            <a:pPr marL="0" indent="0" algn="ctr">
              <a:buNone/>
            </a:pPr>
            <a:r>
              <a:rPr lang="pt-BR" sz="2000" dirty="0">
                <a:latin typeface="Modern No. 20" panose="02070704070505020303" pitchFamily="18" charset="0"/>
              </a:rPr>
              <a:t>B</a:t>
            </a:r>
            <a:r>
              <a:rPr lang="pt-BR" sz="2000" dirty="0" smtClean="0">
                <a:latin typeface="Modern No. 20" panose="02070704070505020303" pitchFamily="18" charset="0"/>
              </a:rPr>
              <a:t>ebidas </a:t>
            </a:r>
            <a:r>
              <a:rPr lang="pt-BR" sz="2000" dirty="0">
                <a:latin typeface="Modern No. 20" panose="02070704070505020303" pitchFamily="18" charset="0"/>
              </a:rPr>
              <a:t>em </a:t>
            </a:r>
            <a:r>
              <a:rPr lang="pt-BR" sz="2000" dirty="0" smtClean="0">
                <a:latin typeface="Modern No. 20" panose="02070704070505020303" pitchFamily="18" charset="0"/>
              </a:rPr>
              <a:t>destaque:</a:t>
            </a:r>
            <a:endParaRPr lang="pt-BR" sz="20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944540"/>
              </p:ext>
            </p:extLst>
          </p:nvPr>
        </p:nvGraphicFramePr>
        <p:xfrm>
          <a:off x="1953694" y="2464524"/>
          <a:ext cx="5204157" cy="212949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782451">
                  <a:extLst>
                    <a:ext uri="{9D8B030D-6E8A-4147-A177-3AD203B41FA5}">
                      <a16:colId xmlns:a16="http://schemas.microsoft.com/office/drawing/2014/main" val="3322534604"/>
                    </a:ext>
                  </a:extLst>
                </a:gridCol>
                <a:gridCol w="2421706">
                  <a:extLst>
                    <a:ext uri="{9D8B030D-6E8A-4147-A177-3AD203B41FA5}">
                      <a16:colId xmlns:a16="http://schemas.microsoft.com/office/drawing/2014/main" val="2875500918"/>
                    </a:ext>
                  </a:extLst>
                </a:gridCol>
              </a:tblGrid>
              <a:tr h="208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Bebidas Alcóolicas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Origem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extLst>
                  <a:ext uri="{0D108BD9-81ED-4DB2-BD59-A6C34878D82A}">
                    <a16:rowId xmlns:a16="http://schemas.microsoft.com/office/drawing/2014/main" val="2627116843"/>
                  </a:ext>
                </a:extLst>
              </a:tr>
              <a:tr h="1073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effectLst/>
                        </a:rPr>
                        <a:t>Chopp Heineken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 err="1">
                          <a:effectLst/>
                        </a:rPr>
                        <a:t>Amstel</a:t>
                      </a:r>
                      <a:endParaRPr lang="pt-BR" sz="1200" b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effectLst/>
                        </a:rPr>
                        <a:t>Colorado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 err="1">
                          <a:effectLst/>
                        </a:rPr>
                        <a:t>Eisenbahn</a:t>
                      </a:r>
                      <a:endParaRPr lang="pt-BR" sz="1200" b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 err="1">
                          <a:effectLst/>
                        </a:rPr>
                        <a:t>Kirin</a:t>
                      </a:r>
                      <a:r>
                        <a:rPr lang="pt-BR" sz="1200" b="0" dirty="0">
                          <a:effectLst/>
                        </a:rPr>
                        <a:t> </a:t>
                      </a:r>
                      <a:r>
                        <a:rPr lang="pt-BR" sz="1200" b="0" dirty="0" err="1">
                          <a:effectLst/>
                        </a:rPr>
                        <a:t>Ichiban</a:t>
                      </a:r>
                      <a:r>
                        <a:rPr lang="pt-BR" sz="1200" b="0" dirty="0">
                          <a:effectLst/>
                        </a:rPr>
                        <a:t> </a:t>
                      </a:r>
                      <a:endParaRPr lang="pt-BR" sz="1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Amsterdã, Países Baixos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Holandesa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Ribeirão Preto, São Paulo, Brasil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Blumenau, Santa Catarina, Brasil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Japão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extLst>
                  <a:ext uri="{0D108BD9-81ED-4DB2-BD59-A6C34878D82A}">
                    <a16:rowId xmlns:a16="http://schemas.microsoft.com/office/drawing/2014/main" val="668431380"/>
                  </a:ext>
                </a:extLst>
              </a:tr>
              <a:tr h="208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Bebidas não Alcóolicas</a:t>
                      </a:r>
                      <a:endParaRPr lang="pt-BR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Informação</a:t>
                      </a:r>
                      <a:endParaRPr lang="pt-BR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extLst>
                  <a:ext uri="{0D108BD9-81ED-4DB2-BD59-A6C34878D82A}">
                    <a16:rowId xmlns:a16="http://schemas.microsoft.com/office/drawing/2014/main" val="1032088519"/>
                  </a:ext>
                </a:extLst>
              </a:tr>
              <a:tr h="6399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effectLst/>
                        </a:rPr>
                        <a:t>Be Pop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 err="1">
                          <a:effectLst/>
                        </a:rPr>
                        <a:t>Prats</a:t>
                      </a:r>
                      <a:endParaRPr lang="pt-BR" sz="1200" b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effectLst/>
                        </a:rPr>
                        <a:t>Água Mineral</a:t>
                      </a:r>
                      <a:endParaRPr lang="pt-BR" sz="1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Refrigerante artesanal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Suco integral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extLst>
                  <a:ext uri="{0D108BD9-81ED-4DB2-BD59-A6C34878D82A}">
                    <a16:rowId xmlns:a16="http://schemas.microsoft.com/office/drawing/2014/main" val="2793447005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3" y="5707000"/>
            <a:ext cx="966893" cy="96689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95" y="4752868"/>
            <a:ext cx="985406" cy="199744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38" y="4874389"/>
            <a:ext cx="2289306" cy="186568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4" y="-68873"/>
            <a:ext cx="2341810" cy="234181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51" y="404327"/>
            <a:ext cx="1283145" cy="126796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0" y="3432200"/>
            <a:ext cx="1368636" cy="863001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97" y="2408654"/>
            <a:ext cx="1322683" cy="1092763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3" y="2770089"/>
            <a:ext cx="1336348" cy="60373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11" y="3626007"/>
            <a:ext cx="1423486" cy="8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87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13" y="1984041"/>
            <a:ext cx="2476256" cy="164494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81" y="2936378"/>
            <a:ext cx="3829266" cy="1937070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Produto</a:t>
            </a:r>
            <a:endParaRPr lang="pt-BR" dirty="0">
              <a:latin typeface="BroadwayEngraved BT" panose="04040905090B02050503" pitchFamily="82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671288"/>
              </p:ext>
            </p:extLst>
          </p:nvPr>
        </p:nvGraphicFramePr>
        <p:xfrm>
          <a:off x="3196426" y="2464524"/>
          <a:ext cx="2753530" cy="212949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753530">
                  <a:extLst>
                    <a:ext uri="{9D8B030D-6E8A-4147-A177-3AD203B41FA5}">
                      <a16:colId xmlns:a16="http://schemas.microsoft.com/office/drawing/2014/main" val="1477320332"/>
                    </a:ext>
                  </a:extLst>
                </a:gridCol>
              </a:tblGrid>
              <a:tr h="208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Porções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extLst>
                  <a:ext uri="{0D108BD9-81ED-4DB2-BD59-A6C34878D82A}">
                    <a16:rowId xmlns:a16="http://schemas.microsoft.com/office/drawing/2014/main" val="3512622159"/>
                  </a:ext>
                </a:extLst>
              </a:tr>
              <a:tr h="1073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Torre de Batatas c/ bacon e catupiry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Batata Frita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Contrafilé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Calabresa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Tabua de Frios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extLst>
                  <a:ext uri="{0D108BD9-81ED-4DB2-BD59-A6C34878D82A}">
                    <a16:rowId xmlns:a16="http://schemas.microsoft.com/office/drawing/2014/main" val="690744042"/>
                  </a:ext>
                </a:extLst>
              </a:tr>
              <a:tr h="208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Lanches</a:t>
                      </a:r>
                      <a:endParaRPr lang="pt-BR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extLst>
                  <a:ext uri="{0D108BD9-81ED-4DB2-BD59-A6C34878D82A}">
                    <a16:rowId xmlns:a16="http://schemas.microsoft.com/office/drawing/2014/main" val="1495448600"/>
                  </a:ext>
                </a:extLst>
              </a:tr>
              <a:tr h="6399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Buraco Quente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Lanche de Pernil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Lanche de Mortadela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794" marR="77794" marT="0" marB="0"/>
                </a:tc>
                <a:extLst>
                  <a:ext uri="{0D108BD9-81ED-4DB2-BD59-A6C34878D82A}">
                    <a16:rowId xmlns:a16="http://schemas.microsoft.com/office/drawing/2014/main" val="2435242716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" y="2376348"/>
            <a:ext cx="2686857" cy="202806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74" y="4229140"/>
            <a:ext cx="2713534" cy="178211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" y="3914748"/>
            <a:ext cx="2787216" cy="187834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05" y="4527681"/>
            <a:ext cx="2686282" cy="2223889"/>
          </a:xfrm>
          <a:prstGeom prst="rect">
            <a:avLst/>
          </a:prstGeom>
        </p:spPr>
      </p:pic>
      <p:sp>
        <p:nvSpPr>
          <p:cNvPr id="22" name="Espaço Reservado para Conteúdo 8"/>
          <p:cNvSpPr>
            <a:spLocks noGrp="1"/>
          </p:cNvSpPr>
          <p:nvPr>
            <p:ph sz="half" idx="2"/>
          </p:nvPr>
        </p:nvSpPr>
        <p:spPr>
          <a:xfrm>
            <a:off x="629842" y="1486169"/>
            <a:ext cx="7886699" cy="97835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000" dirty="0">
                <a:latin typeface="Modern No. 20" panose="02070704070505020303" pitchFamily="18" charset="0"/>
              </a:rPr>
              <a:t>A </a:t>
            </a:r>
            <a:r>
              <a:rPr lang="pt-BR" sz="2000" dirty="0" err="1">
                <a:latin typeface="Modern No. 20" panose="02070704070505020303" pitchFamily="18" charset="0"/>
              </a:rPr>
              <a:t>Hey</a:t>
            </a:r>
            <a:r>
              <a:rPr lang="pt-BR" sz="2000" dirty="0">
                <a:latin typeface="Modern No. 20" panose="02070704070505020303" pitchFamily="18" charset="0"/>
              </a:rPr>
              <a:t>! Capone trabalha com 10 tipos de cervejas artesanais de diversos sabores e tamanhos de doses, além de uma grande variedade de </a:t>
            </a:r>
            <a:r>
              <a:rPr lang="pt-BR" sz="2000" dirty="0" smtClean="0">
                <a:latin typeface="Modern No. 20" panose="02070704070505020303" pitchFamily="18" charset="0"/>
              </a:rPr>
              <a:t>petiscos.</a:t>
            </a:r>
          </a:p>
          <a:p>
            <a:pPr marL="0" indent="0" algn="ctr">
              <a:buNone/>
            </a:pPr>
            <a:r>
              <a:rPr lang="pt-BR" sz="2000" dirty="0" smtClean="0">
                <a:latin typeface="Modern No. 20" panose="02070704070505020303" pitchFamily="18" charset="0"/>
              </a:rPr>
              <a:t>Refeição </a:t>
            </a:r>
            <a:r>
              <a:rPr lang="pt-BR" sz="2000" dirty="0">
                <a:latin typeface="Modern No. 20" panose="02070704070505020303" pitchFamily="18" charset="0"/>
              </a:rPr>
              <a:t>em </a:t>
            </a:r>
            <a:r>
              <a:rPr lang="pt-BR" sz="2000" dirty="0" smtClean="0">
                <a:latin typeface="Modern No. 20" panose="02070704070505020303" pitchFamily="18" charset="0"/>
              </a:rPr>
              <a:t>destaque:</a:t>
            </a:r>
            <a:endParaRPr lang="pt-BR" sz="2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90" y="3974589"/>
            <a:ext cx="3330072" cy="333007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82" y="5077150"/>
            <a:ext cx="2737304" cy="165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84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Preço, Praça e Promoção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Preço: </a:t>
            </a:r>
            <a:r>
              <a:rPr lang="pt-BR" dirty="0">
                <a:latin typeface="Modern No. 20" panose="02070704070505020303" pitchFamily="18" charset="0"/>
              </a:rPr>
              <a:t>Preço das bebidas variam de R$ 5,00 até R$ 50,00 e o das Porções e Lanches de R$ 20,00 até R$ 70,00.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Praça: </a:t>
            </a:r>
            <a:r>
              <a:rPr lang="pt-BR" dirty="0" err="1">
                <a:latin typeface="Modern No. 20" panose="02070704070505020303" pitchFamily="18" charset="0"/>
              </a:rPr>
              <a:t>Hey</a:t>
            </a:r>
            <a:r>
              <a:rPr lang="pt-BR" dirty="0">
                <a:latin typeface="Modern No. 20" panose="02070704070505020303" pitchFamily="18" charset="0"/>
              </a:rPr>
              <a:t>! Capone Cervejaria Gourmet, oferece aos seus clientes várias marcas e sabores de cervejas diferenciadas para os mais diversos paladares, até mesmo para quem procura se divertir com seus amigos e família em um festival de bebidas sazonal ou para quem prefere beber em nosso balcão temático com o auxílio de nossos especialistas cervejeiros, aproveitando nossa estrutura especificamente preparada seguindo a temática dos anos Dourados, década de 1920, com todo conforto oferecendo:</a:t>
            </a:r>
          </a:p>
          <a:p>
            <a:pPr lvl="6">
              <a:buFont typeface="Wingdings" panose="05000000000000000000" pitchFamily="2" charset="2"/>
              <a:buChar char="§"/>
            </a:pPr>
            <a:r>
              <a:rPr lang="pt-BR" sz="2600" dirty="0" err="1" smtClean="0">
                <a:latin typeface="Modern No. 20" panose="02070704070505020303" pitchFamily="18" charset="0"/>
              </a:rPr>
              <a:t>Wi-fi</a:t>
            </a:r>
            <a:endParaRPr lang="pt-BR" sz="2600" dirty="0">
              <a:latin typeface="Modern No. 20" panose="02070704070505020303" pitchFamily="18" charset="0"/>
            </a:endParaRPr>
          </a:p>
          <a:p>
            <a:pPr lvl="6">
              <a:buFont typeface="Wingdings" panose="05000000000000000000" pitchFamily="2" charset="2"/>
              <a:buChar char="§"/>
            </a:pPr>
            <a:r>
              <a:rPr lang="pt-BR" sz="2600" dirty="0" smtClean="0">
                <a:latin typeface="Modern No. 20" panose="02070704070505020303" pitchFamily="18" charset="0"/>
              </a:rPr>
              <a:t>Ar </a:t>
            </a:r>
            <a:r>
              <a:rPr lang="pt-BR" sz="2600" dirty="0">
                <a:latin typeface="Modern No. 20" panose="02070704070505020303" pitchFamily="18" charset="0"/>
              </a:rPr>
              <a:t>condicionado </a:t>
            </a:r>
          </a:p>
          <a:p>
            <a:pPr lvl="6">
              <a:buFont typeface="Wingdings" panose="05000000000000000000" pitchFamily="2" charset="2"/>
              <a:buChar char="§"/>
            </a:pPr>
            <a:r>
              <a:rPr lang="pt-BR" sz="2600" dirty="0" smtClean="0">
                <a:latin typeface="Modern No. 20" panose="02070704070505020303" pitchFamily="18" charset="0"/>
              </a:rPr>
              <a:t>Música </a:t>
            </a:r>
            <a:r>
              <a:rPr lang="pt-BR" sz="2600" dirty="0">
                <a:latin typeface="Modern No. 20" panose="02070704070505020303" pitchFamily="18" charset="0"/>
              </a:rPr>
              <a:t>ambiente</a:t>
            </a:r>
          </a:p>
          <a:p>
            <a:pPr lvl="6">
              <a:buFont typeface="Wingdings" panose="05000000000000000000" pitchFamily="2" charset="2"/>
              <a:buChar char="§"/>
            </a:pPr>
            <a:r>
              <a:rPr lang="pt-BR" sz="2600" dirty="0" smtClean="0">
                <a:latin typeface="Modern No. 20" panose="02070704070505020303" pitchFamily="18" charset="0"/>
              </a:rPr>
              <a:t>Telão </a:t>
            </a:r>
            <a:r>
              <a:rPr lang="pt-BR" sz="2600" dirty="0">
                <a:latin typeface="Modern No. 20" panose="02070704070505020303" pitchFamily="18" charset="0"/>
              </a:rPr>
              <a:t>com clips ou jogos da época</a:t>
            </a:r>
            <a:r>
              <a:rPr lang="pt-BR" sz="2600" dirty="0" smtClean="0">
                <a:latin typeface="Modern No. 20" panose="02070704070505020303" pitchFamily="18" charset="0"/>
              </a:rPr>
              <a:t>.</a:t>
            </a:r>
          </a:p>
          <a:p>
            <a:pPr lvl="6">
              <a:buFont typeface="Wingdings" panose="05000000000000000000" pitchFamily="2" charset="2"/>
              <a:buChar char="§"/>
            </a:pPr>
            <a:endParaRPr lang="pt-BR" dirty="0">
              <a:latin typeface="Modern No. 20" panose="0207070407050502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Promoção: </a:t>
            </a:r>
            <a:r>
              <a:rPr lang="pt-BR" dirty="0">
                <a:latin typeface="Modern No. 20" panose="02070704070505020303" pitchFamily="18" charset="0"/>
              </a:rPr>
              <a:t>Será usado pelo </a:t>
            </a:r>
            <a:r>
              <a:rPr lang="pt-BR" dirty="0" err="1">
                <a:latin typeface="Modern No. 20" panose="02070704070505020303" pitchFamily="18" charset="0"/>
              </a:rPr>
              <a:t>Hey</a:t>
            </a:r>
            <a:r>
              <a:rPr lang="pt-BR" dirty="0">
                <a:latin typeface="Modern No. 20" panose="02070704070505020303" pitchFamily="18" charset="0"/>
              </a:rPr>
              <a:t>! Capone redes sociais, revistas e outdoors, por ser um meio de maior visualização pelo público em geral.</a:t>
            </a:r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74" y="4101813"/>
            <a:ext cx="1263354" cy="118551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682" y="3845742"/>
            <a:ext cx="1381691" cy="110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05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3059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900" b="1" dirty="0" smtClean="0">
                <a:latin typeface="Algerian" panose="04020705040A02060702" pitchFamily="82" charset="0"/>
              </a:rPr>
              <a:t/>
            </a:r>
            <a:br>
              <a:rPr lang="pt-BR" sz="4900" b="1" dirty="0" smtClean="0">
                <a:latin typeface="Algerian" panose="04020705040A02060702" pitchFamily="82" charset="0"/>
              </a:rPr>
            </a:br>
            <a:r>
              <a:rPr lang="pt-BR" dirty="0" smtClean="0">
                <a:latin typeface="BroadwayEngraved BT" panose="04040905090B02050503" pitchFamily="82" charset="0"/>
              </a:rPr>
              <a:t>5.Campanha de Marketing</a:t>
            </a:r>
            <a:r>
              <a:rPr lang="pt-BR" sz="4900" dirty="0">
                <a:latin typeface="Algerian" panose="04020705040A02060702" pitchFamily="82" charset="0"/>
              </a:rPr>
              <a:t/>
            </a:r>
            <a:br>
              <a:rPr lang="pt-BR" sz="4900" dirty="0">
                <a:latin typeface="Algerian" panose="04020705040A02060702" pitchFamily="82" charset="0"/>
              </a:rPr>
            </a:br>
            <a:endParaRPr lang="pt-BR" sz="4900" dirty="0"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98318" y="2121724"/>
            <a:ext cx="3886200" cy="407877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Conceito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Objetivo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Estratégias de Marketing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Peças Publicitárias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11" y="3097084"/>
            <a:ext cx="4720046" cy="2470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693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28650" y="49576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dirty="0" smtClean="0">
                <a:latin typeface="BroadwayEngraved BT" panose="04040905090B02050503" pitchFamily="82" charset="0"/>
              </a:rPr>
              <a:t>Conceito, Objetivos e </a:t>
            </a:r>
            <a:br>
              <a:rPr lang="pt-BR" sz="4000" dirty="0" smtClean="0">
                <a:latin typeface="BroadwayEngraved BT" panose="04040905090B02050503" pitchFamily="82" charset="0"/>
              </a:rPr>
            </a:br>
            <a:r>
              <a:rPr lang="pt-BR" sz="4000" dirty="0" smtClean="0">
                <a:latin typeface="BroadwayEngraved BT" panose="04040905090B02050503" pitchFamily="82" charset="0"/>
              </a:rPr>
              <a:t>Estratégia</a:t>
            </a:r>
            <a:endParaRPr lang="pt-BR" sz="4000" dirty="0">
              <a:latin typeface="BroadwayEngraved BT" panose="04040905090B02050503" pitchFamily="82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Conceito: </a:t>
            </a:r>
            <a:r>
              <a:rPr lang="pt-BR" dirty="0">
                <a:latin typeface="Modern No. 20" panose="02070704070505020303" pitchFamily="18" charset="0"/>
              </a:rPr>
              <a:t>Oferecer ao consumidor um ambiente temático, que remete aos Gangsteres da década de 20, proporcionando aos amigos e familiares, um retorno a época em que o consumo de bebida alcoólica era proibido.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Objetivos: </a:t>
            </a:r>
            <a:r>
              <a:rPr lang="pt-BR" dirty="0">
                <a:latin typeface="Modern No. 20" panose="02070704070505020303" pitchFamily="18" charset="0"/>
              </a:rPr>
              <a:t>Associar a marca um produto de qualidade, atingindo o paladar do público exigente que prefere marcas de qualidade em cerveja artesanal oferecida pelo seguimento.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FFCC00"/>
                </a:solidFill>
                <a:latin typeface="Modern No. 20" panose="02070704070505020303" pitchFamily="18" charset="0"/>
              </a:rPr>
              <a:t>Estratégias de Marketing: </a:t>
            </a:r>
          </a:p>
          <a:p>
            <a:pPr marL="0" indent="0">
              <a:buNone/>
            </a:pPr>
            <a:r>
              <a:rPr lang="pt-BR" dirty="0" smtClean="0">
                <a:latin typeface="Modern No. 20" panose="02070704070505020303" pitchFamily="18" charset="0"/>
              </a:rPr>
              <a:t>	Marketing digital, </a:t>
            </a:r>
            <a:r>
              <a:rPr lang="pt-BR" u="sng" dirty="0" smtClean="0">
                <a:latin typeface="Modern No. 20" panose="02070704070505020303" pitchFamily="18" charset="0"/>
              </a:rPr>
              <a:t>internet</a:t>
            </a:r>
            <a:r>
              <a:rPr lang="pt-BR" dirty="0" smtClean="0">
                <a:latin typeface="Modern No. 20" panose="02070704070505020303" pitchFamily="18" charset="0"/>
              </a:rPr>
              <a:t>.</a:t>
            </a:r>
            <a:endParaRPr lang="pt-BR" dirty="0">
              <a:latin typeface="Modern No. 20" panose="02070704070505020303" pitchFamily="18" charset="0"/>
            </a:endParaRPr>
          </a:p>
          <a:p>
            <a:pPr marL="0" indent="0">
              <a:buNone/>
            </a:pPr>
            <a:r>
              <a:rPr lang="pt-BR" dirty="0" smtClean="0">
                <a:latin typeface="Modern No. 20" panose="02070704070505020303" pitchFamily="18" charset="0"/>
              </a:rPr>
              <a:t>	Veículos </a:t>
            </a:r>
            <a:r>
              <a:rPr lang="pt-BR" dirty="0">
                <a:latin typeface="Modern No. 20" panose="02070704070505020303" pitchFamily="18" charset="0"/>
              </a:rPr>
              <a:t>de comunicação em </a:t>
            </a:r>
            <a:r>
              <a:rPr lang="pt-BR" dirty="0" smtClean="0">
                <a:latin typeface="Modern No. 20" panose="02070704070505020303" pitchFamily="18" charset="0"/>
              </a:rPr>
              <a:t>massa, </a:t>
            </a:r>
            <a:r>
              <a:rPr lang="pt-BR" u="sng" dirty="0" smtClean="0">
                <a:latin typeface="Modern No. 20" panose="02070704070505020303" pitchFamily="18" charset="0"/>
              </a:rPr>
              <a:t>impressos</a:t>
            </a:r>
            <a:r>
              <a:rPr lang="pt-BR" dirty="0" smtClean="0">
                <a:latin typeface="Modern No. 20" panose="02070704070505020303" pitchFamily="18" charset="0"/>
              </a:rPr>
              <a:t>.</a:t>
            </a:r>
            <a:endParaRPr lang="pt-BR" dirty="0">
              <a:latin typeface="Modern No. 20" panose="02070704070505020303" pitchFamily="18" charset="0"/>
            </a:endParaRPr>
          </a:p>
          <a:p>
            <a:pPr marL="0" indent="0">
              <a:buNone/>
            </a:pPr>
            <a:r>
              <a:rPr lang="pt-BR" dirty="0" smtClean="0">
                <a:latin typeface="Modern No. 20" panose="02070704070505020303" pitchFamily="18" charset="0"/>
              </a:rPr>
              <a:t>	Marketing </a:t>
            </a:r>
            <a:r>
              <a:rPr lang="pt-BR" dirty="0">
                <a:latin typeface="Modern No. 20" panose="02070704070505020303" pitchFamily="18" charset="0"/>
              </a:rPr>
              <a:t>de Relacionamento</a:t>
            </a:r>
            <a:r>
              <a:rPr lang="pt-BR" dirty="0" smtClean="0">
                <a:latin typeface="Modern No. 20" panose="02070704070505020303" pitchFamily="18" charset="0"/>
              </a:rPr>
              <a:t>, </a:t>
            </a:r>
            <a:r>
              <a:rPr lang="pt-BR" u="sng" dirty="0" smtClean="0">
                <a:latin typeface="Modern No. 20" panose="02070704070505020303" pitchFamily="18" charset="0"/>
              </a:rPr>
              <a:t>redes sociais</a:t>
            </a:r>
            <a:r>
              <a:rPr lang="pt-BR" dirty="0" smtClean="0">
                <a:latin typeface="Modern No. 20" panose="02070704070505020303" pitchFamily="18" charset="0"/>
              </a:rPr>
              <a:t>.</a:t>
            </a:r>
            <a:endParaRPr lang="pt-BR" dirty="0">
              <a:latin typeface="Modern No. 20" panose="02070704070505020303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5571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900" b="1" dirty="0" smtClean="0">
                <a:latin typeface="Algerian" panose="04020705040A02060702" pitchFamily="82" charset="0"/>
              </a:rPr>
              <a:t/>
            </a:r>
            <a:br>
              <a:rPr lang="pt-BR" sz="4900" b="1" dirty="0" smtClean="0">
                <a:latin typeface="Algerian" panose="04020705040A02060702" pitchFamily="82" charset="0"/>
              </a:rPr>
            </a:br>
            <a:r>
              <a:rPr lang="pt-BR" sz="4900" dirty="0" smtClean="0">
                <a:latin typeface="BroadwayEngraved BT" panose="04040905090B02050503" pitchFamily="82" charset="0"/>
              </a:rPr>
              <a:t>1.Pesquisa</a:t>
            </a:r>
            <a:r>
              <a:rPr lang="pt-BR" sz="4900" dirty="0">
                <a:latin typeface="Algerian" panose="04020705040A02060702" pitchFamily="82" charset="0"/>
              </a:rPr>
              <a:t/>
            </a:r>
            <a:br>
              <a:rPr lang="pt-BR" sz="4900" dirty="0">
                <a:latin typeface="Algerian" panose="04020705040A02060702" pitchFamily="82" charset="0"/>
              </a:rPr>
            </a:br>
            <a:endParaRPr lang="pt-BR" sz="4900" dirty="0"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07031" y="1825625"/>
            <a:ext cx="388620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4800" dirty="0" smtClean="0">
                <a:latin typeface="Bernard MT Condensed" panose="02050806060905020404" pitchFamily="18" charset="0"/>
              </a:rPr>
              <a:t> Metodologia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4800" dirty="0" smtClean="0">
                <a:latin typeface="Bernard MT Condensed" panose="02050806060905020404" pitchFamily="18" charset="0"/>
              </a:rPr>
              <a:t> Mercado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4800" dirty="0" smtClean="0">
                <a:latin typeface="Bernard MT Condensed" panose="02050806060905020404" pitchFamily="18" charset="0"/>
              </a:rPr>
              <a:t> </a:t>
            </a:r>
            <a:r>
              <a:rPr lang="pt-BR" sz="4400" dirty="0" smtClean="0">
                <a:latin typeface="Bernard MT Condensed" panose="02050806060905020404" pitchFamily="18" charset="0"/>
              </a:rPr>
              <a:t>Análise da Concorrência</a:t>
            </a:r>
            <a:endParaRPr lang="pt-BR" sz="4400" dirty="0">
              <a:latin typeface="Bernard MT Condensed" panose="02050806060905020404" pitchFamily="18" charset="0"/>
            </a:endParaRPr>
          </a:p>
        </p:txBody>
      </p:sp>
      <p:pic>
        <p:nvPicPr>
          <p:cNvPr id="15" name="Espaço Reservado para Conteúdo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68" y="1825625"/>
            <a:ext cx="4249900" cy="3007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9903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2446"/>
          </a:xfrm>
        </p:spPr>
        <p:txBody>
          <a:bodyPr/>
          <a:lstStyle/>
          <a:p>
            <a:pPr algn="ctr"/>
            <a:r>
              <a:rPr lang="pt-BR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roadwayEngraved BT" panose="04040905090B02050503" pitchFamily="82" charset="0"/>
              </a:rPr>
              <a:t>Peças Publicitárias</a:t>
            </a:r>
            <a:endParaRPr lang="pt-BR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BroadwayEngraved BT" panose="04040905090B02050503" pitchFamily="82" charset="0"/>
            </a:endParaRPr>
          </a:p>
        </p:txBody>
      </p:sp>
      <p:pic>
        <p:nvPicPr>
          <p:cNvPr id="1026" name="Picture 2" descr="Resultado de imagem para pessoa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99" y="4053331"/>
            <a:ext cx="4529001" cy="21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31728" y="6088559"/>
            <a:ext cx="2680542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4400" dirty="0" smtClean="0">
                <a:latin typeface="Broadway" panose="04040905080B02020502" pitchFamily="82" charset="0"/>
              </a:rPr>
              <a:t>Outdoor</a:t>
            </a:r>
            <a:endParaRPr lang="pt-BR" sz="4400" dirty="0">
              <a:latin typeface="Broadway" panose="04040905080B02020502" pitchFamily="8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109784" y="6211669"/>
            <a:ext cx="1449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Modern No. 20" panose="02070704070505020303" pitchFamily="18" charset="0"/>
                <a:ea typeface="Adobe Gothic Std B" panose="020B0800000000000000" pitchFamily="34" charset="-128"/>
              </a:rPr>
              <a:t>Tamanho:</a:t>
            </a:r>
          </a:p>
          <a:p>
            <a:pPr algn="ctr"/>
            <a:r>
              <a:rPr lang="pt-BR" b="1" dirty="0">
                <a:latin typeface="Modern No. 20" panose="02070704070505020303" pitchFamily="18" charset="0"/>
                <a:ea typeface="Adobe Gothic Std B" panose="020B0800000000000000" pitchFamily="34" charset="-128"/>
              </a:rPr>
              <a:t>9x3 m</a:t>
            </a:r>
          </a:p>
        </p:txBody>
      </p:sp>
    </p:spTree>
    <p:extLst>
      <p:ext uri="{BB962C8B-B14F-4D97-AF65-F5344CB8AC3E}">
        <p14:creationId xmlns:p14="http://schemas.microsoft.com/office/powerpoint/2010/main" val="2033095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Peças Publicitárias</a:t>
            </a:r>
            <a:endParaRPr lang="pt-BR" dirty="0">
              <a:latin typeface="BroadwayEngraved BT" panose="04040905090B02050503" pitchFamily="82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1740">
            <a:off x="147969" y="3030585"/>
            <a:ext cx="3918180" cy="3479074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96" y="1394597"/>
            <a:ext cx="4320900" cy="288303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Seta Dobrada 7"/>
          <p:cNvSpPr/>
          <p:nvPr/>
        </p:nvSpPr>
        <p:spPr>
          <a:xfrm>
            <a:off x="3065417" y="2656113"/>
            <a:ext cx="775062" cy="1410789"/>
          </a:xfrm>
          <a:prstGeom prst="bentArrow">
            <a:avLst>
              <a:gd name="adj1" fmla="val 26663"/>
              <a:gd name="adj2" fmla="val 35696"/>
              <a:gd name="adj3" fmla="val 37745"/>
              <a:gd name="adj4" fmla="val 3884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13" y="4458786"/>
            <a:ext cx="2868025" cy="2151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809481" y="1666911"/>
            <a:ext cx="2595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C00"/>
                </a:solidFill>
                <a:latin typeface="Broadway" panose="04040905080B02020502" pitchFamily="82" charset="0"/>
              </a:rPr>
              <a:t>Revista:</a:t>
            </a:r>
          </a:p>
          <a:p>
            <a:pPr algn="ctr"/>
            <a:r>
              <a:rPr lang="pt-BR" sz="2400" dirty="0" smtClean="0">
                <a:latin typeface="Modern No. 20" panose="02070704070505020303" pitchFamily="18" charset="0"/>
              </a:rPr>
              <a:t>Meia Página</a:t>
            </a:r>
            <a:endParaRPr lang="pt-BR" sz="2400" dirty="0"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640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Peças Publicitárias</a:t>
            </a:r>
            <a:endParaRPr lang="pt-BR" dirty="0">
              <a:latin typeface="BroadwayEngraved BT" panose="04040905090B02050503" pitchFamily="82" charset="0"/>
            </a:endParaRPr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24" y="1760361"/>
            <a:ext cx="3893697" cy="4351338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37" y="1760361"/>
            <a:ext cx="2105685" cy="4365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aixaDeTexto 6"/>
          <p:cNvSpPr txBox="1"/>
          <p:nvPr/>
        </p:nvSpPr>
        <p:spPr>
          <a:xfrm>
            <a:off x="5077800" y="1391029"/>
            <a:ext cx="137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rgbClr val="FFCC00"/>
                </a:solidFill>
                <a:latin typeface="Broadway" panose="04040905080B02020502" pitchFamily="82" charset="0"/>
              </a:rPr>
              <a:t>Facebook</a:t>
            </a:r>
            <a:endParaRPr lang="pt-BR" dirty="0">
              <a:solidFill>
                <a:srgbClr val="FFCC00"/>
              </a:solidFill>
              <a:latin typeface="Broadway" panose="04040905080B02020502" pitchFamily="8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42508" y="1391029"/>
            <a:ext cx="150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CC00"/>
                </a:solidFill>
                <a:latin typeface="Broadway" panose="04040905080B02020502" pitchFamily="82" charset="0"/>
              </a:rPr>
              <a:t>Instagram</a:t>
            </a:r>
            <a:endParaRPr lang="pt-BR" dirty="0">
              <a:solidFill>
                <a:srgbClr val="FFCC00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85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558982" y="277739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pt-BR" sz="9600" dirty="0" smtClean="0">
                <a:latin typeface="BroadwayEngraved BT" panose="04040905090B02050503" pitchFamily="82" charset="0"/>
              </a:rPr>
              <a:t>Fim</a:t>
            </a:r>
            <a:endParaRPr lang="pt-BR" sz="9600" dirty="0">
              <a:latin typeface="BroadwayEngraved BT" panose="04040905090B020505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62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Metodologia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>
                <a:latin typeface="Modern No. 20" panose="02070704070505020303" pitchFamily="18" charset="0"/>
              </a:rPr>
              <a:t>Pesquisas bibliográficas realizadas </a:t>
            </a:r>
            <a:r>
              <a:rPr lang="pt-BR" sz="3200" dirty="0" smtClean="0">
                <a:latin typeface="Modern No. 20" panose="02070704070505020303" pitchFamily="18" charset="0"/>
              </a:rPr>
              <a:t>na </a:t>
            </a:r>
            <a:r>
              <a:rPr lang="pt-BR" sz="3200" dirty="0">
                <a:latin typeface="Modern No. 20" panose="02070704070505020303" pitchFamily="18" charset="0"/>
              </a:rPr>
              <a:t>internet</a:t>
            </a:r>
            <a:r>
              <a:rPr lang="pt-BR" sz="3200" dirty="0" smtClean="0">
                <a:latin typeface="Modern No. 20" panose="02070704070505020303" pitchFamily="18" charset="0"/>
              </a:rPr>
              <a:t>.</a:t>
            </a:r>
          </a:p>
          <a:p>
            <a:pPr marL="0" indent="0" algn="ctr">
              <a:buNone/>
            </a:pPr>
            <a:r>
              <a:rPr lang="pt-BR" dirty="0" smtClean="0">
                <a:solidFill>
                  <a:srgbClr val="FFCC00"/>
                </a:solidFill>
                <a:latin typeface="Algerian" panose="04020705040A02060702" pitchFamily="82" charset="0"/>
              </a:rPr>
              <a:t>Fontes:</a:t>
            </a:r>
            <a:endParaRPr lang="pt-BR" dirty="0">
              <a:solidFill>
                <a:srgbClr val="FFCC00"/>
              </a:solidFill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pt-BR" sz="2400" dirty="0">
                <a:latin typeface="Modern No. 20" panose="02070704070505020303" pitchFamily="18" charset="0"/>
              </a:rPr>
              <a:t>http://www.institutodacerveja.com.br</a:t>
            </a:r>
          </a:p>
          <a:p>
            <a:pPr marL="0" indent="0">
              <a:buNone/>
            </a:pPr>
            <a:r>
              <a:rPr lang="pt-BR" sz="2400" dirty="0">
                <a:latin typeface="Modern No. 20" panose="02070704070505020303" pitchFamily="18" charset="0"/>
              </a:rPr>
              <a:t>http://</a:t>
            </a:r>
            <a:r>
              <a:rPr lang="pt-BR" sz="2400" dirty="0" smtClean="0">
                <a:latin typeface="Modern No. 20" panose="02070704070505020303" pitchFamily="18" charset="0"/>
              </a:rPr>
              <a:t>www.viaeptv.com.br</a:t>
            </a:r>
          </a:p>
          <a:p>
            <a:pPr marL="0" indent="0">
              <a:buNone/>
            </a:pPr>
            <a:r>
              <a:rPr lang="pt-BR" sz="2400" dirty="0">
                <a:latin typeface="Modern No. 20" panose="02070704070505020303" pitchFamily="18" charset="0"/>
              </a:rPr>
              <a:t>http://</a:t>
            </a:r>
            <a:r>
              <a:rPr lang="pt-BR" sz="2400" dirty="0" smtClean="0">
                <a:latin typeface="Modern No. 20" panose="02070704070505020303" pitchFamily="18" charset="0"/>
              </a:rPr>
              <a:t>www.novonegócio.com</a:t>
            </a:r>
          </a:p>
          <a:p>
            <a:pPr marL="0" indent="0">
              <a:buNone/>
            </a:pPr>
            <a:r>
              <a:rPr lang="pt-BR" sz="2400" dirty="0" smtClean="0">
                <a:latin typeface="Modern No. 20" panose="02070704070505020303" pitchFamily="18" charset="0"/>
              </a:rPr>
              <a:t>http</a:t>
            </a:r>
            <a:r>
              <a:rPr lang="pt-BR" sz="2400" dirty="0">
                <a:latin typeface="Modern No. 20" panose="02070704070505020303" pitchFamily="18" charset="0"/>
              </a:rPr>
              <a:t>://</a:t>
            </a:r>
            <a:r>
              <a:rPr lang="pt-BR" sz="2400" dirty="0" smtClean="0">
                <a:latin typeface="Modern No. 20" panose="02070704070505020303" pitchFamily="18" charset="0"/>
              </a:rPr>
              <a:t>www.sebrae.com.br/sites/PortalSebrae/ideias/como-montar-um-bar</a:t>
            </a:r>
          </a:p>
          <a:p>
            <a:pPr marL="0" indent="0" algn="ctr">
              <a:buNone/>
            </a:pPr>
            <a:endParaRPr lang="pt-BR" sz="2400" dirty="0" smtClean="0">
              <a:latin typeface="Modern No. 20" panose="02070704070505020303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10" y="4937760"/>
            <a:ext cx="1506040" cy="150604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1" y="5272698"/>
            <a:ext cx="1696304" cy="82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23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Mercado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>
                <a:latin typeface="Modern No. 20" panose="02070704070505020303" pitchFamily="18" charset="0"/>
              </a:rPr>
              <a:t>	O </a:t>
            </a:r>
            <a:r>
              <a:rPr lang="pt-BR" sz="2400" dirty="0">
                <a:latin typeface="Modern No. 20" panose="02070704070505020303" pitchFamily="18" charset="0"/>
              </a:rPr>
              <a:t>mercado de cervejas artesanais não para de crescer e é impulsionada pela tendência de valorização da sensualidade e a busca pelo prazer no consumo. Este mercado tem hoje 0,7% do volume total de cervejas no país, aproximadamente 91 milhões de litros anuais de cervejas artesanais o </a:t>
            </a:r>
            <a:r>
              <a:rPr lang="pt-BR" sz="2400" dirty="0" smtClean="0">
                <a:latin typeface="Modern No. 20" panose="02070704070505020303" pitchFamily="18" charset="0"/>
              </a:rPr>
              <a:t>gráfico </a:t>
            </a:r>
            <a:r>
              <a:rPr lang="pt-BR" sz="2400" dirty="0">
                <a:latin typeface="Modern No. 20" panose="02070704070505020303" pitchFamily="18" charset="0"/>
              </a:rPr>
              <a:t>mostra a </a:t>
            </a:r>
            <a:r>
              <a:rPr lang="pt-BR" sz="2400" dirty="0" smtClean="0">
                <a:latin typeface="Modern No. 20" panose="02070704070505020303" pitchFamily="18" charset="0"/>
              </a:rPr>
              <a:t>evolução.</a:t>
            </a:r>
            <a:endParaRPr lang="pt-BR" sz="2400" dirty="0">
              <a:latin typeface="Modern No. 20" panose="02070704070505020303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5" y="3864551"/>
            <a:ext cx="6428509" cy="2241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3377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Mercado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628650" y="1690689"/>
            <a:ext cx="3998768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>
                <a:latin typeface="Modern No. 20" panose="02070704070505020303" pitchFamily="18" charset="0"/>
              </a:rPr>
              <a:t>	Nos últimos anos a taxa de crescimento vem acima de 59 cervejarias artesanais por ano em média uma nova semana. Os brasileiros estão optando por beber menos porem melhor. Não se trata de moda o consumidor vem tomando conhecimento da diversidade de sabores e aromas presentes nas cervejas.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8" y="1904352"/>
            <a:ext cx="3659817" cy="4058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6296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Mercado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782035" y="1579653"/>
            <a:ext cx="3868340" cy="823912"/>
          </a:xfrm>
        </p:spPr>
        <p:txBody>
          <a:bodyPr>
            <a:normAutofit fontScale="92500"/>
          </a:bodyPr>
          <a:lstStyle/>
          <a:p>
            <a:pPr algn="ctr"/>
            <a:r>
              <a:rPr lang="pt-BR" b="0" dirty="0">
                <a:solidFill>
                  <a:srgbClr val="FFCC00"/>
                </a:solidFill>
                <a:latin typeface="Algerian" panose="04020705040A02060702" pitchFamily="82" charset="0"/>
              </a:rPr>
              <a:t>Número de cervejarias artesanais brasileiras.</a:t>
            </a: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3" y="3147612"/>
            <a:ext cx="4063682" cy="2666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50375" y="1569718"/>
            <a:ext cx="3887391" cy="823912"/>
          </a:xfrm>
        </p:spPr>
        <p:txBody>
          <a:bodyPr>
            <a:normAutofit fontScale="92500"/>
          </a:bodyPr>
          <a:lstStyle/>
          <a:p>
            <a:pPr algn="ctr"/>
            <a:r>
              <a:rPr lang="pt-BR" b="0" dirty="0">
                <a:solidFill>
                  <a:srgbClr val="FFCC00"/>
                </a:solidFill>
                <a:latin typeface="Algerian" panose="04020705040A02060702" pitchFamily="82" charset="0"/>
              </a:rPr>
              <a:t>Localização das cervejarias artesanais</a:t>
            </a:r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7" y="2505075"/>
            <a:ext cx="3231705" cy="3989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75566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roadwayEngraved BT" panose="04040905090B02050503" pitchFamily="82" charset="0"/>
              </a:rPr>
              <a:t>Análise da Concorrência</a:t>
            </a:r>
            <a:endParaRPr lang="pt-BR" dirty="0">
              <a:latin typeface="BroadwayEngraved BT" panose="04040905090B02050503" pitchFamily="82" charset="0"/>
            </a:endParaRP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pt-BR" b="0" dirty="0" err="1" smtClean="0">
                <a:solidFill>
                  <a:srgbClr val="FFCC00"/>
                </a:solidFill>
                <a:latin typeface="Algerian" panose="04020705040A02060702" pitchFamily="82" charset="0"/>
              </a:rPr>
              <a:t>Frits</a:t>
            </a:r>
            <a:endParaRPr lang="pt-BR" b="0" dirty="0">
              <a:solidFill>
                <a:srgbClr val="FFCC00"/>
              </a:solidFill>
              <a:latin typeface="Algerian" panose="04020705040A02060702" pitchFamily="82" charset="0"/>
            </a:endParaRPr>
          </a:p>
          <a:p>
            <a:pPr algn="ctr"/>
            <a:r>
              <a:rPr lang="pt-BR" b="0" dirty="0" smtClean="0">
                <a:solidFill>
                  <a:srgbClr val="FFCC00"/>
                </a:solidFill>
                <a:latin typeface="Algerian" panose="04020705040A02060702" pitchFamily="82" charset="0"/>
              </a:rPr>
              <a:t>Cervejaria</a:t>
            </a:r>
            <a:r>
              <a:rPr lang="pt-BR" dirty="0" smtClean="0">
                <a:solidFill>
                  <a:srgbClr val="FFCC00"/>
                </a:solidFill>
                <a:latin typeface="Algerian" panose="04020705040A02060702" pitchFamily="82" charset="0"/>
              </a:rPr>
              <a:t> </a:t>
            </a:r>
            <a:r>
              <a:rPr lang="pt-BR" b="0" dirty="0">
                <a:solidFill>
                  <a:srgbClr val="FFCC00"/>
                </a:solidFill>
                <a:latin typeface="Algerian" panose="04020705040A02060702" pitchFamily="82" charset="0"/>
              </a:rPr>
              <a:t>artesanal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pt-BR" b="0" dirty="0" smtClean="0">
                <a:solidFill>
                  <a:srgbClr val="FFCC00"/>
                </a:solidFill>
                <a:latin typeface="Algerian" panose="04020705040A02060702" pitchFamily="82" charset="0"/>
              </a:rPr>
              <a:t>A Fabrica</a:t>
            </a:r>
          </a:p>
          <a:p>
            <a:pPr algn="ctr"/>
            <a:r>
              <a:rPr lang="pt-BR" b="0" dirty="0" smtClean="0">
                <a:solidFill>
                  <a:srgbClr val="FFCC00"/>
                </a:solidFill>
                <a:latin typeface="Algerian" panose="04020705040A02060702" pitchFamily="82" charset="0"/>
              </a:rPr>
              <a:t>Bar </a:t>
            </a:r>
            <a:r>
              <a:rPr lang="pt-BR" b="0" dirty="0">
                <a:solidFill>
                  <a:srgbClr val="FFCC00"/>
                </a:solidFill>
                <a:latin typeface="Algerian" panose="04020705040A02060702" pitchFamily="82" charset="0"/>
              </a:rPr>
              <a:t>e Restaurante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600" b="1" dirty="0">
                <a:solidFill>
                  <a:srgbClr val="FFCC00"/>
                </a:solidFill>
                <a:latin typeface="Modern No. 20" panose="02070704070505020303" pitchFamily="18" charset="0"/>
              </a:rPr>
              <a:t>Fortes: </a:t>
            </a:r>
            <a:r>
              <a:rPr lang="pt-BR" sz="2600" dirty="0">
                <a:latin typeface="Modern No. 20" panose="02070704070505020303" pitchFamily="18" charset="0"/>
              </a:rPr>
              <a:t>Local Agradável e Espaçoso, Variedades de Chopes.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600" b="1" dirty="0">
                <a:solidFill>
                  <a:srgbClr val="FFCC00"/>
                </a:solidFill>
                <a:latin typeface="Modern No. 20" panose="02070704070505020303" pitchFamily="18" charset="0"/>
              </a:rPr>
              <a:t>Fracos:</a:t>
            </a:r>
            <a:r>
              <a:rPr lang="pt-BR" sz="2600" dirty="0">
                <a:solidFill>
                  <a:srgbClr val="FFCC00"/>
                </a:solidFill>
                <a:latin typeface="Modern No. 20" panose="02070704070505020303" pitchFamily="18" charset="0"/>
              </a:rPr>
              <a:t> </a:t>
            </a:r>
            <a:r>
              <a:rPr lang="pt-BR" sz="2600" dirty="0">
                <a:latin typeface="Modern No. 20" panose="02070704070505020303" pitchFamily="18" charset="0"/>
              </a:rPr>
              <a:t>Baixa Variedade em cerveja artesanal, falha no pedido do cliente a respeito da comida, Preços não compatíveis, Falta de espaço infantil.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FFCC00"/>
                </a:solidFill>
                <a:latin typeface="Modern No. 20" panose="02070704070505020303" pitchFamily="18" charset="0"/>
              </a:rPr>
              <a:t>Fortes:</a:t>
            </a:r>
            <a:r>
              <a:rPr lang="pt-BR" sz="2400" dirty="0">
                <a:solidFill>
                  <a:srgbClr val="FFCC00"/>
                </a:solidFill>
                <a:latin typeface="Modern No. 20" panose="02070704070505020303" pitchFamily="18" charset="0"/>
              </a:rPr>
              <a:t> </a:t>
            </a:r>
            <a:r>
              <a:rPr lang="pt-BR" sz="2400" dirty="0">
                <a:latin typeface="Modern No. 20" panose="02070704070505020303" pitchFamily="18" charset="0"/>
              </a:rPr>
              <a:t>Ótimo Atendimento, alto conhecimento dos produtos vendidos, Inovação de cervejas semanalmente.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FFCC00"/>
                </a:solidFill>
                <a:latin typeface="Modern No. 20" panose="02070704070505020303" pitchFamily="18" charset="0"/>
              </a:rPr>
              <a:t>Fracos:</a:t>
            </a:r>
            <a:r>
              <a:rPr lang="pt-BR" sz="2400" dirty="0">
                <a:solidFill>
                  <a:srgbClr val="FFCC00"/>
                </a:solidFill>
                <a:latin typeface="Modern No. 20" panose="02070704070505020303" pitchFamily="18" charset="0"/>
              </a:rPr>
              <a:t> </a:t>
            </a:r>
            <a:r>
              <a:rPr lang="pt-BR" sz="2400" dirty="0">
                <a:latin typeface="Modern No. 20" panose="02070704070505020303" pitchFamily="18" charset="0"/>
              </a:rPr>
              <a:t>Nada consta.</a:t>
            </a:r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88" y="4476204"/>
            <a:ext cx="1669914" cy="16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45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3059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900" b="1" dirty="0" smtClean="0">
                <a:latin typeface="Algerian" panose="04020705040A02060702" pitchFamily="82" charset="0"/>
              </a:rPr>
              <a:t/>
            </a:r>
            <a:br>
              <a:rPr lang="pt-BR" sz="4900" b="1" dirty="0" smtClean="0">
                <a:latin typeface="Algerian" panose="04020705040A02060702" pitchFamily="82" charset="0"/>
              </a:rPr>
            </a:br>
            <a:r>
              <a:rPr lang="pt-BR" sz="4900" dirty="0" smtClean="0">
                <a:latin typeface="BroadwayEngraved BT" panose="04040905090B02050503" pitchFamily="82" charset="0"/>
              </a:rPr>
              <a:t>2.Planejamento</a:t>
            </a:r>
            <a:r>
              <a:rPr lang="pt-BR" sz="4900" dirty="0">
                <a:latin typeface="Algerian" panose="04020705040A02060702" pitchFamily="82" charset="0"/>
              </a:rPr>
              <a:t/>
            </a:r>
            <a:br>
              <a:rPr lang="pt-BR" sz="4900" dirty="0">
                <a:latin typeface="Algerian" panose="04020705040A02060702" pitchFamily="82" charset="0"/>
              </a:rPr>
            </a:br>
            <a:endParaRPr lang="pt-BR" sz="4900" dirty="0"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67989" y="1956260"/>
            <a:ext cx="388620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Nome Fantasia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Localização / Sede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Mercado de Atuação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Bernard MT Condensed" panose="02050806060905020404" pitchFamily="18" charset="0"/>
              </a:rPr>
              <a:t>Investimento Estimado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>
                <a:latin typeface="Bernard MT Condensed" panose="02050806060905020404" pitchFamily="18" charset="0"/>
              </a:rPr>
              <a:t>Definição do Público </a:t>
            </a:r>
            <a:r>
              <a:rPr lang="pt-BR" sz="2400" dirty="0" smtClean="0">
                <a:latin typeface="Bernard MT Condensed" panose="02050806060905020404" pitchFamily="18" charset="0"/>
              </a:rPr>
              <a:t>Alvo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>
                <a:latin typeface="Bernard MT Condensed" panose="02050806060905020404" pitchFamily="18" charset="0"/>
              </a:rPr>
              <a:t>Missão, Visão e Valores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>
                <a:latin typeface="Bernard MT Condensed" panose="02050806060905020404" pitchFamily="18" charset="0"/>
              </a:rPr>
              <a:t>Estrutura Organizacional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>
                <a:latin typeface="Bernard MT Condensed" panose="02050806060905020404" pitchFamily="18" charset="0"/>
              </a:rPr>
              <a:t>Mix de Produtos e Serviços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>
                <a:latin typeface="Bernard MT Condensed" panose="02050806060905020404" pitchFamily="18" charset="0"/>
              </a:rPr>
              <a:t>Análise SWOT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2400" dirty="0">
              <a:latin typeface="Modern No. 20" panose="02070704070505020303" pitchFamily="18" charset="0"/>
            </a:endParaRPr>
          </a:p>
          <a:p>
            <a:endParaRPr lang="pt-BR" sz="2400" dirty="0" smtClean="0">
              <a:latin typeface="Bernard MT Condensed" panose="02050806060905020404" pitchFamily="18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956260"/>
            <a:ext cx="3886200" cy="4351338"/>
          </a:xfrm>
        </p:spPr>
        <p:txBody>
          <a:bodyPr/>
          <a:lstStyle/>
          <a:p>
            <a:endParaRPr lang="pt-BR" dirty="0" smtClean="0">
              <a:latin typeface="Bernard MT Condensed" panose="02050806060905020404" pitchFamily="18" charset="0"/>
            </a:endParaRPr>
          </a:p>
          <a:p>
            <a:endParaRPr lang="pt-BR" dirty="0"/>
          </a:p>
        </p:txBody>
      </p:sp>
      <p:pic>
        <p:nvPicPr>
          <p:cNvPr id="5" name="Espaço Reservado para Conteúdo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097" y="2329592"/>
            <a:ext cx="3668197" cy="2529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5134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</TotalTime>
  <Words>1291</Words>
  <Application>Microsoft Office PowerPoint</Application>
  <PresentationFormat>Apresentação na tela (4:3)</PresentationFormat>
  <Paragraphs>227</Paragraphs>
  <Slides>33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33</vt:i4>
      </vt:variant>
    </vt:vector>
  </HeadingPairs>
  <TitlesOfParts>
    <vt:vector size="47" baseType="lpstr">
      <vt:lpstr>Adobe Gothic Std B</vt:lpstr>
      <vt:lpstr>Microsoft YaHei</vt:lpstr>
      <vt:lpstr>Algerian</vt:lpstr>
      <vt:lpstr>Arial</vt:lpstr>
      <vt:lpstr>Bernard MT Condensed</vt:lpstr>
      <vt:lpstr>Broadway</vt:lpstr>
      <vt:lpstr>BroadwayEngraved BT</vt:lpstr>
      <vt:lpstr>Calibri</vt:lpstr>
      <vt:lpstr>Calibri Light</vt:lpstr>
      <vt:lpstr>Modern No. 20</vt:lpstr>
      <vt:lpstr>Times New Roman</vt:lpstr>
      <vt:lpstr>Wingdings</vt:lpstr>
      <vt:lpstr>Office Theme</vt:lpstr>
      <vt:lpstr>Personalizar design</vt:lpstr>
      <vt:lpstr>Apresentação do PowerPoint</vt:lpstr>
      <vt:lpstr>Cervejaria Artesanal </vt:lpstr>
      <vt:lpstr>  1.Pesquisa </vt:lpstr>
      <vt:lpstr>Metodologia</vt:lpstr>
      <vt:lpstr>Mercado</vt:lpstr>
      <vt:lpstr>Mercado</vt:lpstr>
      <vt:lpstr>Mercado</vt:lpstr>
      <vt:lpstr>Análise da Concorrência</vt:lpstr>
      <vt:lpstr>  2.Planejamento </vt:lpstr>
      <vt:lpstr>Planejamento</vt:lpstr>
      <vt:lpstr>Planejamento</vt:lpstr>
      <vt:lpstr>Estrutura Organizacional</vt:lpstr>
      <vt:lpstr>Mix de Produtos e Serviços</vt:lpstr>
      <vt:lpstr>Análise SWOT</vt:lpstr>
      <vt:lpstr>Análise SWOT</vt:lpstr>
      <vt:lpstr>  3.Identidade Visual </vt:lpstr>
      <vt:lpstr>Defesa do Nome</vt:lpstr>
      <vt:lpstr>Posicionamento &amp; Logo</vt:lpstr>
      <vt:lpstr>Referências</vt:lpstr>
      <vt:lpstr>Logo &amp; Slogan</vt:lpstr>
      <vt:lpstr>Fachada &amp; Interior</vt:lpstr>
      <vt:lpstr>Uniforme, Cartão e Crachá</vt:lpstr>
      <vt:lpstr>Brindes</vt:lpstr>
      <vt:lpstr>  4.Composto de Marketing </vt:lpstr>
      <vt:lpstr>Produto</vt:lpstr>
      <vt:lpstr>Produto</vt:lpstr>
      <vt:lpstr>Preço, Praça e Promoção</vt:lpstr>
      <vt:lpstr>  5.Campanha de Marketing </vt:lpstr>
      <vt:lpstr>Conceito, Objetivos e  Estratégia</vt:lpstr>
      <vt:lpstr>Peças Publicitárias</vt:lpstr>
      <vt:lpstr>Peças Publicitárias</vt:lpstr>
      <vt:lpstr>Peças Publicitárias</vt:lpstr>
      <vt:lpstr>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Omito</dc:creator>
  <cp:lastModifiedBy>Eduardo Omito</cp:lastModifiedBy>
  <cp:revision>177</cp:revision>
  <dcterms:created xsi:type="dcterms:W3CDTF">2017-06-13T06:57:09Z</dcterms:created>
  <dcterms:modified xsi:type="dcterms:W3CDTF">2017-06-26T16:31:56Z</dcterms:modified>
</cp:coreProperties>
</file>