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256" r:id="rId3"/>
    <p:sldId id="258" r:id="rId4"/>
    <p:sldId id="259" r:id="rId5"/>
    <p:sldId id="260" r:id="rId6"/>
    <p:sldId id="263" r:id="rId7"/>
    <p:sldId id="264" r:id="rId8"/>
    <p:sldId id="265" r:id="rId9"/>
    <p:sldId id="267" r:id="rId10"/>
    <p:sldId id="269" r:id="rId11"/>
    <p:sldId id="270" r:id="rId12"/>
    <p:sldId id="290" r:id="rId13"/>
    <p:sldId id="291" r:id="rId14"/>
    <p:sldId id="285" r:id="rId15"/>
    <p:sldId id="286" r:id="rId16"/>
    <p:sldId id="287" r:id="rId17"/>
    <p:sldId id="292" r:id="rId18"/>
    <p:sldId id="288" r:id="rId19"/>
    <p:sldId id="289" r:id="rId20"/>
    <p:sldId id="271" r:id="rId21"/>
    <p:sldId id="273" r:id="rId22"/>
    <p:sldId id="274" r:id="rId23"/>
    <p:sldId id="275" r:id="rId24"/>
    <p:sldId id="276" r:id="rId25"/>
    <p:sldId id="277" r:id="rId26"/>
    <p:sldId id="293" r:id="rId27"/>
    <p:sldId id="279" r:id="rId28"/>
    <p:sldId id="280" r:id="rId29"/>
    <p:sldId id="282" r:id="rId30"/>
    <p:sldId id="28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BB32"/>
    <a:srgbClr val="C6C046"/>
    <a:srgbClr val="1D35AD"/>
    <a:srgbClr val="D1BA57"/>
    <a:srgbClr val="D3D58B"/>
    <a:srgbClr val="E6E67A"/>
    <a:srgbClr val="BFAC59"/>
    <a:srgbClr val="B7DE82"/>
    <a:srgbClr val="98E452"/>
    <a:srgbClr val="CEEA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DCBEF-903C-45C3-B36E-07199DB4A2F0}" type="datetimeFigureOut">
              <a:rPr lang="pt-BR" smtClean="0"/>
              <a:t>22/06/2018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E1D17-6698-4495-8200-4B15FE41E3F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3907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A356F-70AE-48A7-8ECC-7654EE4A9D7E}" type="slidenum">
              <a:rPr lang="pt-BR" altLang="pt-BR"/>
              <a:pPr/>
              <a:t>21</a:t>
            </a:fld>
            <a:endParaRPr lang="pt-BR" altLang="pt-BR" dirty="0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4594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57459B-2C48-4AF8-9B0F-4F8CFE9FE3DD}" type="slidenum">
              <a:rPr lang="pt-BR" altLang="pt-BR"/>
              <a:pPr/>
              <a:t>22</a:t>
            </a:fld>
            <a:endParaRPr lang="pt-BR" altLang="pt-BR" dirty="0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1030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70191F-45FA-48D9-8A19-24D8969A1F92}" type="slidenum">
              <a:rPr lang="pt-BR" altLang="pt-BR"/>
              <a:pPr/>
              <a:t>23</a:t>
            </a:fld>
            <a:endParaRPr lang="pt-BR" altLang="pt-BR" dirty="0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4147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F27EBF-3472-43DA-A54E-C14204BC457A}" type="slidenum">
              <a:rPr lang="pt-BR" altLang="pt-BR"/>
              <a:pPr/>
              <a:t>24</a:t>
            </a:fld>
            <a:endParaRPr lang="pt-BR" altLang="pt-BR" dirty="0"/>
          </a:p>
        </p:txBody>
      </p:sp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8105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8ED49B-1686-46CC-9278-B01DAB9F1466}" type="slidenum">
              <a:rPr lang="pt-BR" altLang="pt-BR"/>
              <a:pPr/>
              <a:t>25</a:t>
            </a:fld>
            <a:endParaRPr lang="pt-BR" altLang="pt-BR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38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44329A-B77D-4D17-AF96-EADC74B892AF}" type="slidenum">
              <a:rPr lang="pt-BR" altLang="pt-BR"/>
              <a:pPr/>
              <a:t>29</a:t>
            </a:fld>
            <a:endParaRPr lang="pt-BR" altLang="pt-BR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453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2870-A95D-4DEE-8429-E1B27FC0C95D}" type="datetimeFigureOut">
              <a:rPr lang="pt-BR" smtClean="0"/>
              <a:t>22/06/2018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E964-491D-4A3C-8C8F-D454F424A4D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638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2870-A95D-4DEE-8429-E1B27FC0C95D}" type="datetimeFigureOut">
              <a:rPr lang="pt-BR" smtClean="0"/>
              <a:t>22/06/2018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E964-491D-4A3C-8C8F-D454F424A4D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968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2870-A95D-4DEE-8429-E1B27FC0C95D}" type="datetimeFigureOut">
              <a:rPr lang="pt-BR" smtClean="0"/>
              <a:t>22/06/2018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E964-491D-4A3C-8C8F-D454F424A4D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173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2870-A95D-4DEE-8429-E1B27FC0C95D}" type="datetimeFigureOut">
              <a:rPr lang="pt-BR" smtClean="0"/>
              <a:t>22/06/2018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E964-491D-4A3C-8C8F-D454F424A4D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351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2870-A95D-4DEE-8429-E1B27FC0C95D}" type="datetimeFigureOut">
              <a:rPr lang="pt-BR" smtClean="0"/>
              <a:t>22/06/2018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E964-491D-4A3C-8C8F-D454F424A4D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243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2870-A95D-4DEE-8429-E1B27FC0C95D}" type="datetimeFigureOut">
              <a:rPr lang="pt-BR" smtClean="0"/>
              <a:t>22/06/2018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E964-491D-4A3C-8C8F-D454F424A4D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560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2870-A95D-4DEE-8429-E1B27FC0C95D}" type="datetimeFigureOut">
              <a:rPr lang="pt-BR" smtClean="0"/>
              <a:t>22/06/2018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E964-491D-4A3C-8C8F-D454F424A4D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315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2870-A95D-4DEE-8429-E1B27FC0C95D}" type="datetimeFigureOut">
              <a:rPr lang="pt-BR" smtClean="0"/>
              <a:t>22/06/2018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E964-491D-4A3C-8C8F-D454F424A4D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6860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2870-A95D-4DEE-8429-E1B27FC0C95D}" type="datetimeFigureOut">
              <a:rPr lang="pt-BR" smtClean="0"/>
              <a:t>22/06/2018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E964-491D-4A3C-8C8F-D454F424A4D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7202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2870-A95D-4DEE-8429-E1B27FC0C95D}" type="datetimeFigureOut">
              <a:rPr lang="pt-BR" smtClean="0"/>
              <a:t>22/06/2018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E964-491D-4A3C-8C8F-D454F424A4D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1902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2870-A95D-4DEE-8429-E1B27FC0C95D}" type="datetimeFigureOut">
              <a:rPr lang="pt-BR" smtClean="0"/>
              <a:t>22/06/2018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E964-491D-4A3C-8C8F-D454F424A4D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943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D2870-A95D-4DEE-8429-E1B27FC0C95D}" type="datetimeFigureOut">
              <a:rPr lang="pt-BR" smtClean="0"/>
              <a:t>22/06/2018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8E964-491D-4A3C-8C8F-D454F424A4D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349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economia.estadao.com.br/blogs/sua-oportunidade/mercado-de-festas-movimenta-r-15-bi-por-ano-e-atrai-pequenas-empresas/" TargetMode="External"/><Relationship Id="rId7" Type="http://schemas.openxmlformats.org/officeDocument/2006/relationships/hyperlink" Target="http://gestaoderestaurantes.com.br/blog/index.php/category/recursos-humanos/page/5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ebrae.com.br/sites/PortalSebrae/ideias/como-montar-um-buffet,76587a51b9105410VgnVCM1000003b74010aRCRD" TargetMode="External"/><Relationship Id="rId5" Type="http://schemas.openxmlformats.org/officeDocument/2006/relationships/hyperlink" Target="http://www.incena.com.br/index.php?p=paginas&amp;tipo=2&amp;id=302" TargetMode="External"/><Relationship Id="rId4" Type="http://schemas.openxmlformats.org/officeDocument/2006/relationships/hyperlink" Target="http://www.olhardireto.com.br/conceito/noticias/exibir.asp?id=8329http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downlo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683" y="0"/>
            <a:ext cx="9286683" cy="7166426"/>
          </a:xfrm>
          <a:prstGeom prst="rect">
            <a:avLst/>
          </a:prstGeom>
        </p:spPr>
      </p:pic>
      <p:pic>
        <p:nvPicPr>
          <p:cNvPr id="4" name="Picture 2" descr="http://logo.empregos.com.br/102554_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1414"/>
            <a:ext cx="1728192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131840" y="260648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latin typeface="Arial Narrow" pitchFamily="34" charset="0"/>
                <a:cs typeface="Arial" pitchFamily="34" charset="0"/>
              </a:rPr>
              <a:t>ANGLOSCHOOL SÃO CARLOS</a:t>
            </a:r>
          </a:p>
          <a:p>
            <a:pPr algn="ctr"/>
            <a:r>
              <a:rPr lang="pt-BR" sz="2000" dirty="0" smtClean="0">
                <a:latin typeface="Arial Narrow" pitchFamily="34" charset="0"/>
                <a:cs typeface="Arial" pitchFamily="34" charset="0"/>
              </a:rPr>
              <a:t>Curso Técnico em Administração</a:t>
            </a:r>
          </a:p>
          <a:p>
            <a:pPr algn="ctr"/>
            <a:r>
              <a:rPr lang="pt-BR" sz="2000" dirty="0" smtClean="0">
                <a:latin typeface="Arial Narrow" pitchFamily="34" charset="0"/>
                <a:cs typeface="Arial" pitchFamily="34" charset="0"/>
              </a:rPr>
              <a:t>Módulo de Marketing</a:t>
            </a:r>
            <a:endParaRPr lang="pt-BR" sz="2000" dirty="0">
              <a:latin typeface="Arial Narrow" pitchFamily="34" charset="0"/>
            </a:endParaRPr>
          </a:p>
        </p:txBody>
      </p:sp>
      <p:pic>
        <p:nvPicPr>
          <p:cNvPr id="7" name="Picture 4" descr="http://cristianethiel.com.br/blog/wp-content/uploads/2014/12/marketing-de-conte%C3%BAdo-0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40768"/>
            <a:ext cx="3456384" cy="230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0" y="3501008"/>
            <a:ext cx="9144000" cy="11033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rgbClr val="FFFFFF"/>
                </a:solidFill>
                <a:latin typeface="Arial Narrow" pitchFamily="34" charset="0"/>
                <a:cs typeface="Arial" panose="020B0604020202020204" pitchFamily="34" charset="0"/>
              </a:rPr>
              <a:t>Projeto Experimental</a:t>
            </a:r>
          </a:p>
          <a:p>
            <a:pPr algn="ctr"/>
            <a:r>
              <a:rPr lang="pt-BR" sz="3200" dirty="0" smtClean="0">
                <a:solidFill>
                  <a:srgbClr val="FFFFFF"/>
                </a:solidFill>
                <a:latin typeface="Arial Narrow" pitchFamily="34" charset="0"/>
                <a:cs typeface="Arial" panose="020B0604020202020204" pitchFamily="34" charset="0"/>
              </a:rPr>
              <a:t>Plano de Marketing</a:t>
            </a:r>
            <a:endParaRPr lang="pt-BR" sz="3200" dirty="0">
              <a:solidFill>
                <a:srgbClr val="FFFFFF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5536" y="4869160"/>
            <a:ext cx="25202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Arial Narrow" pitchFamily="34" charset="0"/>
              </a:rPr>
              <a:t>Empresa:</a:t>
            </a:r>
          </a:p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95536" y="5373216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Freebooter Script"/>
              </a:rPr>
              <a:t>Sensazional</a:t>
            </a:r>
            <a:r>
              <a:rPr lang="pt-BR" sz="4000" b="1" dirty="0" smtClean="0">
                <a:latin typeface="Freebooter Script"/>
              </a:rPr>
              <a:t>e</a:t>
            </a:r>
            <a:endParaRPr lang="pt-BR" sz="4000" b="1" dirty="0">
              <a:latin typeface="Freebooter Scrip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995936" y="4725144"/>
            <a:ext cx="5040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t-BR" sz="2000" b="1" dirty="0" smtClean="0">
                <a:latin typeface="Arial Narrow" panose="020B0606020202030204" pitchFamily="34" charset="0"/>
                <a:ea typeface="Microsoft YaHei" panose="020B0503020204020204" pitchFamily="34" charset="-122"/>
              </a:rPr>
              <a:t>ANAISA BERNARDI</a:t>
            </a: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t-BR" sz="2000" b="1" dirty="0" smtClean="0">
                <a:latin typeface="Arial Narrow" panose="020B0606020202030204" pitchFamily="34" charset="0"/>
                <a:ea typeface="Microsoft YaHei" panose="020B0503020204020204" pitchFamily="34" charset="-122"/>
              </a:rPr>
              <a:t>GISELE NASCIMENTO</a:t>
            </a: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t-BR" sz="2000" b="1" dirty="0" smtClean="0">
                <a:latin typeface="Arial Narrow" panose="020B0606020202030204" pitchFamily="34" charset="0"/>
                <a:ea typeface="Microsoft YaHei" panose="020B0503020204020204" pitchFamily="34" charset="-122"/>
              </a:rPr>
              <a:t>ISABELA MANGERONA</a:t>
            </a: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t-BR" sz="2000" b="1" dirty="0" smtClean="0">
                <a:latin typeface="Arial Narrow" panose="020B0606020202030204" pitchFamily="34" charset="0"/>
                <a:ea typeface="Microsoft YaHei" panose="020B0503020204020204" pitchFamily="34" charset="-122"/>
              </a:rPr>
              <a:t>KELLY CRISTINA FERRAZ</a:t>
            </a: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t-BR" sz="2000" b="1" dirty="0" smtClean="0">
                <a:latin typeface="Arial Narrow" panose="020B0606020202030204" pitchFamily="34" charset="0"/>
                <a:ea typeface="Microsoft YaHei" panose="020B0503020204020204" pitchFamily="34" charset="-122"/>
              </a:rPr>
              <a:t>PAULO BUZINARI</a:t>
            </a: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t-BR" sz="2000" b="1" dirty="0" smtClean="0">
                <a:latin typeface="Arial Narrow" panose="020B0606020202030204" pitchFamily="34" charset="0"/>
                <a:ea typeface="Microsoft YaHei" panose="020B0503020204020204" pitchFamily="34" charset="-122"/>
              </a:rPr>
              <a:t>WAGNER LEANDRO NOGUEIRA</a:t>
            </a:r>
          </a:p>
          <a:p>
            <a:endParaRPr lang="pt-BR" sz="2000" b="1" dirty="0">
              <a:latin typeface="Arial Narrow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64445" y="5995762"/>
            <a:ext cx="1847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Freebooter Script"/>
              </a:rPr>
              <a:t>Buffet e eventos</a:t>
            </a:r>
            <a:endParaRPr lang="pt-BR" dirty="0">
              <a:latin typeface="Freebooter Script"/>
            </a:endParaRPr>
          </a:p>
        </p:txBody>
      </p:sp>
    </p:spTree>
    <p:extLst>
      <p:ext uri="{BB962C8B-B14F-4D97-AF65-F5344CB8AC3E}">
        <p14:creationId xmlns:p14="http://schemas.microsoft.com/office/powerpoint/2010/main" val="402963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71599" y="2204864"/>
            <a:ext cx="699173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CEBB32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pt-BR" sz="2800" dirty="0" smtClean="0">
                <a:solidFill>
                  <a:srgbClr val="CEBB32"/>
                </a:solidFill>
                <a:latin typeface="Adobe Garamond Pro" pitchFamily="18" charset="0"/>
                <a:ea typeface="Adobe Gothic Std B" pitchFamily="34" charset="-128"/>
              </a:rPr>
              <a:t>Missão: </a:t>
            </a:r>
            <a:r>
              <a:rPr lang="pt-BR" sz="2400" dirty="0">
                <a:latin typeface="Adobe Garamond Pro" pitchFamily="18" charset="0"/>
                <a:ea typeface="Adobe Gothic Std B" pitchFamily="34" charset="-128"/>
              </a:rPr>
              <a:t>Atuar com máxima </a:t>
            </a:r>
            <a:r>
              <a:rPr lang="pt-BR" sz="2400" dirty="0" smtClean="0">
                <a:latin typeface="Adobe Garamond Pro" pitchFamily="18" charset="0"/>
                <a:ea typeface="Adobe Gothic Std B" pitchFamily="34" charset="-128"/>
              </a:rPr>
              <a:t>dedicação, com </a:t>
            </a:r>
            <a:r>
              <a:rPr lang="pt-BR" sz="2400" dirty="0">
                <a:latin typeface="Adobe Garamond Pro" pitchFamily="18" charset="0"/>
                <a:ea typeface="Adobe Gothic Std B" pitchFamily="34" charset="-128"/>
              </a:rPr>
              <a:t>os melhores profissionais, buscando superar as expectativas dos </a:t>
            </a:r>
            <a:r>
              <a:rPr lang="pt-BR" sz="2400" dirty="0" smtClean="0">
                <a:latin typeface="Adobe Garamond Pro" pitchFamily="18" charset="0"/>
                <a:ea typeface="Adobe Gothic Std B" pitchFamily="34" charset="-128"/>
              </a:rPr>
              <a:t>clientes, antecipando </a:t>
            </a:r>
            <a:r>
              <a:rPr lang="pt-BR" sz="2400" dirty="0">
                <a:latin typeface="Adobe Garamond Pro" pitchFamily="18" charset="0"/>
                <a:ea typeface="Adobe Gothic Std B" pitchFamily="34" charset="-128"/>
              </a:rPr>
              <a:t>as suas </a:t>
            </a:r>
            <a:r>
              <a:rPr lang="pt-BR" sz="2400" dirty="0" smtClean="0">
                <a:latin typeface="Adobe Garamond Pro" pitchFamily="18" charset="0"/>
                <a:ea typeface="Adobe Gothic Std B" pitchFamily="34" charset="-128"/>
              </a:rPr>
              <a:t>necessidades e </a:t>
            </a:r>
            <a:r>
              <a:rPr lang="pt-BR" sz="2400" dirty="0">
                <a:latin typeface="Adobe Garamond Pro" pitchFamily="18" charset="0"/>
                <a:ea typeface="Adobe Gothic Std B" pitchFamily="34" charset="-128"/>
              </a:rPr>
              <a:t>atingindo o máximo possível </a:t>
            </a:r>
            <a:r>
              <a:rPr lang="pt-BR" sz="2400" dirty="0" smtClean="0">
                <a:latin typeface="Adobe Garamond Pro" pitchFamily="18" charset="0"/>
                <a:ea typeface="Adobe Gothic Std B" pitchFamily="34" charset="-128"/>
              </a:rPr>
              <a:t>da sua </a:t>
            </a:r>
            <a:r>
              <a:rPr lang="pt-BR" sz="2400" dirty="0">
                <a:latin typeface="Adobe Garamond Pro" pitchFamily="18" charset="0"/>
                <a:ea typeface="Adobe Gothic Std B" pitchFamily="34" charset="-128"/>
              </a:rPr>
              <a:t>satisfação. Para assim estabelecer </a:t>
            </a:r>
            <a:r>
              <a:rPr lang="pt-BR" sz="2400" dirty="0" smtClean="0">
                <a:latin typeface="Adobe Garamond Pro" pitchFamily="18" charset="0"/>
                <a:ea typeface="Adobe Gothic Std B" pitchFamily="34" charset="-128"/>
              </a:rPr>
              <a:t>fidelização e valorização da marca.</a:t>
            </a:r>
            <a:endParaRPr lang="pt-BR" sz="2400" dirty="0">
              <a:solidFill>
                <a:srgbClr val="D32D49"/>
              </a:solidFill>
              <a:latin typeface="Adobe Garamond Pro" pitchFamily="18" charset="0"/>
              <a:ea typeface="Adobe Gothic Std B" pitchFamily="34" charset="-128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704" y="548680"/>
            <a:ext cx="3809524" cy="12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8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71599" y="1700808"/>
            <a:ext cx="699173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CEBB32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pt-BR" sz="2800" dirty="0" smtClean="0">
                <a:solidFill>
                  <a:srgbClr val="CEBB32"/>
                </a:solidFill>
                <a:latin typeface="Adobe Garamond Pro" pitchFamily="18" charset="0"/>
                <a:ea typeface="Adobe Gothic Std B" pitchFamily="34" charset="-128"/>
              </a:rPr>
              <a:t>Visão: </a:t>
            </a:r>
            <a:r>
              <a:rPr lang="pt-BR" sz="2400" dirty="0">
                <a:latin typeface="Adobe Garamond Pro" pitchFamily="18" charset="0"/>
                <a:ea typeface="Adobe Gothic Std B" pitchFamily="34" charset="-128"/>
              </a:rPr>
              <a:t>Expandir toda a nossa dedicação para a região, como líderes no nosso </a:t>
            </a:r>
            <a:r>
              <a:rPr lang="pt-BR" sz="2400" dirty="0" smtClean="0">
                <a:latin typeface="Adobe Garamond Pro" pitchFamily="18" charset="0"/>
                <a:ea typeface="Adobe Gothic Std B" pitchFamily="34" charset="-128"/>
              </a:rPr>
              <a:t>segmento</a:t>
            </a:r>
            <a:r>
              <a:rPr lang="pt-BR" sz="2400" dirty="0">
                <a:latin typeface="Adobe Garamond Pro" pitchFamily="18" charset="0"/>
                <a:ea typeface="Adobe Gothic Std B" pitchFamily="34" charset="-128"/>
              </a:rPr>
              <a:t>, com </a:t>
            </a:r>
            <a:r>
              <a:rPr lang="pt-BR" sz="2400" dirty="0" smtClean="0">
                <a:latin typeface="Adobe Garamond Pro" pitchFamily="18" charset="0"/>
                <a:ea typeface="Adobe Gothic Std B" pitchFamily="34" charset="-128"/>
              </a:rPr>
              <a:t>serviços, </a:t>
            </a:r>
            <a:r>
              <a:rPr lang="pt-BR" sz="2400" dirty="0">
                <a:latin typeface="Adobe Garamond Pro" pitchFamily="18" charset="0"/>
                <a:ea typeface="Adobe Gothic Std B" pitchFamily="34" charset="-128"/>
              </a:rPr>
              <a:t>instalações, alimentação e </a:t>
            </a:r>
            <a:r>
              <a:rPr lang="pt-BR" sz="2400" dirty="0" smtClean="0">
                <a:latin typeface="Adobe Garamond Pro" pitchFamily="18" charset="0"/>
                <a:ea typeface="Adobe Gothic Std B" pitchFamily="34" charset="-128"/>
              </a:rPr>
              <a:t>atendimentos diferenciados, </a:t>
            </a:r>
            <a:r>
              <a:rPr lang="pt-BR" sz="2400" dirty="0">
                <a:latin typeface="Adobe Garamond Pro" pitchFamily="18" charset="0"/>
                <a:ea typeface="Adobe Gothic Std B" pitchFamily="34" charset="-128"/>
              </a:rPr>
              <a:t>buscando inovação e perfeição </a:t>
            </a:r>
            <a:r>
              <a:rPr lang="pt-BR" sz="2400" dirty="0" smtClean="0">
                <a:latin typeface="Adobe Garamond Pro" pitchFamily="18" charset="0"/>
                <a:ea typeface="Adobe Gothic Std B" pitchFamily="34" charset="-128"/>
              </a:rPr>
              <a:t>sempre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sz="2400" dirty="0">
              <a:solidFill>
                <a:srgbClr val="D32D49"/>
              </a:solidFill>
              <a:latin typeface="Adobe Garamond Pro" pitchFamily="18" charset="0"/>
              <a:ea typeface="Adobe Gothic Std B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CEBB32"/>
                </a:solidFill>
                <a:latin typeface="Adobe Garamond Pro" pitchFamily="18" charset="0"/>
                <a:ea typeface="Adobe Gothic Std B" pitchFamily="34" charset="-128"/>
              </a:rPr>
              <a:t> </a:t>
            </a:r>
            <a:r>
              <a:rPr lang="pt-BR" sz="2800" dirty="0" smtClean="0">
                <a:solidFill>
                  <a:srgbClr val="CEBB32"/>
                </a:solidFill>
                <a:latin typeface="Adobe Garamond Pro" pitchFamily="18" charset="0"/>
                <a:ea typeface="Adobe Gothic Std B" pitchFamily="34" charset="-128"/>
              </a:rPr>
              <a:t>Valores:</a:t>
            </a:r>
            <a:r>
              <a:rPr lang="pt-BR" sz="2400" dirty="0">
                <a:latin typeface="Adobe Garamond Pro" pitchFamily="18" charset="0"/>
                <a:ea typeface="Adobe Gothic Std B" pitchFamily="34" charset="-128"/>
              </a:rPr>
              <a:t/>
            </a:r>
            <a:br>
              <a:rPr lang="pt-BR" sz="2400" dirty="0">
                <a:latin typeface="Adobe Garamond Pro" pitchFamily="18" charset="0"/>
                <a:ea typeface="Adobe Gothic Std B" pitchFamily="34" charset="-128"/>
              </a:rPr>
            </a:br>
            <a:r>
              <a:rPr lang="pt-BR" sz="2400" dirty="0" smtClean="0">
                <a:latin typeface="Adobe Garamond Pro" pitchFamily="18" charset="0"/>
                <a:ea typeface="Adobe Gothic Std B" pitchFamily="34" charset="-128"/>
              </a:rPr>
              <a:t>-foco no cliente e em </a:t>
            </a:r>
            <a:r>
              <a:rPr lang="pt-BR" sz="2400" dirty="0">
                <a:latin typeface="Adobe Garamond Pro" pitchFamily="18" charset="0"/>
                <a:ea typeface="Adobe Gothic Std B" pitchFamily="34" charset="-128"/>
              </a:rPr>
              <a:t>tudo o que fazemos. </a:t>
            </a:r>
            <a:br>
              <a:rPr lang="pt-BR" sz="2400" dirty="0">
                <a:latin typeface="Adobe Garamond Pro" pitchFamily="18" charset="0"/>
                <a:ea typeface="Adobe Gothic Std B" pitchFamily="34" charset="-128"/>
              </a:rPr>
            </a:br>
            <a:r>
              <a:rPr lang="pt-BR" sz="2400" dirty="0">
                <a:latin typeface="Adobe Garamond Pro" pitchFamily="18" charset="0"/>
                <a:ea typeface="Adobe Gothic Std B" pitchFamily="34" charset="-128"/>
              </a:rPr>
              <a:t>-Diferencial e excelência no atendimento.</a:t>
            </a:r>
            <a:br>
              <a:rPr lang="pt-BR" sz="2400" dirty="0">
                <a:latin typeface="Adobe Garamond Pro" pitchFamily="18" charset="0"/>
                <a:ea typeface="Adobe Gothic Std B" pitchFamily="34" charset="-128"/>
              </a:rPr>
            </a:br>
            <a:r>
              <a:rPr lang="pt-BR" sz="2400" dirty="0">
                <a:latin typeface="Adobe Garamond Pro" pitchFamily="18" charset="0"/>
                <a:ea typeface="Adobe Gothic Std B" pitchFamily="34" charset="-128"/>
              </a:rPr>
              <a:t>-Agir com  integridade, justiça, honestidade, perfeição e responsabilidade. </a:t>
            </a:r>
            <a:br>
              <a:rPr lang="pt-BR" sz="2400" dirty="0">
                <a:latin typeface="Adobe Garamond Pro" pitchFamily="18" charset="0"/>
                <a:ea typeface="Adobe Gothic Std B" pitchFamily="34" charset="-128"/>
              </a:rPr>
            </a:br>
            <a:r>
              <a:rPr lang="pt-BR" sz="2400" dirty="0">
                <a:latin typeface="Adobe Garamond Pro" pitchFamily="18" charset="0"/>
                <a:ea typeface="Adobe Gothic Std B" pitchFamily="34" charset="-128"/>
              </a:rPr>
              <a:t>-Respeitar e valorizar os nossos colaboradores e fornecedores.</a:t>
            </a:r>
            <a:endParaRPr lang="pt-BR" sz="2400" dirty="0">
              <a:solidFill>
                <a:srgbClr val="D32D49"/>
              </a:solidFill>
              <a:latin typeface="Adobe Garamond Pro" pitchFamily="18" charset="0"/>
              <a:ea typeface="Adobe Gothic Std B" pitchFamily="34" charset="-128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704" y="260648"/>
            <a:ext cx="3809524" cy="12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3324" y="308779"/>
            <a:ext cx="6172200" cy="620688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>
                <a:solidFill>
                  <a:srgbClr val="D1BA57"/>
                </a:solidFill>
                <a:latin typeface="Freebooter Script" panose="03080602040607080D03" pitchFamily="66" charset="0"/>
                <a:ea typeface="Adobe Gothic Std B" pitchFamily="34" charset="-128"/>
              </a:rPr>
              <a:t>   Oportunidades</a:t>
            </a:r>
            <a:endParaRPr lang="pt-BR" sz="3200" dirty="0">
              <a:solidFill>
                <a:srgbClr val="D1BA57"/>
              </a:solidFill>
              <a:latin typeface="Freebooter Script" panose="03080602040607080D03" pitchFamily="66" charset="0"/>
              <a:ea typeface="Adobe Gothic Std B" pitchFamily="34" charset="-128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46448" y="1124744"/>
            <a:ext cx="72259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dobe Garamond Pro" pitchFamily="18" charset="0"/>
                <a:ea typeface="Adobe Gothic Std B" pitchFamily="34" charset="-128"/>
              </a:rPr>
              <a:t> </a:t>
            </a:r>
            <a:r>
              <a:rPr lang="pt-BR" dirty="0">
                <a:latin typeface="Adobe Garamond Pro" pitchFamily="18" charset="0"/>
                <a:ea typeface="Adobe Gothic Std B" pitchFamily="34" charset="-128"/>
              </a:rPr>
              <a:t>Festas de fim de ano, casamentos e afins são considerados </a:t>
            </a:r>
            <a:r>
              <a:rPr lang="pt-BR" dirty="0" smtClean="0">
                <a:latin typeface="Adobe Garamond Pro" pitchFamily="18" charset="0"/>
                <a:ea typeface="Adobe Gothic Std B" pitchFamily="34" charset="-128"/>
              </a:rPr>
              <a:t>filões que independente </a:t>
            </a:r>
            <a:r>
              <a:rPr lang="pt-BR" dirty="0">
                <a:latin typeface="Adobe Garamond Pro" pitchFamily="18" charset="0"/>
                <a:ea typeface="Adobe Gothic Std B" pitchFamily="34" charset="-128"/>
              </a:rPr>
              <a:t>das crises, acabam por acontecer afetando positivamente os serviços de buffet, especialmente em datas e períodos especiais, como o mês de maio (mês das noivas) e o fim do ano, em festas de confraternização de empresas</a:t>
            </a:r>
            <a:r>
              <a:rPr lang="pt-BR" dirty="0" smtClean="0">
                <a:latin typeface="Adobe Garamond Pro" pitchFamily="18" charset="0"/>
                <a:ea typeface="Adobe Gothic Std B" pitchFamily="34" charset="-128"/>
              </a:rPr>
              <a:t>.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pt-BR" dirty="0">
              <a:latin typeface="Adobe Garamond Pro" pitchFamily="18" charset="0"/>
              <a:ea typeface="Adobe Gothic Std B" pitchFamily="34" charset="-128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Adobe Garamond Pro" pitchFamily="18" charset="0"/>
                <a:ea typeface="Adobe Gothic Std B" pitchFamily="34" charset="-128"/>
              </a:rPr>
              <a:t> </a:t>
            </a:r>
            <a:r>
              <a:rPr lang="pt-BR" dirty="0">
                <a:latin typeface="Adobe Garamond Pro" pitchFamily="18" charset="0"/>
                <a:ea typeface="Adobe Gothic Std B" pitchFamily="34" charset="-128"/>
              </a:rPr>
              <a:t>De acordo com dados do IBGE, acontecem anualmente mais 1 milhão de uniões em todo o Brasil</a:t>
            </a:r>
            <a:r>
              <a:rPr lang="pt-BR" dirty="0" smtClean="0">
                <a:latin typeface="Adobe Garamond Pro" pitchFamily="18" charset="0"/>
                <a:ea typeface="Adobe Gothic Std B" pitchFamily="34" charset="-128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dirty="0">
              <a:latin typeface="Adobe Garamond Pro" pitchFamily="18" charset="0"/>
              <a:ea typeface="Adobe Gothic Std B" pitchFamily="34" charset="-128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Adobe Garamond Pro" pitchFamily="18" charset="0"/>
                <a:ea typeface="Adobe Gothic Std B" pitchFamily="34" charset="-128"/>
              </a:rPr>
              <a:t> </a:t>
            </a:r>
            <a:r>
              <a:rPr lang="pt-BR" dirty="0">
                <a:latin typeface="Adobe Garamond Pro" pitchFamily="18" charset="0"/>
                <a:ea typeface="Adobe Gothic Std B" pitchFamily="34" charset="-128"/>
              </a:rPr>
              <a:t>Números do mercado mostram uma grande expansão, fazendo o mercado de buffet se tornar uma </a:t>
            </a:r>
            <a:r>
              <a:rPr lang="pt-BR" dirty="0" smtClean="0">
                <a:latin typeface="Adobe Garamond Pro" pitchFamily="18" charset="0"/>
                <a:ea typeface="Adobe Gothic Std B" pitchFamily="34" charset="-128"/>
              </a:rPr>
              <a:t>oportunidade </a:t>
            </a:r>
            <a:r>
              <a:rPr lang="pt-BR" dirty="0">
                <a:latin typeface="Adobe Garamond Pro" pitchFamily="18" charset="0"/>
                <a:ea typeface="Adobe Gothic Std B" pitchFamily="34" charset="-128"/>
              </a:rPr>
              <a:t>de negócio e de grande rentabilidade e profissionalismo</a:t>
            </a:r>
            <a:r>
              <a:rPr lang="pt-BR" dirty="0" smtClean="0">
                <a:latin typeface="Adobe Garamond Pro" pitchFamily="18" charset="0"/>
                <a:ea typeface="Adobe Gothic Std B" pitchFamily="34" charset="-128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dirty="0">
              <a:latin typeface="Adobe Garamond Pro" pitchFamily="18" charset="0"/>
              <a:ea typeface="Adobe Gothic Std B" pitchFamily="34" charset="-128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Adobe Garamond Pro" pitchFamily="18" charset="0"/>
                <a:ea typeface="Adobe Gothic Std B" pitchFamily="34" charset="-128"/>
              </a:rPr>
              <a:t> </a:t>
            </a:r>
            <a:r>
              <a:rPr lang="pt-BR" dirty="0">
                <a:latin typeface="Adobe Garamond Pro" pitchFamily="18" charset="0"/>
                <a:ea typeface="Adobe Gothic Std B" pitchFamily="34" charset="-128"/>
              </a:rPr>
              <a:t>Variedade no </a:t>
            </a:r>
            <a:r>
              <a:rPr lang="pt-BR" dirty="0" err="1">
                <a:latin typeface="Adobe Garamond Pro" pitchFamily="18" charset="0"/>
                <a:ea typeface="Adobe Gothic Std B" pitchFamily="34" charset="-128"/>
              </a:rPr>
              <a:t>mix</a:t>
            </a:r>
            <a:r>
              <a:rPr lang="pt-BR" dirty="0">
                <a:latin typeface="Adobe Garamond Pro" pitchFamily="18" charset="0"/>
                <a:ea typeface="Adobe Gothic Std B" pitchFamily="34" charset="-128"/>
              </a:rPr>
              <a:t> de produtos oferecidos aos clientes; - Negociação de " pacotes diferenciados " para otimização do espaço em dias úteis.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400" dirty="0" smtClean="0">
              <a:solidFill>
                <a:srgbClr val="D32D49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08779"/>
            <a:ext cx="360039" cy="52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6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62538"/>
            <a:ext cx="386441" cy="5622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3648" y="576064"/>
            <a:ext cx="6172200" cy="548680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>
                <a:solidFill>
                  <a:srgbClr val="D1BA57"/>
                </a:solidFill>
                <a:latin typeface="Freebooter Script" panose="03080602040607080D03" pitchFamily="66" charset="0"/>
                <a:ea typeface="Adobe Gothic Std B" pitchFamily="34" charset="-128"/>
              </a:rPr>
              <a:t>Ameaças </a:t>
            </a:r>
            <a:endParaRPr lang="pt-BR" sz="3200" dirty="0">
              <a:solidFill>
                <a:srgbClr val="D1BA57"/>
              </a:solidFill>
              <a:latin typeface="Freebooter Script" panose="03080602040607080D03" pitchFamily="66" charset="0"/>
              <a:ea typeface="Adobe Gothic Std B" pitchFamily="34" charset="-128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71600" y="1124744"/>
            <a:ext cx="72259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pt-BR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dobe Garamond Pro" pitchFamily="18" charset="0"/>
                <a:ea typeface="Adobe Gothic Std B" pitchFamily="34" charset="-128"/>
              </a:rPr>
              <a:t> </a:t>
            </a:r>
            <a:r>
              <a:rPr lang="pt-BR" sz="2400" dirty="0">
                <a:latin typeface="Adobe Garamond Pro" pitchFamily="18" charset="0"/>
                <a:ea typeface="Adobe Gothic Std B" pitchFamily="34" charset="-128"/>
              </a:rPr>
              <a:t>Mercado com concorrência acirrada.</a:t>
            </a:r>
          </a:p>
          <a:p>
            <a:pPr lvl="0" algn="just"/>
            <a:endParaRPr lang="pt-BR" sz="2400" dirty="0">
              <a:latin typeface="Adobe Garamond Pro" pitchFamily="18" charset="0"/>
              <a:ea typeface="Adobe Gothic Std B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dobe Garamond Pro" pitchFamily="18" charset="0"/>
                <a:ea typeface="Adobe Gothic Std B" pitchFamily="34" charset="-128"/>
              </a:rPr>
              <a:t> </a:t>
            </a:r>
            <a:r>
              <a:rPr lang="pt-BR" sz="2400" dirty="0">
                <a:latin typeface="Adobe Garamond Pro" pitchFamily="18" charset="0"/>
                <a:ea typeface="Adobe Gothic Std B" pitchFamily="34" charset="-128"/>
              </a:rPr>
              <a:t>Aumento nas </a:t>
            </a:r>
            <a:r>
              <a:rPr lang="pt-BR" sz="2400" dirty="0" smtClean="0">
                <a:latin typeface="Adobe Garamond Pro" pitchFamily="18" charset="0"/>
                <a:ea typeface="Adobe Gothic Std B" pitchFamily="34" charset="-128"/>
              </a:rPr>
              <a:t>procuras </a:t>
            </a:r>
            <a:r>
              <a:rPr lang="pt-BR" sz="2400" dirty="0">
                <a:latin typeface="Adobe Garamond Pro" pitchFamily="18" charset="0"/>
                <a:ea typeface="Adobe Gothic Std B" pitchFamily="34" charset="-128"/>
              </a:rPr>
              <a:t>para confraternizações em bares, restaurantes e pizzaria.</a:t>
            </a:r>
          </a:p>
          <a:p>
            <a:pPr lvl="0"/>
            <a:endParaRPr lang="pt-BR" sz="2400" dirty="0">
              <a:latin typeface="Adobe Garamond Pro" pitchFamily="18" charset="0"/>
              <a:ea typeface="Adobe Gothic Std B" pitchFamily="34" charset="-128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dobe Garamond Pro" pitchFamily="18" charset="0"/>
                <a:ea typeface="Adobe Gothic Std B" pitchFamily="34" charset="-128"/>
              </a:rPr>
              <a:t>  </a:t>
            </a:r>
            <a:r>
              <a:rPr lang="pt-BR" sz="2400" dirty="0">
                <a:latin typeface="Adobe Garamond Pro" pitchFamily="18" charset="0"/>
                <a:ea typeface="Adobe Gothic Std B" pitchFamily="34" charset="-128"/>
              </a:rPr>
              <a:t>Guerra de preços entre </a:t>
            </a:r>
            <a:r>
              <a:rPr lang="pt-BR" sz="2400" dirty="0" smtClean="0">
                <a:latin typeface="Adobe Garamond Pro" pitchFamily="18" charset="0"/>
                <a:ea typeface="Adobe Gothic Std B" pitchFamily="34" charset="-128"/>
              </a:rPr>
              <a:t>concorrentes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sz="2400" dirty="0">
              <a:latin typeface="Adobe Garamond Pro" pitchFamily="18" charset="0"/>
              <a:ea typeface="Adobe Gothic Std B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dobe Garamond Pro" pitchFamily="18" charset="0"/>
                <a:ea typeface="Adobe Gothic Std B" pitchFamily="34" charset="-128"/>
              </a:rPr>
              <a:t> </a:t>
            </a:r>
            <a:r>
              <a:rPr lang="pt-BR" sz="2400" dirty="0">
                <a:latin typeface="Adobe Garamond Pro" pitchFamily="18" charset="0"/>
                <a:ea typeface="Adobe Gothic Std B" pitchFamily="34" charset="-128"/>
              </a:rPr>
              <a:t>Crise econômica do Pais. </a:t>
            </a:r>
            <a:r>
              <a:rPr lang="pt-BR" sz="2400" dirty="0" smtClean="0">
                <a:latin typeface="Adobe Garamond Pro" pitchFamily="18" charset="0"/>
                <a:ea typeface="Adobe Gothic Std B" pitchFamily="34" charset="-128"/>
              </a:rPr>
              <a:t>Geralmente </a:t>
            </a:r>
            <a:r>
              <a:rPr lang="pt-BR" sz="2400" dirty="0">
                <a:latin typeface="Adobe Garamond Pro" pitchFamily="18" charset="0"/>
                <a:ea typeface="Adobe Gothic Std B" pitchFamily="34" charset="-128"/>
              </a:rPr>
              <a:t>este tipo de serviço pode estar sujeito a </a:t>
            </a:r>
            <a:r>
              <a:rPr lang="pt-BR" sz="2400" dirty="0" smtClean="0">
                <a:latin typeface="Adobe Garamond Pro" pitchFamily="18" charset="0"/>
                <a:ea typeface="Adobe Gothic Std B" pitchFamily="34" charset="-128"/>
              </a:rPr>
              <a:t>variações </a:t>
            </a:r>
            <a:r>
              <a:rPr lang="pt-BR" sz="2400" dirty="0">
                <a:latin typeface="Adobe Garamond Pro" pitchFamily="18" charset="0"/>
                <a:ea typeface="Adobe Gothic Std B" pitchFamily="34" charset="-128"/>
              </a:rPr>
              <a:t>no orçamento das pessoas</a:t>
            </a:r>
            <a:r>
              <a:rPr lang="pt-BR" sz="2400" dirty="0" smtClean="0">
                <a:latin typeface="Adobe Garamond Pro" pitchFamily="18" charset="0"/>
                <a:ea typeface="Adobe Gothic Std B" pitchFamily="34" charset="-128"/>
              </a:rPr>
              <a:t>.</a:t>
            </a:r>
          </a:p>
          <a:p>
            <a:endParaRPr lang="pt-BR" sz="2400" dirty="0">
              <a:latin typeface="Adobe Garamond Pro" pitchFamily="18" charset="0"/>
              <a:ea typeface="Adobe Gothic Std B" pitchFamily="34" charset="-128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dobe Garamond Pro" pitchFamily="18" charset="0"/>
                <a:ea typeface="Adobe Gothic Std B" pitchFamily="34" charset="-128"/>
              </a:rPr>
              <a:t> </a:t>
            </a:r>
            <a:r>
              <a:rPr lang="pt-BR" sz="2400" dirty="0">
                <a:latin typeface="Adobe Garamond Pro" pitchFamily="18" charset="0"/>
                <a:ea typeface="Adobe Gothic Std B" pitchFamily="34" charset="-128"/>
              </a:rPr>
              <a:t>Aumentos dos </a:t>
            </a:r>
            <a:r>
              <a:rPr lang="pt-BR" sz="2400" dirty="0" smtClean="0">
                <a:latin typeface="Adobe Garamond Pro" pitchFamily="18" charset="0"/>
                <a:ea typeface="Adobe Gothic Std B" pitchFamily="34" charset="-128"/>
              </a:rPr>
              <a:t>impostos </a:t>
            </a:r>
            <a:r>
              <a:rPr lang="pt-BR" sz="2400" dirty="0">
                <a:latin typeface="Adobe Garamond Pro" pitchFamily="18" charset="0"/>
                <a:ea typeface="Adobe Gothic Std B" pitchFamily="34" charset="-128"/>
              </a:rPr>
              <a:t>de certos alimentos</a:t>
            </a:r>
            <a:r>
              <a:rPr lang="pt-BR" sz="2400" dirty="0" smtClean="0">
                <a:latin typeface="Adobe Garamond Pro" pitchFamily="18" charset="0"/>
                <a:ea typeface="Adobe Gothic Std B" pitchFamily="34" charset="-128"/>
              </a:rPr>
              <a:t>.</a:t>
            </a:r>
            <a:endParaRPr lang="pt-BR" sz="2400" dirty="0">
              <a:latin typeface="Adobe Garamond Pro" pitchFamily="18" charset="0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352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52278"/>
            <a:ext cx="476350" cy="69300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719750" y="386367"/>
            <a:ext cx="5948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rgbClr val="D1BA57"/>
                </a:solidFill>
                <a:latin typeface="Freebooter Script" panose="03080602040607080D03" pitchFamily="66" charset="0"/>
                <a:cs typeface="Arial" panose="020B0604020202020204" pitchFamily="34" charset="0"/>
              </a:rPr>
              <a:t>    Estrutura Organizacional</a:t>
            </a:r>
            <a:endParaRPr lang="pt-BR" sz="4400" dirty="0">
              <a:solidFill>
                <a:srgbClr val="D1BA57"/>
              </a:solidFill>
              <a:latin typeface="Freebooter Script" panose="03080602040607080D03" pitchFamily="66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65655" y="1988840"/>
            <a:ext cx="705678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dobe Garamond Pro" pitchFamily="18" charset="0"/>
                <a:cs typeface="Arial" panose="020B0604020202020204" pitchFamily="34" charset="0"/>
              </a:rPr>
              <a:t>01 Salão de festa com 600m² equipado e decorado de acordo com o evento</a:t>
            </a:r>
          </a:p>
          <a:p>
            <a:r>
              <a:rPr lang="pt-BR" sz="2400" dirty="0" smtClean="0">
                <a:latin typeface="Adobe Garamond Pro" pitchFamily="18" charset="0"/>
                <a:cs typeface="Arial" panose="020B0604020202020204" pitchFamily="34" charset="0"/>
              </a:rPr>
              <a:t>02 pisos, térreo e mezanino com capacidade:</a:t>
            </a:r>
          </a:p>
          <a:p>
            <a:r>
              <a:rPr lang="pt-BR" sz="2400" dirty="0" smtClean="0">
                <a:latin typeface="Adobe Garamond Pro" pitchFamily="18" charset="0"/>
                <a:cs typeface="Arial" panose="020B0604020202020204" pitchFamily="34" charset="0"/>
              </a:rPr>
              <a:t>- de 80 à 256 pessoas sentadas no formato de jantar</a:t>
            </a:r>
          </a:p>
          <a:p>
            <a:r>
              <a:rPr lang="pt-BR" sz="2400" dirty="0" smtClean="0">
                <a:latin typeface="Adobe Garamond Pro" pitchFamily="18" charset="0"/>
                <a:cs typeface="Arial" panose="020B0604020202020204" pitchFamily="34" charset="0"/>
              </a:rPr>
              <a:t>- e 352 pessoas no formato de coquetel</a:t>
            </a:r>
          </a:p>
          <a:p>
            <a:r>
              <a:rPr lang="pt-BR" sz="2400" dirty="0" smtClean="0">
                <a:latin typeface="Adobe Garamond Pro" pitchFamily="18" charset="0"/>
                <a:cs typeface="Arial" panose="020B0604020202020204" pitchFamily="34" charset="0"/>
              </a:rPr>
              <a:t>01 Sala exclusiva para uso de quem promove o evento</a:t>
            </a:r>
          </a:p>
          <a:p>
            <a:r>
              <a:rPr lang="pt-BR" sz="2400" dirty="0" smtClean="0">
                <a:latin typeface="Adobe Garamond Pro" pitchFamily="18" charset="0"/>
                <a:cs typeface="Arial" panose="020B0604020202020204" pitchFamily="34" charset="0"/>
              </a:rPr>
              <a:t>01 toalete feminino</a:t>
            </a:r>
          </a:p>
          <a:p>
            <a:r>
              <a:rPr lang="pt-BR" sz="2400" dirty="0" smtClean="0">
                <a:latin typeface="Adobe Garamond Pro" pitchFamily="18" charset="0"/>
                <a:cs typeface="Arial" panose="020B0604020202020204" pitchFamily="34" charset="0"/>
              </a:rPr>
              <a:t>01 toalete masculino</a:t>
            </a:r>
          </a:p>
          <a:p>
            <a:r>
              <a:rPr lang="pt-BR" sz="2400" dirty="0" smtClean="0">
                <a:latin typeface="Adobe Garamond Pro" pitchFamily="18" charset="0"/>
                <a:cs typeface="Arial" panose="020B0604020202020204" pitchFamily="34" charset="0"/>
              </a:rPr>
              <a:t>01 cozinha equipada de acordo com o evento</a:t>
            </a:r>
          </a:p>
          <a:p>
            <a:r>
              <a:rPr lang="pt-BR" sz="2400" dirty="0" smtClean="0">
                <a:latin typeface="Adobe Garamond Pro" pitchFamily="18" charset="0"/>
                <a:cs typeface="Arial" panose="020B0604020202020204" pitchFamily="34" charset="0"/>
              </a:rPr>
              <a:t>44 mesas contendo 8 cadeiras cada</a:t>
            </a:r>
          </a:p>
          <a:p>
            <a:r>
              <a:rPr lang="pt-BR" sz="2400" dirty="0" smtClean="0">
                <a:latin typeface="Adobe Garamond Pro" pitchFamily="18" charset="0"/>
                <a:cs typeface="Arial" panose="020B0604020202020204" pitchFamily="34" charset="0"/>
              </a:rPr>
              <a:t>01 mesa grande para cozinha</a:t>
            </a:r>
          </a:p>
          <a:p>
            <a:r>
              <a:rPr lang="pt-BR" sz="2400" dirty="0" smtClean="0">
                <a:latin typeface="Adobe Garamond Pro" pitchFamily="18" charset="0"/>
                <a:cs typeface="Arial" panose="020B0604020202020204" pitchFamily="34" charset="0"/>
              </a:rPr>
              <a:t>01 câmara fria</a:t>
            </a: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26743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28" y="386367"/>
            <a:ext cx="457394" cy="665429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65356" y="1916832"/>
            <a:ext cx="6686550" cy="47868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400" dirty="0" smtClean="0">
                <a:latin typeface="Adobe Garamond Pro" pitchFamily="18" charset="0"/>
                <a:cs typeface="Arial" panose="020B0604020202020204" pitchFamily="34" charset="0"/>
              </a:rPr>
              <a:t>02 fogões industriais de 4 bocas</a:t>
            </a:r>
            <a:br>
              <a:rPr lang="pt-BR" sz="2400" dirty="0" smtClean="0">
                <a:latin typeface="Adobe Garamond Pro" pitchFamily="18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dobe Garamond Pro" pitchFamily="18" charset="0"/>
                <a:cs typeface="Arial" panose="020B0604020202020204" pitchFamily="34" charset="0"/>
              </a:rPr>
              <a:t>01 sistema de exaustão</a:t>
            </a:r>
            <a:br>
              <a:rPr lang="pt-BR" sz="2400" dirty="0" smtClean="0">
                <a:latin typeface="Adobe Garamond Pro" pitchFamily="18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dobe Garamond Pro" pitchFamily="18" charset="0"/>
                <a:cs typeface="Arial" panose="020B0604020202020204" pitchFamily="34" charset="0"/>
              </a:rPr>
              <a:t>02 fornos micro-ondas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pt-BR" sz="2400" dirty="0" smtClean="0">
                <a:solidFill>
                  <a:prstClr val="black"/>
                </a:solidFill>
                <a:latin typeface="Adobe Garamond Pro" pitchFamily="18" charset="0"/>
                <a:cs typeface="Arial" panose="020B0604020202020204" pitchFamily="34" charset="0"/>
              </a:rPr>
              <a:t>02 </a:t>
            </a:r>
            <a:r>
              <a:rPr lang="pt-BR" sz="2400" dirty="0">
                <a:solidFill>
                  <a:prstClr val="black"/>
                </a:solidFill>
                <a:latin typeface="Adobe Garamond Pro" pitchFamily="18" charset="0"/>
                <a:cs typeface="Arial" panose="020B0604020202020204" pitchFamily="34" charset="0"/>
              </a:rPr>
              <a:t>freezers horizontais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pt-BR" sz="2400" dirty="0">
                <a:solidFill>
                  <a:prstClr val="black"/>
                </a:solidFill>
                <a:latin typeface="Adobe Garamond Pro" pitchFamily="18" charset="0"/>
                <a:cs typeface="Arial" panose="020B0604020202020204" pitchFamily="34" charset="0"/>
              </a:rPr>
              <a:t>02 geladeiras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400" dirty="0" smtClean="0">
                <a:latin typeface="Adobe Garamond Pro" pitchFamily="18" charset="0"/>
                <a:cs typeface="Arial" panose="020B0604020202020204" pitchFamily="34" charset="0"/>
              </a:rPr>
              <a:t>03 liquidificadores industriais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400" dirty="0" smtClean="0">
                <a:latin typeface="Adobe Garamond Pro" pitchFamily="18" charset="0"/>
                <a:cs typeface="Arial" panose="020B0604020202020204" pitchFamily="34" charset="0"/>
              </a:rPr>
              <a:t>02 multiprocessadores de alimentos industriais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400" dirty="0" smtClean="0">
                <a:latin typeface="Adobe Garamond Pro" pitchFamily="18" charset="0"/>
                <a:cs typeface="Arial" panose="020B0604020202020204" pitchFamily="34" charset="0"/>
              </a:rPr>
              <a:t>02 telefones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400" dirty="0" smtClean="0">
                <a:latin typeface="Adobe Garamond Pro" pitchFamily="18" charset="0"/>
                <a:cs typeface="Arial" panose="020B0604020202020204" pitchFamily="34" charset="0"/>
              </a:rPr>
              <a:t>02 vitrines expositoras refrigeradas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400" dirty="0" smtClean="0">
                <a:latin typeface="Adobe Garamond Pro" pitchFamily="18" charset="0"/>
                <a:cs typeface="Arial" panose="020B0604020202020204" pitchFamily="34" charset="0"/>
              </a:rPr>
              <a:t>02 cortadores de frios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400" dirty="0" smtClean="0">
                <a:latin typeface="Adobe Garamond Pro" pitchFamily="18" charset="0"/>
                <a:cs typeface="Arial" panose="020B0604020202020204" pitchFamily="34" charset="0"/>
              </a:rPr>
              <a:t>02 espremedores de frutas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400" dirty="0" smtClean="0">
                <a:latin typeface="Adobe Garamond Pro" pitchFamily="18" charset="0"/>
                <a:cs typeface="Arial" panose="020B0604020202020204" pitchFamily="34" charset="0"/>
              </a:rPr>
              <a:t>Utensílios para cozinha em geral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400" dirty="0" smtClean="0">
                <a:latin typeface="Adobe Garamond Pro" pitchFamily="18" charset="0"/>
                <a:cs typeface="Arial" panose="020B0604020202020204" pitchFamily="34" charset="0"/>
              </a:rPr>
              <a:t>01 veículo utilitário</a:t>
            </a:r>
          </a:p>
          <a:p>
            <a:pPr marL="0" indent="0">
              <a:spcBef>
                <a:spcPts val="0"/>
              </a:spcBef>
              <a:buNone/>
            </a:pPr>
            <a:endParaRPr lang="pt-BR" sz="2000" dirty="0" smtClean="0">
              <a:latin typeface="Adobe Garamond Pro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63688" y="281372"/>
            <a:ext cx="5948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rgbClr val="D1BA57"/>
                </a:solidFill>
                <a:latin typeface="Freebooter Script" panose="03080602040607080D03" pitchFamily="66" charset="0"/>
                <a:cs typeface="Arial" panose="020B0604020202020204" pitchFamily="34" charset="0"/>
              </a:rPr>
              <a:t>    Estrutura Organizacional</a:t>
            </a:r>
            <a:endParaRPr lang="pt-BR" sz="4400" dirty="0">
              <a:solidFill>
                <a:srgbClr val="D1BA57"/>
              </a:solidFill>
              <a:latin typeface="Freebooter Script" panose="03080602040607080D03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92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915" y="281327"/>
            <a:ext cx="384933" cy="56001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404664"/>
            <a:ext cx="6172200" cy="548680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>
                <a:solidFill>
                  <a:srgbClr val="D1BA57"/>
                </a:solidFill>
                <a:latin typeface="Freebooter Script" panose="03080602040607080D03" pitchFamily="66" charset="0"/>
                <a:ea typeface="Adobe Gothic Std B" pitchFamily="34" charset="-128"/>
              </a:rPr>
              <a:t>       Mix de Serviços</a:t>
            </a:r>
            <a:endParaRPr lang="pt-BR" sz="4000" dirty="0">
              <a:solidFill>
                <a:srgbClr val="D1BA57"/>
              </a:solidFill>
              <a:latin typeface="Freebooter Script" panose="03080602040607080D03" pitchFamily="66" charset="0"/>
              <a:ea typeface="Adobe Gothic Std B" pitchFamily="34" charset="-128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3568" y="1124744"/>
            <a:ext cx="7848872" cy="3170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000" dirty="0" smtClean="0">
                <a:latin typeface="Adobe Garamond Pro" pitchFamily="18" charset="0"/>
                <a:ea typeface="Adobe Gothic Std B" pitchFamily="34" charset="-128"/>
              </a:rPr>
              <a:t>Conheça os tipos de serviços existentes e escolha o mais adequado para a sua</a:t>
            </a:r>
          </a:p>
          <a:p>
            <a:r>
              <a:rPr lang="pt-BR" sz="2000" dirty="0" smtClean="0">
                <a:latin typeface="Adobe Garamond Pro" pitchFamily="18" charset="0"/>
                <a:ea typeface="Adobe Gothic Std B" pitchFamily="34" charset="-128"/>
              </a:rPr>
              <a:t>festa.</a:t>
            </a:r>
          </a:p>
          <a:p>
            <a:endParaRPr lang="pt-BR" sz="2000" dirty="0" smtClean="0">
              <a:latin typeface="Adobe Garamond Pro" pitchFamily="18" charset="0"/>
              <a:ea typeface="Adobe Gothic Std B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Adobe Garamond Pro" pitchFamily="18" charset="0"/>
              <a:ea typeface="Adobe Gothic Std B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 smtClean="0">
              <a:latin typeface="Adobe Garamond Pro" pitchFamily="18" charset="0"/>
              <a:ea typeface="Adobe Gothic Std B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u="sng" dirty="0" smtClean="0">
              <a:latin typeface="Adobe Garamond Pro" pitchFamily="18" charset="0"/>
              <a:ea typeface="Adobe Gothic Std B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u="sng" dirty="0">
              <a:latin typeface="Adobe Garamond Pro" pitchFamily="18" charset="0"/>
              <a:ea typeface="Adobe Gothic Std B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u="sng" dirty="0" smtClean="0">
              <a:latin typeface="Adobe Garamond Pro" pitchFamily="18" charset="0"/>
              <a:ea typeface="Adobe Gothic Std B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u="sng" dirty="0">
              <a:latin typeface="Adobe Garamond Pro" pitchFamily="18" charset="0"/>
              <a:ea typeface="Adobe Gothic Std B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u="sng" dirty="0" smtClean="0">
              <a:latin typeface="Adobe Garamond Pro" pitchFamily="18" charset="0"/>
              <a:ea typeface="Adobe Gothic Std B" pitchFamily="34" charset="-128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99592" y="1916832"/>
            <a:ext cx="51125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u="sng" dirty="0">
                <a:latin typeface="Adobe Garamond Pro" pitchFamily="18" charset="0"/>
                <a:ea typeface="Adobe Gothic Std B" pitchFamily="34" charset="-128"/>
              </a:rPr>
              <a:t>Debutantes : </a:t>
            </a:r>
            <a:r>
              <a:rPr lang="pt-BR" dirty="0">
                <a:latin typeface="Adobe Garamond Pro" pitchFamily="18" charset="0"/>
                <a:ea typeface="Adobe Gothic Std B" pitchFamily="34" charset="-128"/>
              </a:rPr>
              <a:t>Festas de 15 anos em gerais, buffet completo ,segurança, mesa principal com direito a bolo e doces variados, decoração , </a:t>
            </a:r>
            <a:r>
              <a:rPr lang="pt-BR" dirty="0" err="1">
                <a:latin typeface="Adobe Garamond Pro" pitchFamily="18" charset="0"/>
                <a:ea typeface="Adobe Gothic Std B" pitchFamily="34" charset="-128"/>
              </a:rPr>
              <a:t>Dj</a:t>
            </a:r>
            <a:r>
              <a:rPr lang="pt-BR" dirty="0">
                <a:latin typeface="Adobe Garamond Pro" pitchFamily="18" charset="0"/>
                <a:ea typeface="Adobe Gothic Std B" pitchFamily="34" charset="-128"/>
              </a:rPr>
              <a:t> e </a:t>
            </a:r>
            <a:r>
              <a:rPr lang="pt-BR" dirty="0" err="1" smtClean="0">
                <a:latin typeface="Adobe Garamond Pro" pitchFamily="18" charset="0"/>
                <a:ea typeface="Adobe Gothic Std B" pitchFamily="34" charset="-128"/>
              </a:rPr>
              <a:t>Vj</a:t>
            </a:r>
            <a:endParaRPr lang="pt-BR" dirty="0" smtClean="0">
              <a:latin typeface="Adobe Garamond Pro" pitchFamily="18" charset="0"/>
              <a:ea typeface="Adobe Gothic Std B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dobe Garamond Pro" pitchFamily="18" charset="0"/>
              <a:ea typeface="Adobe Gothic Std B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>
              <a:latin typeface="Adobe Garamond Pro" pitchFamily="18" charset="0"/>
              <a:ea typeface="Adobe Gothic Std B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dobe Garamond Pro" pitchFamily="18" charset="0"/>
              <a:ea typeface="Adobe Gothic Std B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dobe Garamond Pro" pitchFamily="18" charset="0"/>
              <a:ea typeface="Adobe Gothic Std B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u="sng" dirty="0">
                <a:latin typeface="Adobe Garamond Pro" pitchFamily="18" charset="0"/>
                <a:ea typeface="Adobe Gothic Std B" pitchFamily="34" charset="-128"/>
              </a:rPr>
              <a:t>Casamentos :</a:t>
            </a:r>
            <a:r>
              <a:rPr lang="pt-BR" dirty="0">
                <a:latin typeface="Adobe Garamond Pro" pitchFamily="18" charset="0"/>
                <a:ea typeface="Adobe Gothic Std B" pitchFamily="34" charset="-128"/>
              </a:rPr>
              <a:t> buffet completo , quarto para a noiva e um para o noivo para se vestirem, cabelo e maquiagem para ambos, fotografo, decoração, </a:t>
            </a:r>
            <a:r>
              <a:rPr lang="pt-BR" dirty="0" err="1">
                <a:latin typeface="Adobe Garamond Pro" pitchFamily="18" charset="0"/>
                <a:ea typeface="Adobe Gothic Std B" pitchFamily="34" charset="-128"/>
              </a:rPr>
              <a:t>Dj</a:t>
            </a:r>
            <a:r>
              <a:rPr lang="pt-BR" dirty="0">
                <a:latin typeface="Adobe Garamond Pro" pitchFamily="18" charset="0"/>
                <a:ea typeface="Adobe Gothic Std B" pitchFamily="34" charset="-128"/>
              </a:rPr>
              <a:t>, </a:t>
            </a:r>
            <a:r>
              <a:rPr lang="pt-BR" dirty="0" err="1">
                <a:latin typeface="Adobe Garamond Pro" pitchFamily="18" charset="0"/>
                <a:ea typeface="Adobe Gothic Std B" pitchFamily="34" charset="-128"/>
              </a:rPr>
              <a:t>Vj</a:t>
            </a:r>
            <a:r>
              <a:rPr lang="pt-BR" dirty="0">
                <a:latin typeface="Adobe Garamond Pro" pitchFamily="18" charset="0"/>
                <a:ea typeface="Adobe Gothic Std B" pitchFamily="34" charset="-128"/>
              </a:rPr>
              <a:t>, segurança e uma área aberta para fotos, e um espaço </a:t>
            </a:r>
            <a:r>
              <a:rPr lang="pt-BR" dirty="0" err="1">
                <a:latin typeface="Adobe Garamond Pro" pitchFamily="18" charset="0"/>
                <a:ea typeface="Adobe Gothic Std B" pitchFamily="34" charset="-128"/>
              </a:rPr>
              <a:t>kids</a:t>
            </a:r>
            <a:r>
              <a:rPr lang="pt-BR" dirty="0">
                <a:latin typeface="Adobe Garamond Pro" pitchFamily="18" charset="0"/>
                <a:ea typeface="Adobe Gothic Std B" pitchFamily="34" charset="-128"/>
              </a:rPr>
              <a:t> para crianças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026" y="1772816"/>
            <a:ext cx="2477773" cy="119581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3738620"/>
            <a:ext cx="2248623" cy="161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90178"/>
            <a:ext cx="489350" cy="71192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D1BA57"/>
                </a:solidFill>
                <a:latin typeface="Freebooter Script" panose="03080602040607080D03" pitchFamily="66" charset="0"/>
              </a:rPr>
              <a:t>Mix de Serviços</a:t>
            </a:r>
            <a:endParaRPr lang="pt-BR" dirty="0">
              <a:solidFill>
                <a:srgbClr val="D1BA57"/>
              </a:solidFill>
              <a:latin typeface="Freebooter Script" panose="03080602040607080D03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>
            <a:normAutofit/>
          </a:bodyPr>
          <a:lstStyle/>
          <a:p>
            <a:r>
              <a:rPr lang="pt-BR" sz="1900" u="sng" dirty="0" smtClean="0">
                <a:latin typeface="Adobe Garamond Pro" pitchFamily="18" charset="0"/>
                <a:ea typeface="Adobe Gothic Std B" pitchFamily="34" charset="-128"/>
              </a:rPr>
              <a:t>Formaturas </a:t>
            </a:r>
            <a:r>
              <a:rPr lang="pt-BR" sz="1900" u="sng" dirty="0">
                <a:latin typeface="Adobe Garamond Pro" pitchFamily="18" charset="0"/>
                <a:ea typeface="Adobe Gothic Std B" pitchFamily="34" charset="-128"/>
              </a:rPr>
              <a:t>: </a:t>
            </a:r>
            <a:r>
              <a:rPr lang="pt-BR" sz="1900" dirty="0">
                <a:latin typeface="Adobe Garamond Pro" pitchFamily="18" charset="0"/>
                <a:ea typeface="Adobe Gothic Std B" pitchFamily="34" charset="-128"/>
              </a:rPr>
              <a:t> buffet completo ,espaço para a realização de colação  de grau, fotos em grupos e individuais, valsa, </a:t>
            </a:r>
            <a:r>
              <a:rPr lang="pt-BR" sz="1900" dirty="0" err="1">
                <a:latin typeface="Adobe Garamond Pro" pitchFamily="18" charset="0"/>
                <a:ea typeface="Adobe Gothic Std B" pitchFamily="34" charset="-128"/>
              </a:rPr>
              <a:t>Dj</a:t>
            </a:r>
            <a:r>
              <a:rPr lang="pt-BR" sz="1900" dirty="0">
                <a:latin typeface="Adobe Garamond Pro" pitchFamily="18" charset="0"/>
                <a:ea typeface="Adobe Gothic Std B" pitchFamily="34" charset="-128"/>
              </a:rPr>
              <a:t>, </a:t>
            </a:r>
            <a:r>
              <a:rPr lang="pt-BR" sz="1900" dirty="0" err="1">
                <a:latin typeface="Adobe Garamond Pro" pitchFamily="18" charset="0"/>
                <a:ea typeface="Adobe Gothic Std B" pitchFamily="34" charset="-128"/>
              </a:rPr>
              <a:t>Vj</a:t>
            </a:r>
            <a:r>
              <a:rPr lang="pt-BR" sz="1900" dirty="0">
                <a:latin typeface="Adobe Garamond Pro" pitchFamily="18" charset="0"/>
                <a:ea typeface="Adobe Gothic Std B" pitchFamily="34" charset="-128"/>
              </a:rPr>
              <a:t>, barman, segurança,  mesa de </a:t>
            </a:r>
            <a:r>
              <a:rPr lang="pt-BR" sz="1900" dirty="0" err="1">
                <a:latin typeface="Adobe Garamond Pro" pitchFamily="18" charset="0"/>
                <a:ea typeface="Adobe Gothic Std B" pitchFamily="34" charset="-128"/>
              </a:rPr>
              <a:t>guloseimas,e</a:t>
            </a:r>
            <a:r>
              <a:rPr lang="pt-BR" sz="1900" dirty="0">
                <a:latin typeface="Adobe Garamond Pro" pitchFamily="18" charset="0"/>
                <a:ea typeface="Adobe Gothic Std B" pitchFamily="34" charset="-128"/>
              </a:rPr>
              <a:t> decoração </a:t>
            </a:r>
          </a:p>
          <a:p>
            <a:pPr marL="285750" indent="-285750"/>
            <a:endParaRPr lang="pt-BR" dirty="0" smtClean="0">
              <a:latin typeface="Adobe Garamond Pro" pitchFamily="18" charset="0"/>
              <a:ea typeface="Adobe Gothic Std B" pitchFamily="34" charset="-128"/>
            </a:endParaRPr>
          </a:p>
          <a:p>
            <a:pPr marL="0" indent="0">
              <a:buNone/>
            </a:pPr>
            <a:endParaRPr lang="pt-BR" dirty="0">
              <a:latin typeface="Adobe Garamond Pro" pitchFamily="18" charset="0"/>
              <a:ea typeface="Adobe Gothic Std B" pitchFamily="34" charset="-128"/>
            </a:endParaRPr>
          </a:p>
          <a:p>
            <a:r>
              <a:rPr lang="pt-BR" sz="1800" dirty="0" smtClean="0">
                <a:latin typeface="Adobe Garamond Pro" pitchFamily="18" charset="0"/>
                <a:ea typeface="Adobe Gothic Std B" pitchFamily="34" charset="-128"/>
              </a:rPr>
              <a:t>Eventos </a:t>
            </a:r>
            <a:r>
              <a:rPr lang="pt-BR" sz="1800" dirty="0">
                <a:latin typeface="Adobe Garamond Pro" pitchFamily="18" charset="0"/>
                <a:ea typeface="Adobe Gothic Std B" pitchFamily="34" charset="-128"/>
              </a:rPr>
              <a:t>Personalizados, crie seu próprio evento conosco    </a:t>
            </a:r>
            <a:r>
              <a:rPr lang="pt-BR" sz="1800" b="1" i="1" dirty="0">
                <a:latin typeface="Adobe Gothic Std B" pitchFamily="34" charset="-128"/>
                <a:ea typeface="Adobe Gothic Std B" pitchFamily="34" charset="-128"/>
              </a:rPr>
              <a:t>   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556792"/>
            <a:ext cx="2232248" cy="148444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269" y="4090325"/>
            <a:ext cx="2712014" cy="104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8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695" y="116632"/>
            <a:ext cx="448421" cy="6523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>
                <a:solidFill>
                  <a:srgbClr val="D1BA57"/>
                </a:solidFill>
                <a:latin typeface="Freebooter Script" panose="03080602040607080D03" pitchFamily="66" charset="0"/>
              </a:rPr>
              <a:t>              Exemplo de Cardápio</a:t>
            </a:r>
            <a:endParaRPr lang="pt-BR" dirty="0">
              <a:solidFill>
                <a:srgbClr val="D1BA57"/>
              </a:solidFill>
              <a:latin typeface="Freebooter Script" panose="03080602040607080D03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908720"/>
            <a:ext cx="5400600" cy="556523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pt-BR" sz="3400" b="1" dirty="0" smtClean="0">
                <a:latin typeface="Adobe Garamond Pro" pitchFamily="18" charset="0"/>
              </a:rPr>
              <a:t>Opção de cardápio número 01 </a:t>
            </a:r>
          </a:p>
          <a:p>
            <a:r>
              <a:rPr lang="pt-BR" b="1" dirty="0" smtClean="0">
                <a:latin typeface="Adobe Garamond Pro" pitchFamily="18" charset="0"/>
              </a:rPr>
              <a:t>Ilha de saladas e antepasto:</a:t>
            </a:r>
          </a:p>
          <a:p>
            <a:r>
              <a:rPr lang="pt-BR" dirty="0" smtClean="0">
                <a:latin typeface="Adobe Garamond Pro" pitchFamily="18" charset="0"/>
              </a:rPr>
              <a:t>Mesa com 05 tipos de saladas, sendo 03 a base de folhas e 02 a base de batatas e antepastos com torrada</a:t>
            </a:r>
          </a:p>
          <a:p>
            <a:r>
              <a:rPr lang="pt-BR" b="1" dirty="0" smtClean="0">
                <a:latin typeface="Adobe Garamond Pro" pitchFamily="18" charset="0"/>
              </a:rPr>
              <a:t>Almoço (Sugestão):</a:t>
            </a:r>
          </a:p>
          <a:p>
            <a:r>
              <a:rPr lang="pt-BR" dirty="0" smtClean="0">
                <a:latin typeface="Adobe Garamond Pro" pitchFamily="18" charset="0"/>
              </a:rPr>
              <a:t>Arroz Branco</a:t>
            </a:r>
          </a:p>
          <a:p>
            <a:r>
              <a:rPr lang="pt-BR" dirty="0" smtClean="0">
                <a:latin typeface="Adobe Garamond Pro" pitchFamily="18" charset="0"/>
              </a:rPr>
              <a:t>Arroz  com Açafrão e Ervas</a:t>
            </a:r>
          </a:p>
          <a:p>
            <a:r>
              <a:rPr lang="pt-BR" dirty="0" err="1" smtClean="0">
                <a:latin typeface="Adobe Garamond Pro" pitchFamily="18" charset="0"/>
              </a:rPr>
              <a:t>Mousseline</a:t>
            </a:r>
            <a:r>
              <a:rPr lang="pt-BR" dirty="0" smtClean="0">
                <a:latin typeface="Adobe Garamond Pro" pitchFamily="18" charset="0"/>
              </a:rPr>
              <a:t> de Batatas com confetes de Bacon e Parmesão</a:t>
            </a:r>
          </a:p>
          <a:p>
            <a:r>
              <a:rPr lang="pt-BR" dirty="0" err="1" smtClean="0">
                <a:latin typeface="Adobe Garamond Pro" pitchFamily="18" charset="0"/>
              </a:rPr>
              <a:t>Penne</a:t>
            </a:r>
            <a:r>
              <a:rPr lang="pt-BR" dirty="0" smtClean="0">
                <a:latin typeface="Adobe Garamond Pro" pitchFamily="18" charset="0"/>
              </a:rPr>
              <a:t> com 02 tipos de molhos </a:t>
            </a:r>
          </a:p>
          <a:p>
            <a:r>
              <a:rPr lang="pt-BR" dirty="0" smtClean="0">
                <a:latin typeface="Adobe Garamond Pro" pitchFamily="18" charset="0"/>
              </a:rPr>
              <a:t>Molho Bechamel</a:t>
            </a:r>
          </a:p>
          <a:p>
            <a:r>
              <a:rPr lang="pt-BR" dirty="0" smtClean="0">
                <a:latin typeface="Adobe Garamond Pro" pitchFamily="18" charset="0"/>
              </a:rPr>
              <a:t>Molho ao Sugo</a:t>
            </a:r>
          </a:p>
          <a:p>
            <a:r>
              <a:rPr lang="pt-BR" dirty="0" smtClean="0">
                <a:latin typeface="Adobe Garamond Pro" pitchFamily="18" charset="0"/>
              </a:rPr>
              <a:t>Filé de Frango ao Molho de Laranja</a:t>
            </a:r>
          </a:p>
          <a:p>
            <a:r>
              <a:rPr lang="pt-BR" dirty="0" smtClean="0">
                <a:latin typeface="Adobe Garamond Pro" pitchFamily="18" charset="0"/>
              </a:rPr>
              <a:t>Lagarto ao Molho Madeira com Alcaparras</a:t>
            </a:r>
          </a:p>
          <a:p>
            <a:r>
              <a:rPr lang="pt-BR" b="1" dirty="0" smtClean="0">
                <a:latin typeface="Adobe Garamond Pro" pitchFamily="18" charset="0"/>
              </a:rPr>
              <a:t>Sobremesa:</a:t>
            </a:r>
          </a:p>
          <a:p>
            <a:r>
              <a:rPr lang="pt-BR" dirty="0" smtClean="0">
                <a:latin typeface="Adobe Garamond Pro" pitchFamily="18" charset="0"/>
              </a:rPr>
              <a:t>Sorvetes variados com calda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852936"/>
            <a:ext cx="2592288" cy="158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3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45214"/>
            <a:ext cx="489349" cy="7119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315875"/>
            <a:ext cx="7620000" cy="792088"/>
          </a:xfrm>
        </p:spPr>
        <p:txBody>
          <a:bodyPr/>
          <a:lstStyle/>
          <a:p>
            <a:r>
              <a:rPr lang="pt-BR" sz="4000" dirty="0" smtClean="0">
                <a:solidFill>
                  <a:srgbClr val="D1BA57"/>
                </a:solidFill>
                <a:latin typeface="Freebooter Script" panose="03080602040607080D03" pitchFamily="66" charset="0"/>
              </a:rPr>
              <a:t>     Exemplo de Cardápio</a:t>
            </a:r>
            <a:endParaRPr lang="pt-BR" sz="4000" dirty="0">
              <a:solidFill>
                <a:srgbClr val="D1BA57"/>
              </a:solidFill>
              <a:latin typeface="Freebooter Script" panose="03080602040607080D03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6404" y="1556792"/>
            <a:ext cx="6264696" cy="549208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pt-BR" b="1" dirty="0" smtClean="0">
                <a:latin typeface="Adobe Garamond Pro" pitchFamily="18" charset="0"/>
              </a:rPr>
              <a:t>Opção número de cardápio número 02</a:t>
            </a:r>
          </a:p>
          <a:p>
            <a:r>
              <a:rPr lang="pt-BR" b="1" dirty="0" smtClean="0">
                <a:latin typeface="Adobe Garamond Pro" pitchFamily="18" charset="0"/>
              </a:rPr>
              <a:t>Entrada:</a:t>
            </a:r>
          </a:p>
          <a:p>
            <a:r>
              <a:rPr lang="pt-BR" dirty="0" smtClean="0">
                <a:latin typeface="Adobe Garamond Pro" pitchFamily="18" charset="0"/>
              </a:rPr>
              <a:t>Mesa de frios (mussarela, presunto, peito de peru, salame, azeitonas preta e verde e queijos variados)  saladas com 02 tipos de folhas, 02 tipos de molho para tempero e tomate</a:t>
            </a:r>
          </a:p>
          <a:p>
            <a:r>
              <a:rPr lang="pt-BR" b="1" dirty="0" smtClean="0">
                <a:latin typeface="Adobe Garamond Pro" pitchFamily="18" charset="0"/>
              </a:rPr>
              <a:t>Jantar:</a:t>
            </a:r>
          </a:p>
          <a:p>
            <a:r>
              <a:rPr lang="pt-BR" dirty="0" smtClean="0">
                <a:latin typeface="Adobe Garamond Pro" pitchFamily="18" charset="0"/>
              </a:rPr>
              <a:t>Mini Hambúrguer, Mini Cachorro Quente, Mini Pizza, Escondidinho de Frango, Escondidinho de Camarão e Escondidinho de Carne</a:t>
            </a:r>
          </a:p>
          <a:p>
            <a:r>
              <a:rPr lang="pt-BR" b="1" dirty="0" smtClean="0">
                <a:latin typeface="Adobe Garamond Pro" pitchFamily="18" charset="0"/>
              </a:rPr>
              <a:t>Opções de Ilhas:</a:t>
            </a:r>
          </a:p>
          <a:p>
            <a:r>
              <a:rPr lang="pt-BR" b="1" i="1" dirty="0" err="1" smtClean="0">
                <a:latin typeface="Adobe Garamond Pro" pitchFamily="18" charset="0"/>
              </a:rPr>
              <a:t>Outback</a:t>
            </a:r>
            <a:r>
              <a:rPr lang="pt-BR" b="1" i="1" dirty="0" smtClean="0">
                <a:latin typeface="Adobe Garamond Pro" pitchFamily="18" charset="0"/>
              </a:rPr>
              <a:t>: </a:t>
            </a:r>
            <a:r>
              <a:rPr lang="pt-BR" dirty="0" smtClean="0">
                <a:latin typeface="Adobe Garamond Pro" pitchFamily="18" charset="0"/>
              </a:rPr>
              <a:t>Batata Frita com Cheddar e Bacon, Batata Frita de carinha, Batata Frita com Parmesão e Costelinha </a:t>
            </a:r>
          </a:p>
          <a:p>
            <a:r>
              <a:rPr lang="pt-BR" b="1" i="1" dirty="0" smtClean="0">
                <a:latin typeface="Adobe Garamond Pro" pitchFamily="18" charset="0"/>
              </a:rPr>
              <a:t>Mexicana: </a:t>
            </a:r>
            <a:r>
              <a:rPr lang="pt-BR" dirty="0" err="1" smtClean="0">
                <a:latin typeface="Adobe Garamond Pro" pitchFamily="18" charset="0"/>
              </a:rPr>
              <a:t>Nachos</a:t>
            </a:r>
            <a:r>
              <a:rPr lang="pt-BR" dirty="0">
                <a:latin typeface="Adobe Garamond Pro" pitchFamily="18" charset="0"/>
              </a:rPr>
              <a:t> </a:t>
            </a:r>
            <a:r>
              <a:rPr lang="pt-BR" dirty="0" smtClean="0">
                <a:latin typeface="Adobe Garamond Pro" pitchFamily="18" charset="0"/>
              </a:rPr>
              <a:t>variados</a:t>
            </a:r>
          </a:p>
          <a:p>
            <a:r>
              <a:rPr lang="pt-BR" b="1" i="1" dirty="0" smtClean="0">
                <a:latin typeface="Adobe Garamond Pro" pitchFamily="18" charset="0"/>
              </a:rPr>
              <a:t>Japonesa:  </a:t>
            </a:r>
            <a:r>
              <a:rPr lang="pt-BR" dirty="0" err="1" smtClean="0">
                <a:latin typeface="Adobe Garamond Pro" pitchFamily="18" charset="0"/>
              </a:rPr>
              <a:t>Hakisoba</a:t>
            </a:r>
            <a:r>
              <a:rPr lang="pt-BR" dirty="0" smtClean="0">
                <a:latin typeface="Adobe Garamond Pro" pitchFamily="18" charset="0"/>
              </a:rPr>
              <a:t>, Hot </a:t>
            </a:r>
            <a:r>
              <a:rPr lang="pt-BR" dirty="0" err="1" smtClean="0">
                <a:latin typeface="Adobe Garamond Pro" pitchFamily="18" charset="0"/>
              </a:rPr>
              <a:t>Roll</a:t>
            </a:r>
            <a:r>
              <a:rPr lang="pt-BR" dirty="0" smtClean="0">
                <a:latin typeface="Adobe Garamond Pro" pitchFamily="18" charset="0"/>
              </a:rPr>
              <a:t>, Sushis variados, </a:t>
            </a:r>
            <a:r>
              <a:rPr lang="pt-BR" dirty="0" err="1" smtClean="0">
                <a:latin typeface="Adobe Garamond Pro" pitchFamily="18" charset="0"/>
              </a:rPr>
              <a:t>Temakis</a:t>
            </a:r>
            <a:r>
              <a:rPr lang="pt-BR" dirty="0" smtClean="0">
                <a:latin typeface="Adobe Garamond Pro" pitchFamily="18" charset="0"/>
              </a:rPr>
              <a:t> variados</a:t>
            </a:r>
          </a:p>
          <a:p>
            <a:r>
              <a:rPr lang="pt-BR" b="1" i="1" dirty="0" smtClean="0">
                <a:latin typeface="Adobe Garamond Pro" pitchFamily="18" charset="0"/>
              </a:rPr>
              <a:t>Infantil: </a:t>
            </a:r>
            <a:r>
              <a:rPr lang="pt-BR" dirty="0" smtClean="0">
                <a:latin typeface="Adobe Garamond Pro" pitchFamily="18" charset="0"/>
              </a:rPr>
              <a:t>Pipocas doces e salgadas</a:t>
            </a:r>
            <a:r>
              <a:rPr lang="pt-BR" dirty="0">
                <a:latin typeface="Adobe Garamond Pro" pitchFamily="18" charset="0"/>
              </a:rPr>
              <a:t>,</a:t>
            </a:r>
            <a:r>
              <a:rPr lang="pt-BR" dirty="0" smtClean="0">
                <a:latin typeface="Adobe Garamond Pro" pitchFamily="18" charset="0"/>
              </a:rPr>
              <a:t> mesa de guloseimas, </a:t>
            </a:r>
            <a:endParaRPr lang="pt-BR" b="1" i="1" dirty="0">
              <a:latin typeface="Adobe Garamond Pro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2204864"/>
            <a:ext cx="2311757" cy="231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7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87" y="13256"/>
            <a:ext cx="8644313" cy="518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4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</p:spPr>
      </p:pic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3176"/>
            <a:ext cx="9144000" cy="184482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6500"/>
            <a:ext cx="9144000" cy="203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7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59632" y="1700808"/>
            <a:ext cx="6203520" cy="5505698"/>
          </a:xfrm>
          <a:ln/>
        </p:spPr>
        <p:txBody>
          <a:bodyPr tIns="16001"/>
          <a:lstStyle/>
          <a:p>
            <a:pPr>
              <a:buSzPct val="69000"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r>
              <a:rPr lang="pt-BR" altLang="pt-BR" sz="2000" dirty="0">
                <a:solidFill>
                  <a:srgbClr val="CEBB32"/>
                </a:solidFill>
                <a:latin typeface="Adobe Garamond Pro" pitchFamily="18" charset="0"/>
              </a:rPr>
              <a:t>Defesa do nome</a:t>
            </a:r>
          </a:p>
          <a:p>
            <a:pPr marL="306725" indent="-300965">
              <a:buNone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endParaRPr lang="pt-BR" altLang="pt-BR" sz="1800" dirty="0">
              <a:latin typeface="Adobe Garamond Pro" pitchFamily="18" charset="0"/>
            </a:endParaRPr>
          </a:p>
          <a:p>
            <a:pPr marL="306725" indent="-300965" algn="ctr">
              <a:buNone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r>
              <a:rPr lang="pt-BR" altLang="pt-BR" sz="2800" dirty="0" smtClean="0">
                <a:solidFill>
                  <a:srgbClr val="CEBB32"/>
                </a:solidFill>
                <a:latin typeface="Adobe Garamond Pro" pitchFamily="18" charset="0"/>
              </a:rPr>
              <a:t>Sensazionale:</a:t>
            </a:r>
            <a:endParaRPr lang="pt-BR" altLang="pt-BR" sz="2800" dirty="0">
              <a:solidFill>
                <a:srgbClr val="CEBB32"/>
              </a:solidFill>
              <a:latin typeface="Adobe Garamond Pro" pitchFamily="18" charset="0"/>
            </a:endParaRPr>
          </a:p>
          <a:p>
            <a:pPr marL="306725" indent="-300965">
              <a:buNone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endParaRPr lang="pt-BR" altLang="pt-BR" sz="1800" dirty="0">
              <a:latin typeface="Adobe Garamond Pro" pitchFamily="18" charset="0"/>
            </a:endParaRPr>
          </a:p>
          <a:p>
            <a:pPr marL="306725" indent="-300965" algn="ctr">
              <a:buNone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r>
              <a:rPr lang="pt-BR" sz="1800" dirty="0" smtClean="0">
                <a:latin typeface="Adobe Garamond Pro" pitchFamily="18" charset="0"/>
              </a:rPr>
              <a:t>As origens dos nossos ‘’Buffet”  vem da Itália, desde o </a:t>
            </a:r>
            <a:r>
              <a:rPr lang="pt-BR" sz="1800" dirty="0">
                <a:latin typeface="Adobe Garamond Pro" pitchFamily="18" charset="0"/>
              </a:rPr>
              <a:t>início do século 17</a:t>
            </a:r>
            <a:r>
              <a:rPr lang="pt-BR" sz="1800" dirty="0" smtClean="0">
                <a:latin typeface="Adobe Garamond Pro" pitchFamily="18" charset="0"/>
              </a:rPr>
              <a:t>. Então, resgatamos nossas origens e juntamos com o ‘’ Sensacional ’’ que queremos oferecer a todos nossos cliente, parceiros e colaboradores.</a:t>
            </a:r>
            <a:endParaRPr lang="pt-BR" altLang="pt-BR" sz="1800" dirty="0">
              <a:latin typeface="Adobe Garamond Pro" pitchFamily="18" charset="0"/>
            </a:endParaRPr>
          </a:p>
          <a:p>
            <a:pPr>
              <a:buSzPct val="69000"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r>
              <a:rPr lang="pt-BR" altLang="pt-BR" sz="2000" dirty="0">
                <a:solidFill>
                  <a:srgbClr val="CEBB32"/>
                </a:solidFill>
                <a:latin typeface="Adobe Garamond Pro" pitchFamily="18" charset="0"/>
              </a:rPr>
              <a:t>Slogan</a:t>
            </a:r>
          </a:p>
          <a:p>
            <a:pPr marL="306725" indent="-300965">
              <a:buNone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endParaRPr lang="pt-BR" altLang="pt-BR" sz="1800" dirty="0">
              <a:latin typeface="Adobe Garamond Pro" pitchFamily="18" charset="0"/>
            </a:endParaRPr>
          </a:p>
          <a:p>
            <a:pPr marL="306725" indent="-300965" algn="ctr">
              <a:buNone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r>
              <a:rPr lang="pt-BR" altLang="pt-BR" sz="2400" b="1" dirty="0" smtClean="0">
                <a:latin typeface="Adobe Garamond Pro" pitchFamily="18" charset="0"/>
              </a:rPr>
              <a:t>O Sensacional da vida você encontra aqui!</a:t>
            </a:r>
            <a:endParaRPr lang="pt-BR" altLang="pt-BR" sz="2400" b="1" dirty="0">
              <a:latin typeface="Adobe Garamond Pro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04664"/>
            <a:ext cx="2867269" cy="83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671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75656" y="1772816"/>
            <a:ext cx="6203520" cy="5400600"/>
          </a:xfrm>
          <a:ln/>
        </p:spPr>
        <p:txBody>
          <a:bodyPr tIns="16001">
            <a:normAutofit/>
          </a:bodyPr>
          <a:lstStyle/>
          <a:p>
            <a:pPr>
              <a:buSzPct val="43000"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r>
              <a:rPr lang="pt-BR" altLang="pt-BR" dirty="0" smtClean="0">
                <a:solidFill>
                  <a:srgbClr val="CEBB32"/>
                </a:solidFill>
                <a:latin typeface="Adobe Garamond Pro" pitchFamily="18" charset="0"/>
              </a:rPr>
              <a:t>Posicionamento:</a:t>
            </a:r>
          </a:p>
          <a:p>
            <a:pPr marL="0" indent="0" algn="ctr">
              <a:buSzPct val="43000"/>
              <a:buNone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endParaRPr lang="pt-BR" altLang="pt-BR" sz="3000" dirty="0" smtClean="0">
              <a:latin typeface="Adobe Garamond Pro" pitchFamily="18" charset="0"/>
            </a:endParaRPr>
          </a:p>
          <a:p>
            <a:pPr marL="0" indent="0" algn="ctr">
              <a:buSzPct val="43000"/>
              <a:buNone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r>
              <a:rPr lang="pt-BR" altLang="pt-BR" sz="3000" dirty="0" smtClean="0">
                <a:latin typeface="Adobe Garamond Pro" pitchFamily="18" charset="0"/>
              </a:rPr>
              <a:t>Nosso buffet oferece os melhores serviços no segmento em que atua. Buscando sempre os melhores produtos, com  qualidade, dedicação e responsabilidade, trazendo total confiança aos nossos clientes.</a:t>
            </a:r>
            <a:endParaRPr lang="pt-BR" altLang="pt-BR" sz="3000" dirty="0">
              <a:latin typeface="Adobe Garamond Pro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32656"/>
            <a:ext cx="4207970" cy="114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579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1455" y="1484784"/>
            <a:ext cx="8173919" cy="5505698"/>
          </a:xfrm>
          <a:ln/>
        </p:spPr>
        <p:txBody>
          <a:bodyPr tIns="16001"/>
          <a:lstStyle/>
          <a:p>
            <a:pPr>
              <a:buSzPct val="43000"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</a:pPr>
            <a:r>
              <a:rPr lang="pt-BR" altLang="pt-BR" dirty="0">
                <a:solidFill>
                  <a:srgbClr val="C6C046"/>
                </a:solidFill>
                <a:latin typeface="Adobe Garamond Pro" pitchFamily="18" charset="0"/>
              </a:rPr>
              <a:t>Defesa do </a:t>
            </a:r>
            <a:r>
              <a:rPr lang="pt-BR" altLang="pt-BR" dirty="0" smtClean="0">
                <a:solidFill>
                  <a:srgbClr val="C6C046"/>
                </a:solidFill>
                <a:latin typeface="Adobe Garamond Pro" pitchFamily="18" charset="0"/>
              </a:rPr>
              <a:t>logotipo</a:t>
            </a:r>
            <a:endParaRPr lang="pt-BR" altLang="pt-BR" dirty="0">
              <a:solidFill>
                <a:srgbClr val="C6C046"/>
              </a:solidFill>
              <a:latin typeface="Adobe Garamond Pro" pitchFamily="18" charset="0"/>
            </a:endParaRPr>
          </a:p>
          <a:p>
            <a:pPr marL="0" indent="0"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</a:pPr>
            <a:endParaRPr lang="pt-BR" altLang="pt-BR" sz="1800" dirty="0">
              <a:latin typeface="Adobe Garamond Pro" pitchFamily="18" charset="0"/>
            </a:endParaRPr>
          </a:p>
          <a:p>
            <a:pPr marL="0" indent="0" algn="ctr"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</a:pPr>
            <a:r>
              <a:rPr lang="pt-BR" altLang="pt-BR" sz="1800" dirty="0" smtClean="0">
                <a:latin typeface="Adobe Garamond Pro" pitchFamily="18" charset="0"/>
              </a:rPr>
              <a:t>O perfeito e o simples  se encontram, a suavidade e o charme da estrutura das letras, traz a sensação de glamour e segurança, junto com a ‘’simplicidade’’ da folha, que representa o total controle naquilo que exercemos.</a:t>
            </a:r>
            <a:endParaRPr lang="pt-BR" altLang="pt-BR" sz="1800" dirty="0">
              <a:latin typeface="Adobe Garamond Pro" pitchFamily="18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20640" y="4618565"/>
            <a:ext cx="6236640" cy="112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endParaRPr lang="pt-BR" alt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43581"/>
            <a:ext cx="2619741" cy="76210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58" y="2996952"/>
            <a:ext cx="8118898" cy="29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329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50721" y="1352302"/>
            <a:ext cx="4701600" cy="5505698"/>
          </a:xfrm>
          <a:ln/>
        </p:spPr>
        <p:txBody>
          <a:bodyPr tIns="16001"/>
          <a:lstStyle/>
          <a:p>
            <a:pPr>
              <a:buSzPct val="69000"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</a:pPr>
            <a:r>
              <a:rPr lang="pt-BR" altLang="pt-BR" sz="1800" b="1" dirty="0">
                <a:latin typeface="Adobe Garamond Pro" pitchFamily="18" charset="0"/>
              </a:rPr>
              <a:t>Padronização das cores</a:t>
            </a:r>
          </a:p>
          <a:p>
            <a:pPr marL="0" indent="0"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</a:pPr>
            <a:endParaRPr lang="pt-BR" altLang="pt-BR" sz="1800" dirty="0"/>
          </a:p>
          <a:p>
            <a:pPr marL="195843" indent="-191523">
              <a:buSzPct val="45000"/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</a:pPr>
            <a:r>
              <a:rPr lang="pt-BR" altLang="pt-BR" sz="1800" i="1" dirty="0" smtClean="0">
                <a:latin typeface="Adobe Garamond Pro" pitchFamily="18" charset="0"/>
              </a:rPr>
              <a:t>Verde Claro:</a:t>
            </a:r>
            <a:endParaRPr lang="pt-BR" altLang="pt-BR" sz="1800" i="1" dirty="0">
              <a:latin typeface="Adobe Garamond Pro" pitchFamily="18" charset="0"/>
            </a:endParaRPr>
          </a:p>
          <a:p>
            <a:pPr marL="0" indent="0"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</a:pPr>
            <a:r>
              <a:rPr lang="pt-BR" sz="1800" dirty="0">
                <a:latin typeface="Adobe Garamond Pro" pitchFamily="18" charset="0"/>
              </a:rPr>
              <a:t>O verde acalma e traz equilíbrio ao corpo e ao </a:t>
            </a:r>
            <a:r>
              <a:rPr lang="pt-BR" sz="1800" dirty="0" smtClean="0">
                <a:latin typeface="Adobe Garamond Pro" pitchFamily="18" charset="0"/>
              </a:rPr>
              <a:t>espírito, </a:t>
            </a:r>
            <a:r>
              <a:rPr lang="pt-BR" altLang="pt-BR" sz="1800" dirty="0" smtClean="0">
                <a:latin typeface="Adobe Garamond Pro" pitchFamily="18" charset="0"/>
              </a:rPr>
              <a:t>remete </a:t>
            </a:r>
            <a:r>
              <a:rPr lang="pt-BR" altLang="pt-BR" sz="1800" dirty="0">
                <a:latin typeface="Adobe Garamond Pro" pitchFamily="18" charset="0"/>
              </a:rPr>
              <a:t>ao natural, </a:t>
            </a:r>
            <a:r>
              <a:rPr lang="pt-BR" altLang="pt-BR" sz="1800" dirty="0" smtClean="0">
                <a:latin typeface="Adobe Garamond Pro" pitchFamily="18" charset="0"/>
              </a:rPr>
              <a:t>frescor, honestidade </a:t>
            </a:r>
            <a:r>
              <a:rPr lang="pt-BR" altLang="pt-BR" sz="1800" dirty="0">
                <a:latin typeface="Adobe Garamond Pro" pitchFamily="18" charset="0"/>
              </a:rPr>
              <a:t>e confiança</a:t>
            </a:r>
            <a:r>
              <a:rPr lang="pt-BR" altLang="pt-BR" sz="1800" dirty="0"/>
              <a:t>.</a:t>
            </a:r>
          </a:p>
          <a:p>
            <a:pPr marL="0" indent="0"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</a:pPr>
            <a:endParaRPr lang="pt-BR" altLang="pt-BR" sz="1800" dirty="0"/>
          </a:p>
          <a:p>
            <a:pPr marL="0" indent="0">
              <a:buSzPct val="69000"/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</a:pPr>
            <a:endParaRPr lang="pt-BR" altLang="pt-BR" sz="1800" b="1" i="1" dirty="0" smtClean="0"/>
          </a:p>
          <a:p>
            <a:pPr marL="0" indent="0">
              <a:buSzPct val="69000"/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</a:pPr>
            <a:endParaRPr lang="pt-BR" altLang="pt-BR" sz="1800" b="1" i="1" dirty="0"/>
          </a:p>
          <a:p>
            <a:pPr marL="0" indent="0">
              <a:buSzPct val="69000"/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</a:pPr>
            <a:endParaRPr lang="pt-BR" altLang="pt-BR" sz="1800" b="1" i="1" dirty="0" smtClean="0"/>
          </a:p>
          <a:p>
            <a:pPr marL="0" indent="0">
              <a:buSzPct val="69000"/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</a:pPr>
            <a:endParaRPr lang="pt-BR" altLang="pt-BR" sz="1800" b="1" i="1" dirty="0"/>
          </a:p>
          <a:p>
            <a:pPr marL="0" indent="0">
              <a:buSzPct val="69000"/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</a:pPr>
            <a:r>
              <a:rPr lang="pt-BR" altLang="pt-BR" sz="1800" dirty="0" smtClean="0">
                <a:latin typeface="Adobe Garamond Pro" pitchFamily="18" charset="0"/>
              </a:rPr>
              <a:t>Dourado/Ouro velho</a:t>
            </a:r>
          </a:p>
          <a:p>
            <a:pPr marL="0" indent="0">
              <a:buSzPct val="69000"/>
              <a:buNone/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</a:tabLst>
            </a:pPr>
            <a:r>
              <a:rPr lang="pt-BR" sz="1800" dirty="0">
                <a:latin typeface="Adobe Garamond Pro" pitchFamily="18" charset="0"/>
              </a:rPr>
              <a:t>A cor dourada é a cor do sucesso, realização e triunfo. Associado a abundância e prosperidade, luxo e qualidade, prestígio e sofisticação, valor e elegância</a:t>
            </a:r>
            <a:endParaRPr lang="pt-BR" altLang="pt-BR" sz="1800" dirty="0">
              <a:latin typeface="Adobe Garamond Pro" pitchFamily="18" charset="0"/>
            </a:endParaRPr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492480" y="1764186"/>
            <a:ext cx="1764000" cy="1764185"/>
          </a:xfrm>
          <a:prstGeom prst="ellipse">
            <a:avLst/>
          </a:prstGeom>
          <a:solidFill>
            <a:srgbClr val="B7DE82"/>
          </a:solidFill>
          <a:ln>
            <a:noFill/>
          </a:ln>
          <a:effectLst/>
        </p:spPr>
        <p:txBody>
          <a:bodyPr wrap="none" lIns="82945" tIns="41473" rIns="82945" bIns="41473" anchor="ctr"/>
          <a:lstStyle/>
          <a:p>
            <a:endParaRPr lang="pt-BR" dirty="0"/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391680" y="4376620"/>
            <a:ext cx="1764000" cy="1764185"/>
          </a:xfrm>
          <a:prstGeom prst="ellipse">
            <a:avLst/>
          </a:prstGeom>
          <a:solidFill>
            <a:srgbClr val="D1BA57"/>
          </a:solidFill>
          <a:ln w="291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pt-BR" dirty="0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351521" y="2111262"/>
            <a:ext cx="1568160" cy="102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dirty="0">
                <a:latin typeface="Adobe Garamond Pro" pitchFamily="18" charset="0"/>
              </a:rPr>
              <a:t>RGB</a:t>
            </a:r>
          </a:p>
          <a:p>
            <a:pPr>
              <a:buClrTx/>
              <a:buFontTx/>
              <a:buNone/>
            </a:pPr>
            <a:r>
              <a:rPr lang="pt-BR" altLang="pt-BR" dirty="0">
                <a:latin typeface="Adobe Garamond Pro" pitchFamily="18" charset="0"/>
              </a:rPr>
              <a:t>Vermelho: </a:t>
            </a:r>
            <a:r>
              <a:rPr lang="pt-BR" altLang="pt-BR" dirty="0" smtClean="0">
                <a:latin typeface="Adobe Garamond Pro" pitchFamily="18" charset="0"/>
              </a:rPr>
              <a:t>183</a:t>
            </a:r>
            <a:endParaRPr lang="pt-BR" altLang="pt-BR" dirty="0">
              <a:latin typeface="Adobe Garamond Pro" pitchFamily="18" charset="0"/>
            </a:endParaRPr>
          </a:p>
          <a:p>
            <a:pPr>
              <a:buClrTx/>
              <a:buFontTx/>
              <a:buNone/>
            </a:pPr>
            <a:r>
              <a:rPr lang="pt-BR" altLang="pt-BR" dirty="0">
                <a:latin typeface="Adobe Garamond Pro" pitchFamily="18" charset="0"/>
              </a:rPr>
              <a:t>Verde: </a:t>
            </a:r>
            <a:r>
              <a:rPr lang="pt-BR" altLang="pt-BR" dirty="0" smtClean="0">
                <a:latin typeface="Adobe Garamond Pro" pitchFamily="18" charset="0"/>
              </a:rPr>
              <a:t>222</a:t>
            </a:r>
            <a:endParaRPr lang="pt-BR" altLang="pt-BR" dirty="0">
              <a:latin typeface="Adobe Garamond Pro" pitchFamily="18" charset="0"/>
            </a:endParaRPr>
          </a:p>
          <a:p>
            <a:pPr>
              <a:buClrTx/>
              <a:buFontTx/>
              <a:buNone/>
            </a:pPr>
            <a:r>
              <a:rPr lang="pt-BR" altLang="pt-BR" dirty="0">
                <a:latin typeface="Adobe Garamond Pro" pitchFamily="18" charset="0"/>
              </a:rPr>
              <a:t>Azul: </a:t>
            </a:r>
            <a:r>
              <a:rPr lang="pt-BR" altLang="pt-BR" dirty="0" smtClean="0">
                <a:latin typeface="Adobe Garamond Pro" pitchFamily="18" charset="0"/>
              </a:rPr>
              <a:t>130</a:t>
            </a:r>
            <a:endParaRPr lang="pt-BR" altLang="pt-BR" dirty="0">
              <a:latin typeface="Adobe Garamond Pro" pitchFamily="18" charset="0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351521" y="4768341"/>
            <a:ext cx="1568160" cy="102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dirty="0">
                <a:latin typeface="Adobe Garamond Pro" pitchFamily="18" charset="0"/>
              </a:rPr>
              <a:t>RGB</a:t>
            </a:r>
          </a:p>
          <a:p>
            <a:pPr>
              <a:buClrTx/>
              <a:buFontTx/>
              <a:buNone/>
            </a:pPr>
            <a:r>
              <a:rPr lang="pt-BR" altLang="pt-BR" dirty="0">
                <a:latin typeface="Adobe Garamond Pro" pitchFamily="18" charset="0"/>
              </a:rPr>
              <a:t>Vermelho: </a:t>
            </a:r>
            <a:r>
              <a:rPr lang="pt-BR" altLang="pt-BR" dirty="0" smtClean="0">
                <a:latin typeface="Adobe Garamond Pro" pitchFamily="18" charset="0"/>
              </a:rPr>
              <a:t>191</a:t>
            </a:r>
            <a:endParaRPr lang="pt-BR" altLang="pt-BR" dirty="0">
              <a:latin typeface="Adobe Garamond Pro" pitchFamily="18" charset="0"/>
            </a:endParaRPr>
          </a:p>
          <a:p>
            <a:pPr>
              <a:buClrTx/>
              <a:buFontTx/>
              <a:buNone/>
            </a:pPr>
            <a:r>
              <a:rPr lang="pt-BR" altLang="pt-BR" dirty="0">
                <a:latin typeface="Adobe Garamond Pro" pitchFamily="18" charset="0"/>
              </a:rPr>
              <a:t>Verde: </a:t>
            </a:r>
            <a:r>
              <a:rPr lang="pt-BR" altLang="pt-BR" dirty="0" smtClean="0">
                <a:latin typeface="Adobe Garamond Pro" pitchFamily="18" charset="0"/>
              </a:rPr>
              <a:t>172</a:t>
            </a:r>
            <a:endParaRPr lang="pt-BR" altLang="pt-BR" dirty="0">
              <a:latin typeface="Adobe Garamond Pro" pitchFamily="18" charset="0"/>
            </a:endParaRPr>
          </a:p>
          <a:p>
            <a:pPr>
              <a:buClrTx/>
              <a:buFontTx/>
              <a:buNone/>
            </a:pPr>
            <a:r>
              <a:rPr lang="pt-BR" altLang="pt-BR" dirty="0">
                <a:latin typeface="Adobe Garamond Pro" pitchFamily="18" charset="0"/>
              </a:rPr>
              <a:t>Azul: </a:t>
            </a:r>
            <a:r>
              <a:rPr lang="pt-BR" altLang="pt-BR" dirty="0" smtClean="0">
                <a:latin typeface="Adobe Garamond Pro" pitchFamily="18" charset="0"/>
              </a:rPr>
              <a:t>89</a:t>
            </a:r>
            <a:endParaRPr lang="pt-BR" altLang="pt-BR" dirty="0">
              <a:latin typeface="Adobe Garamond Pro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88640"/>
            <a:ext cx="2619741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899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1352302"/>
            <a:ext cx="8551184" cy="5505698"/>
          </a:xfrm>
          <a:ln/>
        </p:spPr>
        <p:txBody>
          <a:bodyPr tIns="16001"/>
          <a:lstStyle/>
          <a:p>
            <a:pPr algn="ctr">
              <a:buSzPct val="69000"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r>
              <a:rPr lang="pt-BR" altLang="pt-BR" sz="2800" dirty="0" smtClean="0">
                <a:latin typeface="Adobe Garamond Pro" pitchFamily="18" charset="0"/>
              </a:rPr>
              <a:t>Tipografia</a:t>
            </a:r>
            <a:endParaRPr lang="pt-BR" altLang="pt-BR" sz="1800" dirty="0"/>
          </a:p>
          <a:p>
            <a:pPr marL="306725" indent="-300965" algn="ctr">
              <a:buNone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r>
              <a:rPr lang="pt-BR" altLang="pt-BR" sz="2000" dirty="0">
                <a:latin typeface="Adobe Garamond Pro" pitchFamily="18" charset="0"/>
              </a:rPr>
              <a:t>Fonte</a:t>
            </a:r>
            <a:r>
              <a:rPr lang="pt-BR" altLang="pt-BR" sz="2000" dirty="0" smtClean="0">
                <a:latin typeface="Adobe Garamond Pro" pitchFamily="18" charset="0"/>
              </a:rPr>
              <a:t>:</a:t>
            </a:r>
          </a:p>
          <a:p>
            <a:pPr marL="306725" indent="-300965" algn="ctr">
              <a:buNone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endParaRPr lang="pt-BR" altLang="pt-BR" dirty="0"/>
          </a:p>
          <a:p>
            <a:pPr marL="306725" indent="-300965" algn="ctr">
              <a:buNone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r>
              <a:rPr lang="pt-BR" altLang="pt-BR" dirty="0" err="1" smtClean="0">
                <a:latin typeface="Freebooter Script" panose="03080602040607080D03" pitchFamily="66" charset="0"/>
              </a:rPr>
              <a:t>Freebooter</a:t>
            </a:r>
            <a:r>
              <a:rPr lang="pt-BR" altLang="pt-BR" dirty="0" smtClean="0">
                <a:latin typeface="Freebooter Script" panose="03080602040607080D03" pitchFamily="66" charset="0"/>
              </a:rPr>
              <a:t> Script</a:t>
            </a:r>
            <a:br>
              <a:rPr lang="pt-BR" altLang="pt-BR" dirty="0" smtClean="0">
                <a:latin typeface="Freebooter Script" panose="03080602040607080D03" pitchFamily="66" charset="0"/>
              </a:rPr>
            </a:br>
            <a:r>
              <a:rPr lang="pt-BR" altLang="pt-BR" dirty="0" smtClean="0">
                <a:latin typeface="Freebooter Script" panose="03080602040607080D03" pitchFamily="66" charset="0"/>
              </a:rPr>
              <a:t> </a:t>
            </a:r>
            <a:r>
              <a:rPr lang="pt-BR" altLang="pt-BR" dirty="0" smtClean="0"/>
              <a:t> </a:t>
            </a:r>
            <a:endParaRPr lang="pt-BR" altLang="pt-BR" dirty="0" smtClean="0">
              <a:latin typeface="Freebooter Script" panose="03080602040607080D03" pitchFamily="66" charset="0"/>
            </a:endParaRPr>
          </a:p>
          <a:p>
            <a:pPr marL="306725" indent="-300965" algn="ctr">
              <a:buNone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r>
              <a:rPr lang="pt-BR" altLang="pt-BR" sz="2000" dirty="0" smtClean="0">
                <a:latin typeface="Freebooter Script" panose="03080602040607080D03" pitchFamily="66" charset="0"/>
              </a:rPr>
              <a:t>A-B-C-D-E-F-G-H-I-J-K-L-M-N-O-P-Q-R-S-T-U-V</a:t>
            </a:r>
          </a:p>
          <a:p>
            <a:pPr marL="306725" indent="-300965" algn="ctr">
              <a:buNone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r>
              <a:rPr lang="pt-BR" altLang="pt-BR" sz="2400" dirty="0" smtClean="0">
                <a:latin typeface="Freebooter Script" panose="03080602040607080D03" pitchFamily="66" charset="0"/>
              </a:rPr>
              <a:t>a-b-c-d-e-f-g-h-i-j-k-l-m-n-o-p-q-r-s-t-u-v-w-x-y-z</a:t>
            </a:r>
          </a:p>
          <a:p>
            <a:pPr marL="306725" indent="-300965" algn="ctr">
              <a:buNone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r>
              <a:rPr lang="pt-BR" altLang="pt-BR" sz="2400" dirty="0" smtClean="0">
                <a:latin typeface="Freebooter Script" panose="03080602040607080D03" pitchFamily="66" charset="0"/>
              </a:rPr>
              <a:t>0-1-2-3-45-6-7-8-9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9654"/>
            <a:ext cx="2619741" cy="86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965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81922"/>
            <a:ext cx="493667" cy="71820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D1BA57"/>
                </a:solidFill>
                <a:latin typeface="Freebooter Script" panose="03080602040607080D03" pitchFamily="66" charset="0"/>
              </a:rPr>
              <a:t>Fachada:</a:t>
            </a:r>
            <a:endParaRPr lang="pt-BR" dirty="0">
              <a:solidFill>
                <a:srgbClr val="D1BA57"/>
              </a:solidFill>
              <a:latin typeface="Freebooter Script" panose="03080602040607080D03" pitchFamily="66" charset="0"/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4248472"/>
          </a:xfrm>
        </p:spPr>
      </p:pic>
    </p:spTree>
    <p:extLst>
      <p:ext uri="{BB962C8B-B14F-4D97-AF65-F5344CB8AC3E}">
        <p14:creationId xmlns:p14="http://schemas.microsoft.com/office/powerpoint/2010/main" val="395457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60648"/>
            <a:ext cx="3114796" cy="906122"/>
          </a:xfrm>
        </p:spPr>
      </p:pic>
      <p:sp>
        <p:nvSpPr>
          <p:cNvPr id="5" name="CaixaDeTexto 4"/>
          <p:cNvSpPr txBox="1"/>
          <p:nvPr/>
        </p:nvSpPr>
        <p:spPr>
          <a:xfrm>
            <a:off x="1187624" y="1700808"/>
            <a:ext cx="1118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D1BA57"/>
                </a:solidFill>
                <a:latin typeface="Adobe Garamond Pro" pitchFamily="18" charset="0"/>
              </a:rPr>
              <a:t>Frota:</a:t>
            </a:r>
            <a:endParaRPr lang="pt-BR" sz="3200" dirty="0">
              <a:solidFill>
                <a:srgbClr val="D1BA57"/>
              </a:solidFill>
              <a:latin typeface="Adobe Garamond Pro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99408"/>
            <a:ext cx="7020272" cy="382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4232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D1BA57"/>
                </a:solidFill>
                <a:latin typeface="Adobe Garamond Pro" pitchFamily="18" charset="0"/>
              </a:rPr>
              <a:t>Uniformes :</a:t>
            </a:r>
          </a:p>
          <a:p>
            <a:pPr marL="0" indent="0" algn="ctr">
              <a:buNone/>
            </a:pPr>
            <a:endParaRPr lang="pt-BR" dirty="0" smtClean="0">
              <a:solidFill>
                <a:srgbClr val="D1BA57"/>
              </a:solidFill>
              <a:latin typeface="Adobe Garamond Pro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04663"/>
            <a:ext cx="3290092" cy="95711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2204863"/>
            <a:ext cx="1762371" cy="4020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160412"/>
            <a:ext cx="1419423" cy="2267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98" y="2204863"/>
            <a:ext cx="1949958" cy="3876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217476"/>
            <a:ext cx="1276528" cy="2276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477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1"/>
          <p:cNvSpPr>
            <a:spLocks noChangeArrowheads="1"/>
          </p:cNvSpPr>
          <p:nvPr/>
        </p:nvSpPr>
        <p:spPr bwMode="auto">
          <a:xfrm>
            <a:off x="5636160" y="2091100"/>
            <a:ext cx="2494080" cy="3858180"/>
          </a:xfrm>
          <a:prstGeom prst="roundRect">
            <a:avLst>
              <a:gd name="adj" fmla="val 17509"/>
            </a:avLst>
          </a:prstGeom>
          <a:solidFill>
            <a:schemeClr val="bg1"/>
          </a:solidFill>
          <a:ln w="9360" cap="flat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pt-B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0" y="1371024"/>
            <a:ext cx="1697760" cy="456528"/>
          </a:xfrm>
          <a:ln/>
        </p:spPr>
        <p:txBody>
          <a:bodyPr tIns="16001">
            <a:normAutofit fontScale="92500" lnSpcReduction="20000"/>
          </a:bodyPr>
          <a:lstStyle/>
          <a:p>
            <a:pPr>
              <a:buSzPct val="43000"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r>
              <a:rPr lang="pt-BR" altLang="pt-BR" dirty="0">
                <a:solidFill>
                  <a:srgbClr val="D1BA57"/>
                </a:solidFill>
                <a:latin typeface="Adobe Garamond Pro" pitchFamily="18" charset="0"/>
              </a:rPr>
              <a:t>Crachá</a:t>
            </a: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5669280" y="2155907"/>
            <a:ext cx="2429280" cy="3152491"/>
          </a:xfrm>
          <a:custGeom>
            <a:avLst/>
            <a:gdLst>
              <a:gd name="G0" fmla="*/ 16667 65535 1"/>
              <a:gd name="G1" fmla="+- 50000 0 16667"/>
              <a:gd name="G2" fmla="?: G1 16667 50000"/>
              <a:gd name="G3" fmla="?: G0 0 G1"/>
              <a:gd name="G4" fmla="+- 7438 0 0"/>
              <a:gd name="G5" fmla="*/ G4 G3 1"/>
              <a:gd name="G6" fmla="*/ G5 1 34464"/>
              <a:gd name="G7" fmla="+- 7438 0 G6"/>
              <a:gd name="G8" fmla="+- 9654 0 G6"/>
              <a:gd name="G9" fmla="*/ G6 29289 1"/>
              <a:gd name="G10" fmla="*/ G9 1 34464"/>
              <a:gd name="G11" fmla="+- 7438 0 G10"/>
              <a:gd name="G12" fmla="+- 9654 0 G10"/>
              <a:gd name="G13" fmla="+- 3719 0 0"/>
              <a:gd name="G14" fmla="+- 4827 0 0"/>
              <a:gd name="G15" fmla="+- 9654 0 0"/>
              <a:gd name="G16" fmla="+- 7438 0 0"/>
              <a:gd name="G17" fmla="+- 180 0 0"/>
              <a:gd name="G18" fmla="+- 90 0 0"/>
              <a:gd name="G19" fmla="+- 270 0 0"/>
              <a:gd name="G20" fmla="+- 90 0 0"/>
              <a:gd name="G21" fmla="+- 1 0 0"/>
              <a:gd name="G22" fmla="+- 90 0 0"/>
              <a:gd name="G23" fmla="+- 90 0 0"/>
              <a:gd name="G24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180" y="90"/>
                </a:lnTo>
                <a:lnTo>
                  <a:pt x="7438" y="0"/>
                </a:lnTo>
                <a:lnTo>
                  <a:pt x="0" y="0"/>
                </a:lnTo>
                <a:lnTo>
                  <a:pt x="270" y="90"/>
                </a:lnTo>
                <a:lnTo>
                  <a:pt x="7438" y="965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560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pt-BR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6019393" y="4129633"/>
            <a:ext cx="1828800" cy="61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altLang="pt-BR" sz="2400" dirty="0" smtClean="0">
                <a:latin typeface="Adobe Garamond Pro" pitchFamily="18" charset="0"/>
              </a:rPr>
              <a:t>Marcos Henrique</a:t>
            </a:r>
          </a:p>
          <a:p>
            <a:pPr>
              <a:buClrTx/>
              <a:buFontTx/>
              <a:buNone/>
            </a:pPr>
            <a:r>
              <a:rPr lang="pt-BR" altLang="pt-BR" dirty="0" smtClean="0">
                <a:latin typeface="Calibri" pitchFamily="32" charset="0"/>
              </a:rPr>
              <a:t> </a:t>
            </a:r>
            <a:r>
              <a:rPr lang="pt-BR" altLang="pt-BR" dirty="0" smtClean="0">
                <a:latin typeface="Adobe Garamond Pro" pitchFamily="18" charset="0"/>
              </a:rPr>
              <a:t>Cozinheiro Chef</a:t>
            </a:r>
          </a:p>
          <a:p>
            <a:pPr algn="ctr">
              <a:buClrTx/>
              <a:buFontTx/>
              <a:buNone/>
            </a:pPr>
            <a:endParaRPr lang="pt-BR" altLang="pt-BR" dirty="0">
              <a:latin typeface="Adobe Garamond Pro" pitchFamily="18" charset="0"/>
            </a:endParaRP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6465600" y="2252397"/>
            <a:ext cx="849600" cy="230424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pt-BR"/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4245120" y="4245566"/>
            <a:ext cx="1632960" cy="58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just" hangingPunct="1">
              <a:lnSpc>
                <a:spcPct val="100000"/>
              </a:lnSpc>
              <a:buClrTx/>
              <a:buFontTx/>
              <a:buNone/>
            </a:pPr>
            <a:r>
              <a:rPr lang="pt-BR" altLang="pt-BR"/>
              <a:t>Tamanho</a:t>
            </a:r>
          </a:p>
          <a:p>
            <a:pPr algn="just" hangingPunct="1">
              <a:lnSpc>
                <a:spcPct val="100000"/>
              </a:lnSpc>
              <a:buClrTx/>
              <a:buFontTx/>
              <a:buNone/>
            </a:pPr>
            <a:r>
              <a:rPr lang="pt-BR" altLang="pt-BR"/>
              <a:t>5x9 cm</a:t>
            </a: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6530400" y="1828993"/>
            <a:ext cx="718560" cy="522775"/>
          </a:xfrm>
          <a:prstGeom prst="rect">
            <a:avLst/>
          </a:prstGeom>
          <a:solidFill>
            <a:srgbClr val="999999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514" y="5186127"/>
            <a:ext cx="1408558" cy="58693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841" y="4174071"/>
            <a:ext cx="199467" cy="29019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013" y="2702876"/>
            <a:ext cx="995560" cy="132113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539" y="260648"/>
            <a:ext cx="2619741" cy="76210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90601"/>
            <a:ext cx="1639985" cy="184068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4246975"/>
            <a:ext cx="1728192" cy="173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648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50" y="5090400"/>
            <a:ext cx="9181492" cy="1767600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6649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18913"/>
            <a:ext cx="5570108" cy="256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0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12261"/>
            <a:ext cx="857619" cy="12476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212976"/>
            <a:ext cx="8229600" cy="508918"/>
          </a:xfrm>
        </p:spPr>
        <p:txBody>
          <a:bodyPr>
            <a:noAutofit/>
          </a:bodyPr>
          <a:lstStyle/>
          <a:p>
            <a:r>
              <a:rPr lang="pt-BR" sz="8000" dirty="0" smtClean="0">
                <a:solidFill>
                  <a:srgbClr val="D1BA57"/>
                </a:solidFill>
                <a:latin typeface="Freebooter Script" panose="03080602040607080D03" pitchFamily="66" charset="0"/>
              </a:rPr>
              <a:t>Composto de Marketing</a:t>
            </a:r>
            <a:endParaRPr lang="pt-BR" sz="8000" dirty="0">
              <a:solidFill>
                <a:srgbClr val="D1BA57"/>
              </a:solidFill>
              <a:latin typeface="Freebooter Script" panose="03080602040607080D03" pitchFamily="66" charset="0"/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76872"/>
          </a:xfrm>
        </p:spPr>
      </p:pic>
      <p:pic>
        <p:nvPicPr>
          <p:cNvPr id="7" name="Espaço Reservado para Conteúdo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1128"/>
            <a:ext cx="9144000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60648"/>
            <a:ext cx="565675" cy="82296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D1BA57"/>
                </a:solidFill>
                <a:latin typeface="Freebooter Script" panose="03080602040607080D03" pitchFamily="66" charset="0"/>
              </a:rPr>
              <a:t>4P’s</a:t>
            </a:r>
            <a:endParaRPr lang="pt-BR" dirty="0">
              <a:solidFill>
                <a:srgbClr val="D1BA57"/>
              </a:solidFill>
              <a:latin typeface="Freebooter Script" panose="03080602040607080D03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6275040" cy="4525963"/>
          </a:xfrm>
        </p:spPr>
        <p:txBody>
          <a:bodyPr>
            <a:normAutofit fontScale="92500" lnSpcReduction="10000"/>
          </a:bodyPr>
          <a:lstStyle/>
          <a:p>
            <a:r>
              <a:rPr lang="pt-BR" sz="2400" dirty="0">
                <a:solidFill>
                  <a:srgbClr val="D1BA57"/>
                </a:solidFill>
                <a:latin typeface="Adobe Garamond Pro" pitchFamily="18" charset="0"/>
              </a:rPr>
              <a:t>Produto/Serviços: </a:t>
            </a:r>
            <a:r>
              <a:rPr lang="pt-BR" sz="2400" dirty="0" smtClean="0">
                <a:latin typeface="Adobe Garamond Pro" pitchFamily="18" charset="0"/>
              </a:rPr>
              <a:t>Casamento</a:t>
            </a:r>
          </a:p>
          <a:p>
            <a:pPr marL="0" indent="0" algn="ctr">
              <a:buNone/>
            </a:pPr>
            <a:r>
              <a:rPr lang="pt-BR" sz="2400" dirty="0" smtClean="0">
                <a:latin typeface="Adobe Garamond Pro" pitchFamily="18" charset="0"/>
              </a:rPr>
              <a:t>O </a:t>
            </a:r>
            <a:r>
              <a:rPr lang="pt-BR" sz="2400" dirty="0" err="1">
                <a:latin typeface="Adobe Garamond Pro" pitchFamily="18" charset="0"/>
              </a:rPr>
              <a:t>Sensazionale</a:t>
            </a:r>
            <a:r>
              <a:rPr lang="pt-BR" sz="2400" dirty="0">
                <a:latin typeface="Adobe Garamond Pro" pitchFamily="18" charset="0"/>
              </a:rPr>
              <a:t> buffet celebra o amor e a união de um casal juntamente com seus amigos e familiares fazendo desta data inesquecível, organizando cada detalhe com profissionalismo e qualidade. Decorações e cardápios exclusivos e variados, que se adaptam às preferências do cliente em uma estrutura onde se reúne requinte e sofisticação com todo o conforto oferecido para recepcionar seus  convidados </a:t>
            </a:r>
            <a:r>
              <a:rPr lang="pt-BR" sz="2400" dirty="0" smtClean="0">
                <a:latin typeface="Adobe Garamond Pro" pitchFamily="18" charset="0"/>
              </a:rPr>
              <a:t>.</a:t>
            </a:r>
          </a:p>
          <a:p>
            <a:pPr marL="0" indent="0" algn="ctr">
              <a:buNone/>
            </a:pPr>
            <a:endParaRPr lang="pt-BR" sz="2400" dirty="0">
              <a:latin typeface="Adobe Garamond Pro" pitchFamily="18" charset="0"/>
            </a:endParaRPr>
          </a:p>
          <a:p>
            <a:pPr algn="ctr"/>
            <a:r>
              <a:rPr lang="pt-BR" sz="2400" dirty="0" smtClean="0">
                <a:solidFill>
                  <a:srgbClr val="D1BA57"/>
                </a:solidFill>
                <a:latin typeface="Adobe Garamond Pro" pitchFamily="18" charset="0"/>
              </a:rPr>
              <a:t>Preço: </a:t>
            </a:r>
            <a:r>
              <a:rPr lang="pt-BR" sz="2400" dirty="0" smtClean="0">
                <a:latin typeface="Adobe Garamond Pro" pitchFamily="18" charset="0"/>
              </a:rPr>
              <a:t>De </a:t>
            </a:r>
            <a:r>
              <a:rPr lang="pt-BR" sz="2400" dirty="0">
                <a:latin typeface="Adobe Garamond Pro" pitchFamily="18" charset="0"/>
              </a:rPr>
              <a:t>acordo com o mercado vigente nosso preço é justo e acessível portanto </a:t>
            </a:r>
            <a:r>
              <a:rPr lang="pt-BR" sz="2400" dirty="0" err="1">
                <a:latin typeface="Adobe Garamond Pro" pitchFamily="18" charset="0"/>
              </a:rPr>
              <a:t>competitivel</a:t>
            </a:r>
            <a:r>
              <a:rPr lang="pt-BR" sz="2400" dirty="0">
                <a:latin typeface="Adobe Garamond Pro" pitchFamily="18" charset="0"/>
              </a:rPr>
              <a:t> sem perder a qualidade dos serviços </a:t>
            </a:r>
            <a:r>
              <a:rPr lang="pt-BR" sz="2400" dirty="0" smtClean="0">
                <a:latin typeface="Adobe Garamond Pro" pitchFamily="18" charset="0"/>
              </a:rPr>
              <a:t>prestados. Valor a partir </a:t>
            </a:r>
            <a:r>
              <a:rPr lang="pt-BR" sz="2400" dirty="0">
                <a:latin typeface="Adobe Garamond Pro" pitchFamily="18" charset="0"/>
              </a:rPr>
              <a:t>de 100,00 por pessoa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2991">
            <a:off x="6809360" y="2895509"/>
            <a:ext cx="1965626" cy="1310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967">
            <a:off x="6910329" y="4869160"/>
            <a:ext cx="1763688" cy="1175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769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26" y="260648"/>
            <a:ext cx="592659" cy="86221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D1BA57"/>
                </a:solidFill>
                <a:latin typeface="Freebooter Script" panose="03080602040607080D03" pitchFamily="66" charset="0"/>
              </a:rPr>
              <a:t>4P’s</a:t>
            </a:r>
            <a:endParaRPr lang="pt-BR" dirty="0">
              <a:solidFill>
                <a:srgbClr val="D1BA57"/>
              </a:solidFill>
              <a:latin typeface="Freebooter Script" panose="03080602040607080D03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6059016" cy="4525963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rgbClr val="D1BA57"/>
                </a:solidFill>
                <a:latin typeface="Adobe Garamond Pro" pitchFamily="18" charset="0"/>
              </a:rPr>
              <a:t> Praça: </a:t>
            </a:r>
            <a:r>
              <a:rPr lang="pt-BR" sz="2800" dirty="0" smtClean="0">
                <a:latin typeface="Adobe Garamond Pro" pitchFamily="18" charset="0"/>
              </a:rPr>
              <a:t>Estabelecido </a:t>
            </a:r>
            <a:r>
              <a:rPr lang="pt-BR" sz="2800" dirty="0">
                <a:latin typeface="Adobe Garamond Pro" pitchFamily="18" charset="0"/>
              </a:rPr>
              <a:t>em uma região de </a:t>
            </a:r>
            <a:r>
              <a:rPr lang="pt-BR" sz="2800" dirty="0" smtClean="0">
                <a:latin typeface="Adobe Garamond Pro" pitchFamily="18" charset="0"/>
              </a:rPr>
              <a:t>fácil </a:t>
            </a:r>
            <a:r>
              <a:rPr lang="pt-BR" sz="2800" dirty="0">
                <a:latin typeface="Adobe Garamond Pro" pitchFamily="18" charset="0"/>
              </a:rPr>
              <a:t>acesso, com amplo estacionamento, </a:t>
            </a:r>
            <a:r>
              <a:rPr lang="pt-BR" sz="2800" dirty="0" smtClean="0">
                <a:latin typeface="Adobe Garamond Pro" pitchFamily="18" charset="0"/>
              </a:rPr>
              <a:t>próximo </a:t>
            </a:r>
            <a:r>
              <a:rPr lang="pt-BR" sz="2800" dirty="0">
                <a:latin typeface="Adobe Garamond Pro" pitchFamily="18" charset="0"/>
              </a:rPr>
              <a:t>ao shopping Iguatemi e com grande </a:t>
            </a:r>
            <a:r>
              <a:rPr lang="pt-BR" sz="2800" dirty="0" smtClean="0">
                <a:latin typeface="Adobe Garamond Pro" pitchFamily="18" charset="0"/>
              </a:rPr>
              <a:t>visibilidade</a:t>
            </a:r>
          </a:p>
          <a:p>
            <a:endParaRPr lang="pt-BR" sz="2800" dirty="0">
              <a:latin typeface="Adobe Garamond Pro" pitchFamily="18" charset="0"/>
            </a:endParaRPr>
          </a:p>
          <a:p>
            <a:r>
              <a:rPr lang="pt-BR" sz="2800" dirty="0">
                <a:solidFill>
                  <a:srgbClr val="D1BA57"/>
                </a:solidFill>
                <a:latin typeface="Adobe Garamond Pro" pitchFamily="18" charset="0"/>
              </a:rPr>
              <a:t> </a:t>
            </a:r>
            <a:r>
              <a:rPr lang="pt-BR" sz="2800" dirty="0" smtClean="0">
                <a:solidFill>
                  <a:srgbClr val="D1BA57"/>
                </a:solidFill>
                <a:latin typeface="Adobe Garamond Pro" pitchFamily="18" charset="0"/>
              </a:rPr>
              <a:t>Promoção: </a:t>
            </a:r>
            <a:r>
              <a:rPr lang="pt-BR" sz="2800" dirty="0" smtClean="0">
                <a:latin typeface="Adobe Garamond Pro" pitchFamily="18" charset="0"/>
              </a:rPr>
              <a:t>A </a:t>
            </a:r>
            <a:r>
              <a:rPr lang="pt-BR" sz="2800" dirty="0">
                <a:latin typeface="Adobe Garamond Pro" pitchFamily="18" charset="0"/>
              </a:rPr>
              <a:t>promoção será por meio de </a:t>
            </a:r>
            <a:r>
              <a:rPr lang="pt-BR" sz="2800" dirty="0" smtClean="0">
                <a:latin typeface="Adobe Garamond Pro" pitchFamily="18" charset="0"/>
              </a:rPr>
              <a:t>mídia </a:t>
            </a:r>
            <a:r>
              <a:rPr lang="pt-BR" sz="2800" dirty="0">
                <a:latin typeface="Adobe Garamond Pro" pitchFamily="18" charset="0"/>
              </a:rPr>
              <a:t>impressa, internet (e-mail e site)  e rádio para um maior alcance de nossos clientes.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699">
            <a:off x="6570856" y="2448197"/>
            <a:ext cx="2073118" cy="1381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260">
            <a:off x="6537218" y="4531862"/>
            <a:ext cx="1763688" cy="1175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714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79651"/>
            <a:ext cx="984308" cy="129614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676456" cy="1143000"/>
          </a:xfrm>
        </p:spPr>
        <p:txBody>
          <a:bodyPr>
            <a:noAutofit/>
          </a:bodyPr>
          <a:lstStyle/>
          <a:p>
            <a:r>
              <a:rPr lang="pt-BR" sz="8000" dirty="0" smtClean="0">
                <a:solidFill>
                  <a:srgbClr val="D1BA57"/>
                </a:solidFill>
                <a:latin typeface="Freebooter Script" panose="03080602040607080D03" pitchFamily="66" charset="0"/>
              </a:rPr>
              <a:t>Campanha de Marketing</a:t>
            </a:r>
            <a:endParaRPr lang="pt-BR" sz="8000" dirty="0">
              <a:solidFill>
                <a:srgbClr val="D1BA57"/>
              </a:solidFill>
              <a:latin typeface="Freebooter Script" panose="03080602040607080D03" pitchFamily="66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3805"/>
            <a:ext cx="9144000" cy="2134195"/>
          </a:xfrm>
        </p:spPr>
      </p:pic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3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2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19788"/>
            <a:ext cx="448643" cy="652699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D1BA57"/>
                </a:solidFill>
                <a:latin typeface="Freebooter Script" panose="03080602040607080D03" pitchFamily="66" charset="0"/>
              </a:rPr>
              <a:t>      Campanha de Marketing</a:t>
            </a:r>
            <a:endParaRPr lang="pt-BR" dirty="0">
              <a:solidFill>
                <a:srgbClr val="D1BA57"/>
              </a:solidFill>
              <a:latin typeface="Freebooter Script" panose="03080602040607080D03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72751" y="2060848"/>
            <a:ext cx="80355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dobe Garamond Pro" pitchFamily="18" charset="0"/>
              </a:rPr>
              <a:t>Conceito: A campanha foi elaborada visando aos nossos diversos  produtos que buscam  alcançar  todos os públicos,  das diversas classes sociais, mesmo na crise que o nosso país se encontra, podemos oferecer os  melhores produtos, com os melhores preços, para que todos possam  desfrutar o sensacional da vida.</a:t>
            </a:r>
            <a:endParaRPr lang="pt-BR" sz="2400" dirty="0">
              <a:latin typeface="Adobe Garamond Pro" pitchFamily="18" charset="0"/>
            </a:endParaRPr>
          </a:p>
          <a:p>
            <a:endParaRPr lang="pt-BR" sz="2400" dirty="0" smtClean="0">
              <a:latin typeface="Adobe Garamond Pro" pitchFamily="18" charset="0"/>
            </a:endParaRPr>
          </a:p>
          <a:p>
            <a:pPr algn="ctr"/>
            <a:r>
              <a:rPr lang="pt-BR" sz="2400" dirty="0" smtClean="0">
                <a:latin typeface="Adobe Garamond Pro" pitchFamily="18" charset="0"/>
              </a:rPr>
              <a:t>Objetivo: Lançar nosso serviço no mercado,  atraindo e conquistando maior numero de publico.</a:t>
            </a:r>
          </a:p>
          <a:p>
            <a:endParaRPr lang="pt-BR" sz="24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20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95853"/>
            <a:ext cx="576064" cy="8380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 smtClean="0">
                <a:solidFill>
                  <a:srgbClr val="D1BA57"/>
                </a:solidFill>
                <a:latin typeface="Freebooter Script" panose="03080602040607080D03" pitchFamily="66" charset="0"/>
              </a:rPr>
              <a:t>      Estratégia de Marketing </a:t>
            </a:r>
            <a:endParaRPr lang="pt-BR" sz="4800" dirty="0">
              <a:solidFill>
                <a:srgbClr val="D1BA57"/>
              </a:solidFill>
              <a:latin typeface="Freebooter Script" panose="03080602040607080D03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38138" indent="-331788">
              <a:buClr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pt-BR" altLang="pt-BR" dirty="0"/>
          </a:p>
          <a:p>
            <a:pPr>
              <a:buSzPct val="69000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pt-BR" altLang="pt-BR" dirty="0">
                <a:solidFill>
                  <a:srgbClr val="D1BA57"/>
                </a:solidFill>
                <a:latin typeface="Adobe Garamond Pro" pitchFamily="18" charset="0"/>
              </a:rPr>
              <a:t>Veículos de </a:t>
            </a:r>
            <a:r>
              <a:rPr lang="pt-BR" altLang="pt-BR" dirty="0" smtClean="0">
                <a:solidFill>
                  <a:srgbClr val="D1BA57"/>
                </a:solidFill>
                <a:latin typeface="Adobe Garamond Pro" pitchFamily="18" charset="0"/>
              </a:rPr>
              <a:t>Comunicação:</a:t>
            </a:r>
            <a:endParaRPr lang="pt-BR" altLang="pt-BR" dirty="0">
              <a:solidFill>
                <a:srgbClr val="D1BA57"/>
              </a:solidFill>
              <a:latin typeface="Adobe Garamond Pro" pitchFamily="18" charset="0"/>
            </a:endParaRPr>
          </a:p>
          <a:p>
            <a:pPr marL="0" indent="0">
              <a:buClr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pt-BR" altLang="pt-BR" i="1" dirty="0" smtClean="0">
                <a:latin typeface="Adobe Garamond Pro" pitchFamily="18" charset="0"/>
              </a:rPr>
              <a:t>Outdoor </a:t>
            </a:r>
            <a:r>
              <a:rPr lang="pt-BR" altLang="pt-BR" i="1" dirty="0">
                <a:latin typeface="Adobe Garamond Pro" pitchFamily="18" charset="0"/>
              </a:rPr>
              <a:t>e rádio.</a:t>
            </a:r>
          </a:p>
          <a:p>
            <a:pPr marL="338138" indent="-331788">
              <a:buClr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pt-BR" altLang="pt-BR" i="1" dirty="0">
                <a:latin typeface="Adobe Garamond Pro" pitchFamily="18" charset="0"/>
              </a:rPr>
              <a:t> </a:t>
            </a:r>
          </a:p>
          <a:p>
            <a:pPr>
              <a:buSzPct val="69000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pt-BR" altLang="pt-BR" dirty="0">
                <a:solidFill>
                  <a:srgbClr val="D1BA57"/>
                </a:solidFill>
                <a:latin typeface="Adobe Garamond Pro" pitchFamily="18" charset="0"/>
              </a:rPr>
              <a:t>Marketing Direto:</a:t>
            </a:r>
          </a:p>
          <a:p>
            <a:pPr marL="338138" indent="-331788">
              <a:buClr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pt-BR" altLang="pt-BR" i="1" dirty="0" smtClean="0">
                <a:latin typeface="Adobe Garamond Pro" pitchFamily="18" charset="0"/>
              </a:rPr>
              <a:t>E-mail, redes sociais (páginas, perfis)</a:t>
            </a:r>
            <a:endParaRPr lang="pt-BR" altLang="pt-BR" i="1" dirty="0">
              <a:latin typeface="Adobe Garamond Pro" pitchFamily="18" charset="0"/>
            </a:endParaRPr>
          </a:p>
          <a:p>
            <a:pPr marL="338138" indent="-331788">
              <a:buClr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pt-BR" altLang="pt-BR" i="1" dirty="0">
              <a:latin typeface="Adobe Garamond Pro" pitchFamily="18" charset="0"/>
            </a:endParaRPr>
          </a:p>
          <a:p>
            <a:pPr>
              <a:buSzPct val="69000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pt-BR" altLang="pt-BR" dirty="0">
                <a:solidFill>
                  <a:srgbClr val="D1BA57"/>
                </a:solidFill>
                <a:latin typeface="Adobe Garamond Pro" pitchFamily="18" charset="0"/>
              </a:rPr>
              <a:t>Marketing digital:</a:t>
            </a:r>
          </a:p>
          <a:p>
            <a:pPr marL="338138" indent="-331788">
              <a:buClr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pt-BR" altLang="pt-BR" i="1" dirty="0">
                <a:latin typeface="Adobe Garamond Pro" pitchFamily="18" charset="0"/>
              </a:rPr>
              <a:t>Redes sociais (</a:t>
            </a:r>
            <a:r>
              <a:rPr lang="pt-BR" altLang="pt-BR" i="1" dirty="0" err="1">
                <a:latin typeface="Adobe Garamond Pro" pitchFamily="18" charset="0"/>
              </a:rPr>
              <a:t>Facebook</a:t>
            </a:r>
            <a:r>
              <a:rPr lang="pt-BR" altLang="pt-BR" i="1" dirty="0" smtClean="0">
                <a:latin typeface="Adobe Garamond Pro" pitchFamily="18" charset="0"/>
              </a:rPr>
              <a:t>, </a:t>
            </a:r>
            <a:r>
              <a:rPr lang="pt-BR" altLang="pt-BR" i="1" dirty="0" err="1" smtClean="0">
                <a:latin typeface="Adobe Garamond Pro" pitchFamily="18" charset="0"/>
              </a:rPr>
              <a:t>twitter</a:t>
            </a:r>
            <a:r>
              <a:rPr lang="pt-BR" altLang="pt-BR" i="1" dirty="0" smtClean="0">
                <a:latin typeface="Adobe Garamond Pro" pitchFamily="18" charset="0"/>
              </a:rPr>
              <a:t>, </a:t>
            </a:r>
            <a:r>
              <a:rPr lang="pt-BR" altLang="pt-BR" i="1" dirty="0" err="1">
                <a:latin typeface="Adobe Garamond Pro" pitchFamily="18" charset="0"/>
              </a:rPr>
              <a:t>Youtube</a:t>
            </a:r>
            <a:r>
              <a:rPr lang="pt-BR" altLang="pt-BR" i="1" dirty="0">
                <a:latin typeface="Adobe Garamond Pro" pitchFamily="18" charset="0"/>
              </a:rPr>
              <a:t>) </a:t>
            </a:r>
          </a:p>
          <a:p>
            <a:pPr marL="338138" indent="-331788">
              <a:buClr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pt-BR" altLang="pt-BR" i="1" dirty="0">
                <a:latin typeface="Adobe Garamond Pro" pitchFamily="18" charset="0"/>
              </a:rPr>
              <a:t>Principais sites de notícias </a:t>
            </a:r>
            <a:r>
              <a:rPr lang="pt-BR" altLang="pt-BR" i="1" dirty="0" smtClean="0">
                <a:latin typeface="Adobe Garamond Pro" pitchFamily="18" charset="0"/>
              </a:rPr>
              <a:t>(G1, R7 e etc.)</a:t>
            </a:r>
            <a:endParaRPr lang="pt-BR" altLang="pt-BR" i="1" dirty="0">
              <a:latin typeface="Adobe Garamond Pro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834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9288"/>
            <a:ext cx="504056" cy="7333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0564" y="537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dirty="0" smtClean="0">
                <a:solidFill>
                  <a:srgbClr val="D1BA57"/>
                </a:solidFill>
                <a:latin typeface="Freebooter Script" panose="03080602040607080D03" pitchFamily="66" charset="0"/>
              </a:rPr>
              <a:t>       Outdoor:</a:t>
            </a:r>
            <a:endParaRPr lang="pt-BR" sz="3200" dirty="0">
              <a:solidFill>
                <a:srgbClr val="D1BA57"/>
              </a:solidFill>
              <a:latin typeface="Freebooter Script" panose="03080602040607080D03" pitchFamily="66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52604"/>
            <a:ext cx="8106717" cy="5572740"/>
          </a:xfrm>
        </p:spPr>
      </p:pic>
    </p:spTree>
    <p:extLst>
      <p:ext uri="{BB962C8B-B14F-4D97-AF65-F5344CB8AC3E}">
        <p14:creationId xmlns:p14="http://schemas.microsoft.com/office/powerpoint/2010/main" val="362246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82106"/>
            <a:ext cx="576064" cy="8380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rgbClr val="D1BA57"/>
                </a:solidFill>
                <a:latin typeface="Freebooter Script" panose="03080602040607080D03" pitchFamily="66" charset="0"/>
                <a:cs typeface="Times New Roman" pitchFamily="18" charset="0"/>
              </a:rPr>
              <a:t>      </a:t>
            </a:r>
            <a:r>
              <a:rPr lang="pt-BR" sz="4800" dirty="0" err="1" smtClean="0">
                <a:solidFill>
                  <a:srgbClr val="D1BA57"/>
                </a:solidFill>
                <a:latin typeface="Freebooter Script" panose="03080602040607080D03" pitchFamily="66" charset="0"/>
                <a:cs typeface="Times New Roman" pitchFamily="18" charset="0"/>
              </a:rPr>
              <a:t>Estrategia</a:t>
            </a:r>
            <a:r>
              <a:rPr lang="pt-BR" sz="4800" dirty="0" smtClean="0">
                <a:solidFill>
                  <a:srgbClr val="D1BA57"/>
                </a:solidFill>
                <a:latin typeface="Freebooter Script" panose="03080602040607080D03" pitchFamily="66" charset="0"/>
                <a:cs typeface="Times New Roman" pitchFamily="18" charset="0"/>
              </a:rPr>
              <a:t> de Marketing</a:t>
            </a:r>
            <a:r>
              <a:rPr lang="pt-BR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2400" b="1" u="sng" dirty="0">
                <a:solidFill>
                  <a:srgbClr val="D1BA57"/>
                </a:solidFill>
                <a:latin typeface="Adobe Garamond Pro" pitchFamily="18" charset="0"/>
                <a:cs typeface="Times New Roman" pitchFamily="18" charset="0"/>
              </a:rPr>
              <a:t>Roteiro de Spot/Jingle (15’ ou 30</a:t>
            </a:r>
            <a:r>
              <a:rPr lang="pt-BR" sz="2400" b="1" u="sng" dirty="0" smtClean="0">
                <a:solidFill>
                  <a:srgbClr val="D1BA57"/>
                </a:solidFill>
                <a:latin typeface="Adobe Garamond Pro" pitchFamily="18" charset="0"/>
                <a:cs typeface="Times New Roman" pitchFamily="18" charset="0"/>
              </a:rPr>
              <a:t>’:</a:t>
            </a:r>
            <a:endParaRPr lang="pt-BR" sz="2400" b="1" u="sng" dirty="0" smtClean="0">
              <a:solidFill>
                <a:srgbClr val="D1BA57"/>
              </a:solidFill>
              <a:latin typeface="Adobe Garamond Pro" pitchFamily="18" charset="0"/>
            </a:endParaRPr>
          </a:p>
          <a:p>
            <a:pPr marL="0" indent="0">
              <a:buNone/>
            </a:pPr>
            <a:r>
              <a:rPr lang="pt-BR" sz="2400" dirty="0" err="1" smtClean="0">
                <a:latin typeface="Adobe Garamond Pro" pitchFamily="18" charset="0"/>
              </a:rPr>
              <a:t>Sensazionale</a:t>
            </a:r>
            <a:r>
              <a:rPr lang="pt-BR" sz="2400" dirty="0" smtClean="0">
                <a:latin typeface="Adobe Garamond Pro" pitchFamily="18" charset="0"/>
              </a:rPr>
              <a:t> </a:t>
            </a:r>
            <a:r>
              <a:rPr lang="pt-BR" sz="2400" dirty="0">
                <a:latin typeface="Adobe Garamond Pro" pitchFamily="18" charset="0"/>
              </a:rPr>
              <a:t>buffet e </a:t>
            </a:r>
            <a:r>
              <a:rPr lang="pt-BR" sz="2400" dirty="0" smtClean="0">
                <a:latin typeface="Adobe Garamond Pro" pitchFamily="18" charset="0"/>
              </a:rPr>
              <a:t>eventos.</a:t>
            </a:r>
          </a:p>
          <a:p>
            <a:pPr marL="0" indent="0">
              <a:buNone/>
            </a:pPr>
            <a:r>
              <a:rPr lang="pt-BR" sz="2400" dirty="0" smtClean="0">
                <a:latin typeface="Adobe Garamond Pro" pitchFamily="18" charset="0"/>
              </a:rPr>
              <a:t>O </a:t>
            </a:r>
            <a:r>
              <a:rPr lang="pt-BR" sz="2400" dirty="0">
                <a:latin typeface="Adobe Garamond Pro" pitchFamily="18" charset="0"/>
              </a:rPr>
              <a:t>sensacional da vida você encontra aqui</a:t>
            </a:r>
            <a:r>
              <a:rPr lang="pt-BR" sz="2400" dirty="0" smtClean="0">
                <a:latin typeface="Adobe Garamond Pro" pitchFamily="18" charset="0"/>
              </a:rPr>
              <a:t>!!</a:t>
            </a:r>
          </a:p>
          <a:p>
            <a:pPr marL="0" indent="0">
              <a:buNone/>
            </a:pPr>
            <a:r>
              <a:rPr lang="pt-BR" sz="2400" dirty="0" smtClean="0">
                <a:latin typeface="Adobe Garamond Pro" pitchFamily="18" charset="0"/>
              </a:rPr>
              <a:t>Casamento </a:t>
            </a:r>
            <a:br>
              <a:rPr lang="pt-BR" sz="2400" dirty="0" smtClean="0">
                <a:latin typeface="Adobe Garamond Pro" pitchFamily="18" charset="0"/>
              </a:rPr>
            </a:br>
            <a:r>
              <a:rPr lang="pt-BR" sz="2400" dirty="0" smtClean="0">
                <a:latin typeface="Adobe Garamond Pro" pitchFamily="18" charset="0"/>
              </a:rPr>
              <a:t>Debutantes </a:t>
            </a:r>
            <a:br>
              <a:rPr lang="pt-BR" sz="2400" dirty="0" smtClean="0">
                <a:latin typeface="Adobe Garamond Pro" pitchFamily="18" charset="0"/>
              </a:rPr>
            </a:br>
            <a:r>
              <a:rPr lang="pt-BR" sz="2400" dirty="0" smtClean="0">
                <a:latin typeface="Adobe Garamond Pro" pitchFamily="18" charset="0"/>
              </a:rPr>
              <a:t>Bodas</a:t>
            </a:r>
            <a:br>
              <a:rPr lang="pt-BR" sz="2400" dirty="0" smtClean="0">
                <a:latin typeface="Adobe Garamond Pro" pitchFamily="18" charset="0"/>
              </a:rPr>
            </a:br>
            <a:r>
              <a:rPr lang="pt-BR" sz="2400" dirty="0" smtClean="0">
                <a:latin typeface="Adobe Garamond Pro" pitchFamily="18" charset="0"/>
              </a:rPr>
              <a:t>Aniversários </a:t>
            </a:r>
            <a:r>
              <a:rPr lang="pt-BR" sz="2400" dirty="0">
                <a:latin typeface="Adobe Garamond Pro" pitchFamily="18" charset="0"/>
              </a:rPr>
              <a:t>em gerais </a:t>
            </a:r>
            <a:r>
              <a:rPr lang="pt-BR" sz="2400" dirty="0" smtClean="0">
                <a:latin typeface="Adobe Garamond Pro" pitchFamily="18" charset="0"/>
              </a:rPr>
              <a:t/>
            </a:r>
            <a:br>
              <a:rPr lang="pt-BR" sz="2400" dirty="0" smtClean="0">
                <a:latin typeface="Adobe Garamond Pro" pitchFamily="18" charset="0"/>
              </a:rPr>
            </a:br>
            <a:r>
              <a:rPr lang="pt-BR" sz="2400" dirty="0" smtClean="0">
                <a:latin typeface="Adobe Garamond Pro" pitchFamily="18" charset="0"/>
              </a:rPr>
              <a:t>Jantares </a:t>
            </a:r>
            <a:r>
              <a:rPr lang="pt-BR" sz="2400" dirty="0">
                <a:latin typeface="Adobe Garamond Pro" pitchFamily="18" charset="0"/>
              </a:rPr>
              <a:t>e </a:t>
            </a:r>
            <a:r>
              <a:rPr lang="pt-BR" sz="2400" dirty="0" smtClean="0">
                <a:latin typeface="Adobe Garamond Pro" pitchFamily="18" charset="0"/>
              </a:rPr>
              <a:t>almoços.</a:t>
            </a:r>
            <a:br>
              <a:rPr lang="pt-BR" sz="2400" dirty="0" smtClean="0">
                <a:latin typeface="Adobe Garamond Pro" pitchFamily="18" charset="0"/>
              </a:rPr>
            </a:br>
            <a:r>
              <a:rPr lang="pt-BR" sz="2400" dirty="0" smtClean="0">
                <a:latin typeface="Adobe Garamond Pro" pitchFamily="18" charset="0"/>
              </a:rPr>
              <a:t>O </a:t>
            </a:r>
            <a:r>
              <a:rPr lang="pt-BR" sz="2400" dirty="0">
                <a:latin typeface="Adobe Garamond Pro" pitchFamily="18" charset="0"/>
              </a:rPr>
              <a:t>evento que </a:t>
            </a:r>
            <a:r>
              <a:rPr lang="pt-BR" sz="2400" dirty="0" smtClean="0">
                <a:latin typeface="Adobe Garamond Pro" pitchFamily="18" charset="0"/>
              </a:rPr>
              <a:t>desejar</a:t>
            </a:r>
            <a:br>
              <a:rPr lang="pt-BR" sz="2400" dirty="0" smtClean="0">
                <a:latin typeface="Adobe Garamond Pro" pitchFamily="18" charset="0"/>
              </a:rPr>
            </a:br>
            <a:r>
              <a:rPr lang="pt-BR" sz="2400" dirty="0" smtClean="0">
                <a:latin typeface="Adobe Garamond Pro" pitchFamily="18" charset="0"/>
              </a:rPr>
              <a:t>Servindo </a:t>
            </a:r>
            <a:r>
              <a:rPr lang="pt-BR" sz="2400" dirty="0">
                <a:latin typeface="Adobe Garamond Pro" pitchFamily="18" charset="0"/>
              </a:rPr>
              <a:t>o melhor e as mais sofisticadas opções  de cardápios, para você  e sua família, variedades como: mesas de frios, frutas, doces, salgados e muito </a:t>
            </a:r>
            <a:r>
              <a:rPr lang="pt-BR" sz="2400" dirty="0" smtClean="0">
                <a:latin typeface="Adobe Garamond Pro" pitchFamily="18" charset="0"/>
              </a:rPr>
              <a:t>mais </a:t>
            </a:r>
            <a:r>
              <a:rPr lang="pt-BR" sz="2400" dirty="0">
                <a:latin typeface="Adobe Garamond Pro" pitchFamily="18" charset="0"/>
              </a:rPr>
              <a:t>você encontra aqui</a:t>
            </a:r>
            <a:r>
              <a:rPr lang="pt-BR" sz="2400" dirty="0" smtClean="0">
                <a:latin typeface="Adobe Garamond Pro" pitchFamily="18" charset="0"/>
              </a:rPr>
              <a:t>! </a:t>
            </a:r>
            <a:r>
              <a:rPr lang="pt-BR" sz="2400" dirty="0">
                <a:latin typeface="Adobe Garamond Pro" pitchFamily="18" charset="0"/>
              </a:rPr>
              <a:t>Ligue agora e agende seu horário, e realize sua festa conosco</a:t>
            </a:r>
            <a:r>
              <a:rPr lang="pt-BR" sz="2400" dirty="0" smtClean="0">
                <a:latin typeface="Adobe Garamond Pro" pitchFamily="18" charset="0"/>
              </a:rPr>
              <a:t>.</a:t>
            </a:r>
          </a:p>
          <a:p>
            <a:pPr marL="0" indent="0">
              <a:buNone/>
            </a:pPr>
            <a:r>
              <a:rPr lang="pt-BR" sz="2400" dirty="0" smtClean="0">
                <a:latin typeface="Adobe Garamond Pro" pitchFamily="18" charset="0"/>
              </a:rPr>
              <a:t>(</a:t>
            </a:r>
            <a:r>
              <a:rPr lang="pt-BR" sz="2400" dirty="0">
                <a:latin typeface="Adobe Garamond Pro" pitchFamily="18" charset="0"/>
              </a:rPr>
              <a:t>016) </a:t>
            </a:r>
            <a:r>
              <a:rPr lang="pt-BR" sz="2400" dirty="0" smtClean="0">
                <a:latin typeface="Adobe Garamond Pro" pitchFamily="18" charset="0"/>
              </a:rPr>
              <a:t>3300-8900</a:t>
            </a:r>
          </a:p>
          <a:p>
            <a:pPr marL="0" indent="0">
              <a:buNone/>
            </a:pPr>
            <a:r>
              <a:rPr lang="pt-BR" sz="2400" dirty="0" err="1" smtClean="0">
                <a:latin typeface="Adobe Garamond Pro" pitchFamily="18" charset="0"/>
              </a:rPr>
              <a:t>Sensazionale</a:t>
            </a:r>
            <a:r>
              <a:rPr lang="pt-BR" sz="2400" dirty="0" smtClean="0">
                <a:latin typeface="Adobe Garamond Pro" pitchFamily="18" charset="0"/>
              </a:rPr>
              <a:t> </a:t>
            </a:r>
            <a:r>
              <a:rPr lang="pt-BR" sz="2400" dirty="0">
                <a:latin typeface="Adobe Garamond Pro" pitchFamily="18" charset="0"/>
              </a:rPr>
              <a:t>buffet e </a:t>
            </a:r>
            <a:r>
              <a:rPr lang="pt-BR" sz="2400" dirty="0" smtClean="0">
                <a:latin typeface="Adobe Garamond Pro" pitchFamily="18" charset="0"/>
              </a:rPr>
              <a:t>eventos. </a:t>
            </a:r>
            <a:r>
              <a:rPr lang="pt-BR" sz="2400" dirty="0">
                <a:latin typeface="Adobe Garamond Pro" pitchFamily="18" charset="0"/>
              </a:rPr>
              <a:t>O sensacional da vida você encontra aqui!</a:t>
            </a:r>
          </a:p>
        </p:txBody>
      </p:sp>
    </p:spTree>
    <p:extLst>
      <p:ext uri="{BB962C8B-B14F-4D97-AF65-F5344CB8AC3E}">
        <p14:creationId xmlns:p14="http://schemas.microsoft.com/office/powerpoint/2010/main" val="252075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52700"/>
            <a:ext cx="592659" cy="862217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D1BA57"/>
                </a:solidFill>
                <a:latin typeface="Freebooter Script" panose="03080602040607080D03" pitchFamily="66" charset="0"/>
              </a:rPr>
              <a:t>Revista:</a:t>
            </a:r>
            <a:endParaRPr lang="pt-BR" dirty="0">
              <a:solidFill>
                <a:srgbClr val="D1BA57"/>
              </a:solidFill>
              <a:latin typeface="Freebooter Script" panose="03080602040607080D03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55576" y="1268760"/>
            <a:ext cx="4183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dobe Garamond Pro" pitchFamily="18" charset="0"/>
              </a:rPr>
              <a:t>Página Inteira</a:t>
            </a:r>
            <a:br>
              <a:rPr lang="pt-BR" dirty="0" smtClean="0">
                <a:latin typeface="Adobe Garamond Pro" pitchFamily="18" charset="0"/>
              </a:rPr>
            </a:br>
            <a:r>
              <a:rPr lang="pt-BR" dirty="0" smtClean="0">
                <a:latin typeface="Adobe Garamond Pro" pitchFamily="18" charset="0"/>
              </a:rPr>
              <a:t>Titulo: O sensacional chega em São Carlos!</a:t>
            </a:r>
            <a:endParaRPr lang="pt-BR" dirty="0">
              <a:latin typeface="Adobe Garamond Pro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5"/>
            <a:ext cx="8086725" cy="2733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1580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82438"/>
            <a:ext cx="493667" cy="718201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CEBB32"/>
                </a:solidFill>
                <a:latin typeface="Freebooter Script" panose="03080602040607080D03" pitchFamily="66" charset="0"/>
              </a:rPr>
              <a:t>Banner de Internet</a:t>
            </a:r>
            <a:endParaRPr lang="pt-BR" dirty="0">
              <a:solidFill>
                <a:srgbClr val="CEBB32"/>
              </a:solidFill>
              <a:latin typeface="Freebooter Script" panose="03080602040607080D03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28637" y="1916832"/>
            <a:ext cx="2662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latin typeface="Adobe Garamond Pro" pitchFamily="18" charset="0"/>
              </a:rPr>
              <a:t>468 X 60 </a:t>
            </a:r>
            <a:r>
              <a:rPr lang="pt-BR" sz="4000" dirty="0" err="1" smtClean="0">
                <a:latin typeface="Adobe Garamond Pro" pitchFamily="18" charset="0"/>
              </a:rPr>
              <a:t>px</a:t>
            </a:r>
            <a:endParaRPr lang="pt-BR" sz="4000" dirty="0">
              <a:latin typeface="Adobe Garamond Pro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" y="2708920"/>
            <a:ext cx="80867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2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912" y="3933056"/>
            <a:ext cx="1944216" cy="1949631"/>
          </a:xfrm>
          <a:prstGeom prst="rect">
            <a:avLst/>
          </a:prstGeom>
        </p:spPr>
      </p:pic>
      <p:pic>
        <p:nvPicPr>
          <p:cNvPr id="16" name="Espaço Reservado para Conteúdo 1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837" y="2204864"/>
            <a:ext cx="1584176" cy="1778044"/>
          </a:xfrm>
        </p:spPr>
      </p:pic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440043" y="1576362"/>
            <a:ext cx="5915000" cy="47133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bg2">
                    <a:lumMod val="10000"/>
                  </a:schemeClr>
                </a:solidFill>
                <a:latin typeface="Adobe Garamond Pro" pitchFamily="18" charset="0"/>
              </a:rPr>
              <a:t>	</a:t>
            </a:r>
            <a:r>
              <a:rPr lang="pt-BR" dirty="0">
                <a:latin typeface="Adobe Garamond Pro" pitchFamily="18" charset="0"/>
                <a:cs typeface="Arial" panose="020B0604020202020204" pitchFamily="34" charset="0"/>
              </a:rPr>
              <a:t>O setor de alimentos é sempre considerado um bom ramo para investimento. Dados da Associação Brasileira da Indústria de Alimentos (ABIA), apontam que o setor faturou R$ 215 bilhões em 2011 e teve crescimento de17,8% em relação à 2010. As projeções para 2014 é de expansão de 25%, atingindo R$ 270 bilhões. </a:t>
            </a:r>
          </a:p>
          <a:p>
            <a:pPr marL="0" indent="0">
              <a:buNone/>
            </a:pPr>
            <a:r>
              <a:rPr lang="pt-BR" dirty="0">
                <a:latin typeface="Adobe Garamond Pro" pitchFamily="18" charset="0"/>
                <a:cs typeface="Arial" panose="020B0604020202020204" pitchFamily="34" charset="0"/>
              </a:rPr>
              <a:t>Dados da revista Food Service, o setor de alimentação está crescendo, em média, cerca de 3% ao ano. As despesas com alimentação fora de casa representam aproximadamente 24% dos gastos dos brasileiros. De olho nos grandes eventos, copa do mundo em 2014 e olimpíadas em 2016, esse gasto fora de casa deverão chegar a 38% da renda das pessoas, impactando no setor de cozinhas industriais, da qual os serviços de Buffet fazem parte.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endParaRPr lang="pt-BR" dirty="0">
              <a:latin typeface="Adobe Garamond Pro" pitchFamily="18" charset="0"/>
            </a:endParaRP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04664"/>
            <a:ext cx="2343477" cy="8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4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51744"/>
            <a:ext cx="489349" cy="7119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CEBB32"/>
                </a:solidFill>
                <a:latin typeface="Freebooter Script" panose="03080602040607080D03" pitchFamily="66" charset="0"/>
              </a:rPr>
              <a:t>Bibliografias:</a:t>
            </a:r>
            <a:endParaRPr lang="pt-BR" dirty="0">
              <a:solidFill>
                <a:srgbClr val="CEBB32"/>
              </a:solidFill>
              <a:latin typeface="Freebooter Script" panose="03080602040607080D03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864" y="1484784"/>
            <a:ext cx="8229600" cy="3960440"/>
          </a:xfrm>
        </p:spPr>
        <p:txBody>
          <a:bodyPr>
            <a:normAutofit fontScale="62500" lnSpcReduction="20000"/>
          </a:bodyPr>
          <a:lstStyle/>
          <a:p>
            <a:r>
              <a:rPr lang="pt-BR" dirty="0" smtClean="0">
                <a:solidFill>
                  <a:srgbClr val="1D35AD"/>
                </a:solidFill>
                <a:hlinkClick r:id="rId3"/>
              </a:rPr>
              <a:t>http</a:t>
            </a:r>
            <a:r>
              <a:rPr lang="pt-BR" dirty="0">
                <a:solidFill>
                  <a:srgbClr val="1D35AD"/>
                </a:solidFill>
                <a:hlinkClick r:id="rId3"/>
              </a:rPr>
              <a:t>://economia.estadao.com.br/blogs/sua-oportunidade/mercado-de-festas-movimenta-r-15-bi-por-ano-e-atrai-pequenas-empresas</a:t>
            </a:r>
            <a:r>
              <a:rPr lang="pt-BR" dirty="0" smtClean="0">
                <a:solidFill>
                  <a:srgbClr val="1D35AD"/>
                </a:solidFill>
                <a:hlinkClick r:id="rId3"/>
              </a:rPr>
              <a:t>/</a:t>
            </a:r>
            <a:endParaRPr lang="pt-BR" dirty="0" smtClean="0">
              <a:solidFill>
                <a:srgbClr val="1D35AD"/>
              </a:solidFill>
            </a:endParaRPr>
          </a:p>
          <a:p>
            <a:r>
              <a:rPr lang="pt-BR" u="sng" dirty="0" smtClean="0">
                <a:solidFill>
                  <a:srgbClr val="1D35AD"/>
                </a:solidFill>
              </a:rPr>
              <a:t>http</a:t>
            </a:r>
            <a:r>
              <a:rPr lang="pt-BR" u="sng" dirty="0">
                <a:solidFill>
                  <a:srgbClr val="1D35AD"/>
                </a:solidFill>
              </a:rPr>
              <a:t>://www.sebrae.com.br/sites/PortalSebrae/ideias/Como-montar-um-buffet/#naveCapituloTopoPlanejamento </a:t>
            </a:r>
            <a:endParaRPr lang="pt-BR" u="sng" dirty="0" smtClean="0">
              <a:solidFill>
                <a:srgbClr val="1D35AD"/>
              </a:solidFill>
            </a:endParaRPr>
          </a:p>
          <a:p>
            <a:r>
              <a:rPr lang="pt-BR" u="sng" dirty="0" smtClean="0">
                <a:solidFill>
                  <a:srgbClr val="1D35AD"/>
                </a:solidFill>
              </a:rPr>
              <a:t>http</a:t>
            </a:r>
            <a:r>
              <a:rPr lang="pt-BR" u="sng" dirty="0">
                <a:solidFill>
                  <a:srgbClr val="1D35AD"/>
                </a:solidFill>
              </a:rPr>
              <a:t>://www.redecatavento.com.br/index.php/franquia </a:t>
            </a:r>
            <a:endParaRPr lang="pt-BR" u="sng" dirty="0" smtClean="0">
              <a:solidFill>
                <a:srgbClr val="1D35AD"/>
              </a:solidFill>
            </a:endParaRPr>
          </a:p>
          <a:p>
            <a:r>
              <a:rPr lang="pt-BR" dirty="0" smtClean="0">
                <a:hlinkClick r:id="rId4"/>
              </a:rPr>
              <a:t>http</a:t>
            </a:r>
            <a:r>
              <a:rPr lang="pt-BR" dirty="0">
                <a:hlinkClick r:id="rId4"/>
              </a:rPr>
              <a:t>://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www.olhardireto.com.br/conceito/noticias/exibir.asp?id=8329http</a:t>
            </a:r>
            <a:endParaRPr lang="pt-B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u="sng" dirty="0" err="1" smtClean="0">
                <a:solidFill>
                  <a:srgbClr val="1D35AD"/>
                </a:solidFill>
              </a:rPr>
              <a:t>Htto</a:t>
            </a:r>
            <a:r>
              <a:rPr lang="pt-BR" u="sng" dirty="0" smtClean="0">
                <a:solidFill>
                  <a:srgbClr val="1D35AD"/>
                </a:solidFill>
              </a:rPr>
              <a:t>=p://www.cedet.com.br/index.php</a:t>
            </a:r>
            <a:r>
              <a:rPr lang="pt-BR" u="sng" dirty="0">
                <a:solidFill>
                  <a:srgbClr val="1D35AD"/>
                </a:solidFill>
              </a:rPr>
              <a:t>?/</a:t>
            </a:r>
            <a:r>
              <a:rPr lang="pt-BR" u="sng" dirty="0" smtClean="0">
                <a:solidFill>
                  <a:srgbClr val="1D35AD"/>
                </a:solidFill>
              </a:rPr>
              <a:t>O-que-e/Marketing-e-Vendas/ameaca-de-novos-concorrentes-5-forcas-de-porter.html</a:t>
            </a:r>
          </a:p>
          <a:p>
            <a:r>
              <a:rPr lang="pt-BR" u="sng" dirty="0" smtClean="0">
                <a:solidFill>
                  <a:srgbClr val="1D35AD"/>
                </a:solidFill>
                <a:hlinkClick r:id="rId5"/>
              </a:rPr>
              <a:t>http</a:t>
            </a:r>
            <a:r>
              <a:rPr lang="pt-BR" u="sng" dirty="0">
                <a:solidFill>
                  <a:srgbClr val="1D35AD"/>
                </a:solidFill>
                <a:hlinkClick r:id="rId5"/>
              </a:rPr>
              <a:t>://</a:t>
            </a:r>
            <a:r>
              <a:rPr lang="pt-BR" u="sng" dirty="0" smtClean="0">
                <a:solidFill>
                  <a:srgbClr val="1D35AD"/>
                </a:solidFill>
                <a:hlinkClick r:id="rId5"/>
              </a:rPr>
              <a:t>www.incena.com.br/index.php?p=paginas&amp;tipo=2&amp;id=302</a:t>
            </a:r>
            <a:endParaRPr lang="pt-BR" u="sng" dirty="0" smtClean="0">
              <a:solidFill>
                <a:srgbClr val="1D35AD"/>
              </a:solidFill>
            </a:endParaRPr>
          </a:p>
          <a:p>
            <a:r>
              <a:rPr lang="pt-BR" u="sng" dirty="0">
                <a:solidFill>
                  <a:srgbClr val="1D35AD"/>
                </a:solidFill>
                <a:hlinkClick r:id="rId6"/>
              </a:rPr>
              <a:t>http://</a:t>
            </a:r>
            <a:r>
              <a:rPr lang="pt-BR" u="sng" dirty="0" smtClean="0">
                <a:solidFill>
                  <a:srgbClr val="1D35AD"/>
                </a:solidFill>
                <a:hlinkClick r:id="rId6"/>
              </a:rPr>
              <a:t>sebrae.com.br/sites/PortalSebrae/ideias/como-montar-um-buffet,76587a51b9105410VgnVCM1000003b74010aRCRD</a:t>
            </a:r>
            <a:endParaRPr lang="pt-BR" u="sng" dirty="0" smtClean="0">
              <a:solidFill>
                <a:srgbClr val="1D35AD"/>
              </a:solidFill>
            </a:endParaRPr>
          </a:p>
          <a:p>
            <a:r>
              <a:rPr lang="pt-BR" u="sng" dirty="0">
                <a:solidFill>
                  <a:srgbClr val="1D35AD"/>
                </a:solidFill>
              </a:rPr>
              <a:t> </a:t>
            </a:r>
            <a:r>
              <a:rPr lang="pt-BR" u="sng" dirty="0">
                <a:solidFill>
                  <a:srgbClr val="1D35AD"/>
                </a:solidFill>
                <a:hlinkClick r:id="rId7"/>
              </a:rPr>
              <a:t>http://gestaoderestaurantes.com.br/blog/index.php/category/recursos-humanos/page/5</a:t>
            </a:r>
            <a:r>
              <a:rPr lang="pt-BR" u="sng" dirty="0" smtClean="0">
                <a:solidFill>
                  <a:srgbClr val="1D35AD"/>
                </a:solidFill>
                <a:hlinkClick r:id="rId7"/>
              </a:rPr>
              <a:t>/</a:t>
            </a:r>
            <a:endParaRPr lang="pt-BR" u="sng" dirty="0" smtClean="0">
              <a:solidFill>
                <a:srgbClr val="1D35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18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19788"/>
            <a:ext cx="448643" cy="652699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 smtClean="0">
                <a:solidFill>
                  <a:srgbClr val="CEBB32"/>
                </a:solidFill>
                <a:latin typeface="Freebooter Script" panose="03080602040607080D03" pitchFamily="66" charset="0"/>
              </a:rPr>
              <a:t>Agradecimentos:</a:t>
            </a:r>
            <a:endParaRPr lang="pt-BR" sz="4800" dirty="0">
              <a:solidFill>
                <a:srgbClr val="CEBB32"/>
              </a:solidFill>
              <a:latin typeface="Freebooter Script" panose="03080602040607080D03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57200" y="1556792"/>
            <a:ext cx="778129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Freebooter Script" panose="03080602040607080D03"/>
              </a:rPr>
              <a:t>Primeiramente a Deus</a:t>
            </a:r>
          </a:p>
          <a:p>
            <a:endParaRPr lang="pt-BR" dirty="0">
              <a:latin typeface="Freebooter Script" panose="03080602040607080D03"/>
            </a:endParaRPr>
          </a:p>
          <a:p>
            <a:r>
              <a:rPr lang="pt-BR" dirty="0" smtClean="0">
                <a:latin typeface="Freebooter Script" panose="03080602040607080D03"/>
              </a:rPr>
              <a:t>Ao nosso orientador e professor Rodrigo Rodrigues por toda dedicação e paciência</a:t>
            </a:r>
          </a:p>
          <a:p>
            <a:endParaRPr lang="pt-BR" dirty="0">
              <a:latin typeface="Freebooter Script" panose="03080602040607080D03"/>
            </a:endParaRPr>
          </a:p>
          <a:p>
            <a:r>
              <a:rPr lang="pt-BR" dirty="0" smtClean="0">
                <a:latin typeface="Freebooter Script" panose="03080602040607080D03"/>
              </a:rPr>
              <a:t>A escola </a:t>
            </a:r>
            <a:r>
              <a:rPr lang="pt-BR" dirty="0" err="1" smtClean="0">
                <a:latin typeface="Freebooter Script" panose="03080602040607080D03"/>
              </a:rPr>
              <a:t>Angloschool</a:t>
            </a:r>
            <a:r>
              <a:rPr lang="pt-BR" dirty="0" smtClean="0">
                <a:latin typeface="Freebooter Script" panose="03080602040607080D03"/>
              </a:rPr>
              <a:t>  por apostar em seus alunos apesar dos contratempos </a:t>
            </a:r>
          </a:p>
          <a:p>
            <a:endParaRPr lang="pt-BR" dirty="0">
              <a:latin typeface="Freebooter Script" panose="03080602040607080D03"/>
            </a:endParaRPr>
          </a:p>
          <a:p>
            <a:r>
              <a:rPr lang="pt-BR" dirty="0" smtClean="0">
                <a:latin typeface="Freebooter Script" panose="03080602040607080D03"/>
              </a:rPr>
              <a:t>A nossa família pelo incentivo e cooperação</a:t>
            </a:r>
          </a:p>
          <a:p>
            <a:endParaRPr lang="pt-BR" dirty="0">
              <a:latin typeface="Freebooter Script" panose="03080602040607080D03"/>
            </a:endParaRPr>
          </a:p>
          <a:p>
            <a:r>
              <a:rPr lang="pt-BR" dirty="0" smtClean="0">
                <a:latin typeface="Freebooter Script" panose="03080602040607080D03"/>
              </a:rPr>
              <a:t>Por toda nossa equipe pelo empenho e sem medir esforços para construção do projeto</a:t>
            </a:r>
          </a:p>
          <a:p>
            <a:endParaRPr lang="pt-BR" dirty="0">
              <a:latin typeface="Freebooter Script" panose="03080602040607080D03"/>
            </a:endParaRPr>
          </a:p>
          <a:p>
            <a:r>
              <a:rPr lang="pt-BR" dirty="0" smtClean="0">
                <a:latin typeface="Freebooter Script" panose="03080602040607080D03"/>
              </a:rPr>
              <a:t>O nosso muito obrigado de CORAÇÃO.</a:t>
            </a:r>
          </a:p>
          <a:p>
            <a:endParaRPr lang="pt-BR" dirty="0">
              <a:latin typeface="Freebooter Script" panose="03080602040607080D03"/>
            </a:endParaRPr>
          </a:p>
          <a:p>
            <a:endParaRPr lang="pt-BR" dirty="0">
              <a:latin typeface="Freebooter Script" panose="03080602040607080D03"/>
            </a:endParaRPr>
          </a:p>
          <a:p>
            <a:r>
              <a:rPr lang="pt-BR" dirty="0" smtClean="0">
                <a:latin typeface="Freebooter Script" panose="03080602040607080D03"/>
              </a:rPr>
              <a:t>São Carlos, maio de 2016.</a:t>
            </a:r>
          </a:p>
        </p:txBody>
      </p:sp>
    </p:spTree>
    <p:extLst>
      <p:ext uri="{BB962C8B-B14F-4D97-AF65-F5344CB8AC3E}">
        <p14:creationId xmlns:p14="http://schemas.microsoft.com/office/powerpoint/2010/main" val="299916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7544" y="1556792"/>
            <a:ext cx="5472608" cy="456937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 smtClean="0">
                <a:latin typeface="Adobe Garamond Pro" pitchFamily="18" charset="0"/>
              </a:rPr>
              <a:t>	O </a:t>
            </a:r>
            <a:r>
              <a:rPr lang="pt-BR" dirty="0">
                <a:latin typeface="Adobe Garamond Pro" pitchFamily="18" charset="0"/>
              </a:rPr>
              <a:t>setor de alimentação não é diferente de uma filosofia: </a:t>
            </a:r>
            <a:r>
              <a:rPr lang="en-US" dirty="0">
                <a:latin typeface="Adobe Garamond Pro" pitchFamily="18" charset="0"/>
              </a:rPr>
              <a:t>“</a:t>
            </a:r>
            <a:r>
              <a:rPr lang="pt-BR" dirty="0">
                <a:latin typeface="Adobe Garamond Pro" pitchFamily="18" charset="0"/>
              </a:rPr>
              <a:t>onde há uma expansão econômica, há um aumento de empresas interessadas em participar do mercado</a:t>
            </a:r>
            <a:r>
              <a:rPr lang="en-US" dirty="0">
                <a:latin typeface="Adobe Garamond Pro" pitchFamily="18" charset="0"/>
              </a:rPr>
              <a:t>”</a:t>
            </a:r>
            <a:r>
              <a:rPr lang="pt-BR" dirty="0">
                <a:latin typeface="Adobe Garamond Pro" pitchFamily="18" charset="0"/>
              </a:rPr>
              <a:t>, por ser uma necessidade básica, acompanha diretamente o crescimento da economia e da população.</a:t>
            </a:r>
          </a:p>
          <a:p>
            <a:pPr marL="0" indent="0">
              <a:buNone/>
            </a:pPr>
            <a:r>
              <a:rPr lang="pt-BR" dirty="0" smtClean="0">
                <a:latin typeface="Adobe Garamond Pro" pitchFamily="18" charset="0"/>
              </a:rPr>
              <a:t>	Dados </a:t>
            </a:r>
            <a:r>
              <a:rPr lang="pt-BR" dirty="0">
                <a:latin typeface="Adobe Garamond Pro" pitchFamily="18" charset="0"/>
              </a:rPr>
              <a:t>do Cadastro Nacional de Empresas do IBGE, onde no ano de 2007 existiam cerca de 15 mil empresas atuando no ramo de Catering, bufê e outros serviços de comida preparada e no ano de 2012 já são 20,7 mil empresas, um aumento de 38% .</a:t>
            </a:r>
          </a:p>
          <a:p>
            <a:endParaRPr lang="pt-BR" dirty="0"/>
          </a:p>
        </p:txBody>
      </p:sp>
      <p:pic>
        <p:nvPicPr>
          <p:cNvPr id="13" name="Espaço Reservado para Conteúdo 12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109" y="548680"/>
            <a:ext cx="2343477" cy="885949"/>
          </a:xfr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265" y="2060848"/>
            <a:ext cx="2598175" cy="291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2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39553" y="1760375"/>
            <a:ext cx="82089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CEBB32"/>
                </a:solidFill>
                <a:latin typeface="Adobe Garamond Pro" pitchFamily="18" charset="0"/>
                <a:ea typeface="Adobe Gothic Std B" pitchFamily="34" charset="-128"/>
              </a:rPr>
              <a:t>Concorrentes </a:t>
            </a:r>
            <a:r>
              <a:rPr lang="pt-BR" sz="2000" dirty="0" smtClean="0">
                <a:solidFill>
                  <a:srgbClr val="CEBB32"/>
                </a:solidFill>
                <a:latin typeface="Adobe Garamond Pro" pitchFamily="18" charset="0"/>
                <a:ea typeface="Adobe Gothic Std B" pitchFamily="34" charset="-128"/>
              </a:rPr>
              <a:t>Diretos: </a:t>
            </a:r>
            <a:r>
              <a:rPr lang="pt-BR" sz="2000" dirty="0" smtClean="0">
                <a:latin typeface="Adobe Garamond Pro" pitchFamily="18" charset="0"/>
                <a:ea typeface="Adobe Gothic Std B" pitchFamily="34" charset="-128"/>
              </a:rPr>
              <a:t>Buffet </a:t>
            </a:r>
            <a:r>
              <a:rPr lang="pt-BR" sz="2000" dirty="0">
                <a:latin typeface="Adobe Garamond Pro" pitchFamily="18" charset="0"/>
                <a:ea typeface="Adobe Gothic Std B" pitchFamily="34" charset="-128"/>
              </a:rPr>
              <a:t>Café Tropical, Sabor e Requinte, The Palace Eventos, The Class Buffet &amp; Gastronomia, Buffet Karan.</a:t>
            </a:r>
            <a:endParaRPr lang="pt-BR" sz="2000" b="1" dirty="0">
              <a:latin typeface="Adobe Garamond Pro" pitchFamily="18" charset="0"/>
              <a:ea typeface="Adobe Gothic Std B" pitchFamily="34" charset="-128"/>
            </a:endParaRPr>
          </a:p>
          <a:p>
            <a:pPr fontAlgn="base"/>
            <a:r>
              <a:rPr lang="pt-BR" sz="2000" dirty="0">
                <a:latin typeface="Adobe Garamond Pro" pitchFamily="18" charset="0"/>
                <a:ea typeface="Adobe Gothic Std B" pitchFamily="34" charset="-128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CEBB32"/>
                </a:solidFill>
                <a:latin typeface="Adobe Garamond Pro" pitchFamily="18" charset="0"/>
                <a:ea typeface="Adobe Gothic Std B" pitchFamily="34" charset="-128"/>
              </a:rPr>
              <a:t>Concorrentes Indiretos: </a:t>
            </a:r>
            <a:r>
              <a:rPr lang="pt-BR" sz="2000" dirty="0">
                <a:latin typeface="Adobe Garamond Pro" pitchFamily="18" charset="0"/>
                <a:ea typeface="Adobe Gothic Std B" pitchFamily="34" charset="-128"/>
              </a:rPr>
              <a:t>Bares (</a:t>
            </a:r>
            <a:r>
              <a:rPr lang="pt-BR" sz="2000" dirty="0" smtClean="0">
                <a:latin typeface="Adobe Garamond Pro" pitchFamily="18" charset="0"/>
                <a:ea typeface="Adobe Gothic Std B" pitchFamily="34" charset="-128"/>
              </a:rPr>
              <a:t>Happy </a:t>
            </a:r>
            <a:r>
              <a:rPr lang="pt-BR" sz="2000" dirty="0">
                <a:latin typeface="Adobe Garamond Pro" pitchFamily="18" charset="0"/>
                <a:ea typeface="Adobe Gothic Std B" pitchFamily="34" charset="-128"/>
              </a:rPr>
              <a:t>Hours) e Restaurantes</a:t>
            </a:r>
          </a:p>
          <a:p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469683"/>
              </p:ext>
            </p:extLst>
          </p:nvPr>
        </p:nvGraphicFramePr>
        <p:xfrm>
          <a:off x="1043608" y="3140969"/>
          <a:ext cx="7200801" cy="31946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9984"/>
                <a:gridCol w="2643289"/>
                <a:gridCol w="2157528"/>
              </a:tblGrid>
              <a:tr h="260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Concorrentes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3D5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Ponto Forte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3D5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Ponto Fraco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3D58B"/>
                    </a:solidFill>
                  </a:tcPr>
                </a:tc>
              </a:tr>
              <a:tr h="603853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Buffet Café tropical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3D5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Local Próprio,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possui um amplo estacionamento.</a:t>
                      </a:r>
                      <a:endParaRPr lang="pt-BR" sz="1100" dirty="0">
                        <a:effectLst/>
                        <a:latin typeface="Adobe Gothic Std B" pitchFamily="34" charset="-128"/>
                        <a:ea typeface="Adobe Gothic Std B" pitchFamily="34" charset="-128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Eventos realizados somente no local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 </a:t>
                      </a:r>
                      <a:endParaRPr lang="pt-BR" sz="1100" dirty="0">
                        <a:effectLst/>
                        <a:latin typeface="Adobe Gothic Std B" pitchFamily="34" charset="-128"/>
                        <a:ea typeface="Adobe Gothic Std B" pitchFamily="34" charset="-128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361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Sabor e Requinte Buffet e Organização de Eventos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3D5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Oferecem total consultoria na contratação de serviços </a:t>
                      </a:r>
                      <a:r>
                        <a:rPr lang="pt-BR" sz="1100" dirty="0" smtClean="0"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terceirizados </a:t>
                      </a:r>
                      <a:r>
                        <a:rPr lang="pt-BR" sz="1100" dirty="0"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como: Foto e </a:t>
                      </a:r>
                      <a:r>
                        <a:rPr lang="pt-BR" sz="1100" dirty="0" smtClean="0"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Vídeo, </a:t>
                      </a:r>
                      <a:r>
                        <a:rPr lang="pt-BR" sz="1100" dirty="0"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Convites, DJ, entre outros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Buffet Itinerante.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 </a:t>
                      </a:r>
                      <a:endParaRPr lang="pt-BR" sz="1100" dirty="0">
                        <a:effectLst/>
                        <a:latin typeface="Adobe Gothic Std B" pitchFamily="34" charset="-128"/>
                        <a:ea typeface="Adobe Gothic Std B" pitchFamily="34" charset="-128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Não Possui estaciomento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 </a:t>
                      </a:r>
                      <a:endParaRPr lang="pt-BR" sz="1100" dirty="0">
                        <a:effectLst/>
                        <a:latin typeface="Adobe Gothic Std B" pitchFamily="34" charset="-128"/>
                        <a:ea typeface="Adobe Gothic Std B" pitchFamily="34" charset="-128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969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The Palace Eventos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3D5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Local Próprio e Requintado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Segurança.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 </a:t>
                      </a:r>
                      <a:endParaRPr lang="pt-BR" sz="1100" dirty="0">
                        <a:effectLst/>
                        <a:latin typeface="Adobe Gothic Std B" pitchFamily="34" charset="-128"/>
                        <a:ea typeface="Adobe Gothic Std B" pitchFamily="34" charset="-128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Custo alto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Eventos realizados somente no Local.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Adobe Gothic Std B" pitchFamily="34" charset="-128"/>
                          <a:ea typeface="Adobe Gothic Std B" pitchFamily="34" charset="-128"/>
                        </a:rPr>
                        <a:t> </a:t>
                      </a:r>
                      <a:endParaRPr lang="pt-BR" sz="1100" dirty="0">
                        <a:effectLst/>
                        <a:latin typeface="Adobe Gothic Std B" pitchFamily="34" charset="-128"/>
                        <a:ea typeface="Adobe Gothic Std B" pitchFamily="34" charset="-128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21" y="548680"/>
            <a:ext cx="336279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00630"/>
          </a:xfrm>
        </p:spPr>
      </p:pic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1384"/>
            <a:ext cx="9144000" cy="169661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2248017"/>
            <a:ext cx="7848872" cy="224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7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04957" y="908720"/>
            <a:ext cx="699173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 smtClean="0">
              <a:solidFill>
                <a:srgbClr val="C6C046"/>
              </a:solidFill>
              <a:latin typeface="Adobe Garamond Pro" pitchFamily="18" charset="0"/>
              <a:ea typeface="Adobe Gothic Std B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rgbClr val="C6C046"/>
                </a:solidFill>
                <a:latin typeface="Adobe Garamond Pro" pitchFamily="18" charset="0"/>
                <a:ea typeface="Adobe Gothic Std B" pitchFamily="34" charset="-128"/>
              </a:rPr>
              <a:t>Nome Fantasia: </a:t>
            </a:r>
            <a:r>
              <a:rPr lang="pt-BR" sz="2800" dirty="0" smtClean="0">
                <a:latin typeface="Adobe Garamond Pro" pitchFamily="18" charset="0"/>
                <a:ea typeface="Adobe Gothic Std B" pitchFamily="34" charset="-128"/>
              </a:rPr>
              <a:t>Sensazionale</a:t>
            </a:r>
            <a:r>
              <a:rPr lang="pt-BR" sz="2800" dirty="0" smtClean="0">
                <a:solidFill>
                  <a:schemeClr val="bg1"/>
                </a:solidFill>
                <a:latin typeface="Adobe Garamond Pro" pitchFamily="18" charset="0"/>
                <a:ea typeface="Adobe Gothic Std B" pitchFamily="34" charset="-128"/>
              </a:rPr>
              <a:t/>
            </a:r>
            <a:br>
              <a:rPr lang="pt-BR" sz="2800" dirty="0" smtClean="0">
                <a:solidFill>
                  <a:schemeClr val="bg1"/>
                </a:solidFill>
                <a:latin typeface="Adobe Garamond Pro" pitchFamily="18" charset="0"/>
                <a:ea typeface="Adobe Gothic Std B" pitchFamily="34" charset="-128"/>
              </a:rPr>
            </a:br>
            <a:endParaRPr lang="pt-BR" sz="2800" dirty="0" smtClean="0">
              <a:solidFill>
                <a:schemeClr val="bg1"/>
              </a:solidFill>
              <a:latin typeface="Adobe Garamond Pro" pitchFamily="18" charset="0"/>
              <a:ea typeface="Adobe Gothic Std B" pitchFamily="34" charset="-128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rgbClr val="C6C046"/>
                </a:solidFill>
                <a:latin typeface="Adobe Garamond Pro" pitchFamily="18" charset="0"/>
                <a:ea typeface="Adobe Gothic Std B" pitchFamily="34" charset="-128"/>
              </a:rPr>
              <a:t>Sócios Proprietários: </a:t>
            </a:r>
            <a:r>
              <a:rPr lang="pt-BR" sz="2800" dirty="0" smtClean="0">
                <a:latin typeface="Adobe Garamond Pro" pitchFamily="18" charset="0"/>
                <a:ea typeface="Adobe Gothic Std B" pitchFamily="34" charset="-128"/>
              </a:rPr>
              <a:t>Anaisa Bernardi, Gisele Nascimento, Isabela Mangerona, Kelly Cristina Ferraz, Paulo </a:t>
            </a:r>
            <a:r>
              <a:rPr lang="pt-BR" sz="2800" dirty="0" err="1" smtClean="0">
                <a:latin typeface="Adobe Garamond Pro" pitchFamily="18" charset="0"/>
                <a:ea typeface="Adobe Gothic Std B" pitchFamily="34" charset="-128"/>
              </a:rPr>
              <a:t>Buzinari</a:t>
            </a:r>
            <a:r>
              <a:rPr lang="pt-BR" sz="2800" dirty="0" smtClean="0">
                <a:latin typeface="Adobe Garamond Pro" pitchFamily="18" charset="0"/>
                <a:ea typeface="Adobe Gothic Std B" pitchFamily="34" charset="-128"/>
              </a:rPr>
              <a:t>, Wagner Leandro Nogueira</a:t>
            </a:r>
            <a:br>
              <a:rPr lang="pt-BR" sz="2800" dirty="0" smtClean="0">
                <a:latin typeface="Adobe Garamond Pro" pitchFamily="18" charset="0"/>
                <a:ea typeface="Adobe Gothic Std B" pitchFamily="34" charset="-128"/>
              </a:rPr>
            </a:br>
            <a:endParaRPr lang="pt-BR" sz="2800" dirty="0" smtClean="0">
              <a:solidFill>
                <a:srgbClr val="D32D49"/>
              </a:solidFill>
              <a:latin typeface="Adobe Garamond Pro" pitchFamily="18" charset="0"/>
              <a:ea typeface="Adobe Gothic Std B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rgbClr val="C6C046"/>
                </a:solidFill>
                <a:latin typeface="Adobe Garamond Pro" pitchFamily="18" charset="0"/>
                <a:ea typeface="Adobe Gothic Std B" pitchFamily="34" charset="-128"/>
              </a:rPr>
              <a:t>Localização: </a:t>
            </a:r>
            <a:r>
              <a:rPr lang="pt-BR" sz="2800" dirty="0" smtClean="0">
                <a:latin typeface="Adobe Garamond Pro" pitchFamily="18" charset="0"/>
                <a:ea typeface="Adobe Gothic Std B" pitchFamily="34" charset="-128"/>
              </a:rPr>
              <a:t>Rua Passeio das Castanheiras, Parque Faber - São Carlos -SP</a:t>
            </a:r>
            <a:r>
              <a:rPr lang="pt-BR" sz="2800" dirty="0" smtClean="0">
                <a:latin typeface="Adobe Garamond Pro" pitchFamily="18" charset="0"/>
              </a:rPr>
              <a:t/>
            </a:r>
            <a:br>
              <a:rPr lang="pt-BR" sz="2800" dirty="0" smtClean="0">
                <a:latin typeface="Adobe Garamond Pro" pitchFamily="18" charset="0"/>
              </a:rPr>
            </a:br>
            <a:endParaRPr lang="pt-BR" sz="2800" dirty="0" smtClean="0">
              <a:latin typeface="Adobe Garamond Pro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rgbClr val="C6C046"/>
                </a:solidFill>
                <a:latin typeface="Adobe Garamond Pro" pitchFamily="18" charset="0"/>
                <a:ea typeface="Adobe Gothic Std B" pitchFamily="34" charset="-128"/>
              </a:rPr>
              <a:t>Segmento: </a:t>
            </a:r>
            <a:r>
              <a:rPr lang="pt-BR" sz="2800" dirty="0" smtClean="0">
                <a:latin typeface="Adobe Garamond Pro" pitchFamily="18" charset="0"/>
                <a:ea typeface="Adobe Gothic Std B" pitchFamily="34" charset="-128"/>
              </a:rPr>
              <a:t>Buffet e eventos</a:t>
            </a:r>
            <a:r>
              <a:rPr lang="pt-BR" sz="2800" dirty="0" smtClean="0">
                <a:solidFill>
                  <a:schemeClr val="bg1"/>
                </a:solidFill>
                <a:latin typeface="Adobe Garamond Pro" pitchFamily="18" charset="0"/>
                <a:ea typeface="Adobe Gothic Std B" pitchFamily="34" charset="-128"/>
              </a:rPr>
              <a:t/>
            </a:r>
            <a:br>
              <a:rPr lang="pt-BR" sz="2800" dirty="0" smtClean="0">
                <a:solidFill>
                  <a:schemeClr val="bg1"/>
                </a:solidFill>
                <a:latin typeface="Adobe Garamond Pro" pitchFamily="18" charset="0"/>
                <a:ea typeface="Adobe Gothic Std B" pitchFamily="34" charset="-128"/>
              </a:rPr>
            </a:br>
            <a:endParaRPr lang="pt-BR" sz="2800" dirty="0">
              <a:solidFill>
                <a:schemeClr val="bg1"/>
              </a:solidFill>
              <a:latin typeface="Adobe Garamond Pro" pitchFamily="18" charset="0"/>
              <a:ea typeface="Adobe Gothic Std B" pitchFamily="34" charset="-128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063" y="31901"/>
            <a:ext cx="3809524" cy="12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1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15616" y="1052736"/>
            <a:ext cx="699173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 smtClean="0">
              <a:solidFill>
                <a:srgbClr val="C6C046"/>
              </a:solidFill>
              <a:latin typeface="Adobe Garamond Pro" pitchFamily="18" charset="0"/>
              <a:ea typeface="Adobe Gothic Std B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C6C046"/>
                </a:solidFill>
                <a:latin typeface="Adobe Garamond Pro" pitchFamily="18" charset="0"/>
                <a:ea typeface="Adobe Gothic Std B" pitchFamily="34" charset="-128"/>
              </a:rPr>
              <a:t>Mercado de atuação: </a:t>
            </a:r>
            <a:r>
              <a:rPr lang="pt-BR" sz="2400" dirty="0" smtClean="0">
                <a:latin typeface="Adobe Garamond Pro" pitchFamily="18" charset="0"/>
                <a:ea typeface="Adobe Gothic Std B" pitchFamily="34" charset="-128"/>
              </a:rPr>
              <a:t>São Carlos-SP</a:t>
            </a:r>
          </a:p>
          <a:p>
            <a:endParaRPr lang="pt-BR" sz="2400" dirty="0" smtClean="0">
              <a:latin typeface="Adobe Garamond Pro" pitchFamily="18" charset="0"/>
              <a:ea typeface="Adobe Gothic Std B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C6C046"/>
                </a:solidFill>
                <a:latin typeface="Adobe Garamond Pro" pitchFamily="18" charset="0"/>
                <a:ea typeface="Adobe Gothic Std B" pitchFamily="34" charset="-128"/>
              </a:rPr>
              <a:t> Investimento Estimado: </a:t>
            </a:r>
            <a:r>
              <a:rPr lang="pt-BR" sz="2400" dirty="0" smtClean="0">
                <a:latin typeface="Adobe Garamond Pro" pitchFamily="18" charset="0"/>
                <a:ea typeface="Adobe Gothic Std B" pitchFamily="34" charset="-128"/>
              </a:rPr>
              <a:t>800 mil reais (investimento da campanha do Marketing não incluso).</a:t>
            </a:r>
          </a:p>
          <a:p>
            <a:endParaRPr lang="pt-BR" sz="2400" dirty="0" smtClean="0">
              <a:latin typeface="Adobe Garamond Pro" pitchFamily="18" charset="0"/>
              <a:ea typeface="Adobe Gothic Std B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C6C046"/>
                </a:solidFill>
                <a:latin typeface="Adobe Garamond Pro" pitchFamily="18" charset="0"/>
                <a:ea typeface="Adobe Gothic Std B" pitchFamily="34" charset="-128"/>
              </a:rPr>
              <a:t> </a:t>
            </a:r>
            <a:r>
              <a:rPr lang="pt-BR" sz="2400" dirty="0" smtClean="0">
                <a:solidFill>
                  <a:srgbClr val="C6C046"/>
                </a:solidFill>
                <a:latin typeface="Adobe Garamond Pro" pitchFamily="18" charset="0"/>
                <a:ea typeface="Adobe Gothic Std B" pitchFamily="34" charset="-128"/>
              </a:rPr>
              <a:t>Definição do público alvo: </a:t>
            </a:r>
            <a:r>
              <a:rPr lang="pt-BR" sz="2400" dirty="0" smtClean="0">
                <a:latin typeface="Adobe Garamond Pro" pitchFamily="18" charset="0"/>
                <a:ea typeface="Adobe Gothic Std B" pitchFamily="34" charset="-128"/>
              </a:rPr>
              <a:t>Para os apaixonados pela perfeição e dedicação, que buscam os melhores, preços, serviços, atendimento, o melhor da gastronomia local e memorias inesquecíveis.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dirty="0">
              <a:latin typeface="Arial Narrow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721" y="0"/>
            <a:ext cx="3809524" cy="12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6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5995</TotalTime>
  <Words>1529</Words>
  <Application>Microsoft Office PowerPoint</Application>
  <PresentationFormat>Apresentação na tela (4:3)</PresentationFormat>
  <Paragraphs>271</Paragraphs>
  <Slides>41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Oportunidades</vt:lpstr>
      <vt:lpstr>Ameaças </vt:lpstr>
      <vt:lpstr>Apresentação do PowerPoint</vt:lpstr>
      <vt:lpstr>Apresentação do PowerPoint</vt:lpstr>
      <vt:lpstr>       Mix de Serviços</vt:lpstr>
      <vt:lpstr>Mix de Serviços</vt:lpstr>
      <vt:lpstr>              Exemplo de Cardápio</vt:lpstr>
      <vt:lpstr>     Exemplo de Cardápio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Fachada:</vt:lpstr>
      <vt:lpstr>Apresentação do PowerPoint</vt:lpstr>
      <vt:lpstr>Apresentação do PowerPoint</vt:lpstr>
      <vt:lpstr>Apresentação do PowerPoint</vt:lpstr>
      <vt:lpstr>Composto de Marketing</vt:lpstr>
      <vt:lpstr>4P’s</vt:lpstr>
      <vt:lpstr>4P’s</vt:lpstr>
      <vt:lpstr>Campanha de Marketing</vt:lpstr>
      <vt:lpstr>      Campanha de Marketing</vt:lpstr>
      <vt:lpstr>      Estratégia de Marketing </vt:lpstr>
      <vt:lpstr>       Outdoor:</vt:lpstr>
      <vt:lpstr>      Estrategia de Marketing </vt:lpstr>
      <vt:lpstr>Revista:</vt:lpstr>
      <vt:lpstr>Banner de Internet</vt:lpstr>
      <vt:lpstr>Bibliografias:</vt:lpstr>
      <vt:lpstr>Agradecimentos: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Isabela Mangerona</dc:creator>
  <cp:lastModifiedBy>User</cp:lastModifiedBy>
  <cp:revision>84</cp:revision>
  <dcterms:created xsi:type="dcterms:W3CDTF">2016-05-01T21:18:53Z</dcterms:created>
  <dcterms:modified xsi:type="dcterms:W3CDTF">2018-06-22T22:37:23Z</dcterms:modified>
</cp:coreProperties>
</file>