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E520-4F19-4277-ABE8-D74E276D1A63}" type="datetimeFigureOut">
              <a:rPr lang="pt-BR" smtClean="0"/>
              <a:pPr/>
              <a:t>21/11/2014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84EFD-6FE4-4216-A8C0-57C8AA7A3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atima\Desktop\Comercial%20Family&#180;s%20Coffee.wm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ebrae.com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57166"/>
            <a:ext cx="348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6425" algn="l"/>
                <a:tab pos="2700338" algn="ctr"/>
              </a:tabLst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23872" y="65244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71435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8596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ANGLOSCHOOL  SÃO  CARLOS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357290" y="121442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Curso Gestão Empresarial 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00364" y="16430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Módulo Marketing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43042" y="214311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Projeto Experimental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00628" y="4143380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Equipe:</a:t>
            </a:r>
          </a:p>
          <a:p>
            <a:r>
              <a:rPr lang="pt-BR" dirty="0" smtClean="0"/>
              <a:t>Diane Andrade dos Santos</a:t>
            </a:r>
          </a:p>
          <a:p>
            <a:r>
              <a:rPr lang="pt-BR" dirty="0" smtClean="0"/>
              <a:t>Jessica </a:t>
            </a:r>
            <a:r>
              <a:rPr lang="pt-BR" dirty="0" err="1" smtClean="0"/>
              <a:t>Franciele</a:t>
            </a:r>
            <a:r>
              <a:rPr lang="pt-BR" dirty="0" smtClean="0"/>
              <a:t> Antonio</a:t>
            </a:r>
          </a:p>
          <a:p>
            <a:r>
              <a:rPr lang="pt-BR" dirty="0" smtClean="0"/>
              <a:t>Luana Andrade dos Santos</a:t>
            </a:r>
          </a:p>
          <a:p>
            <a:r>
              <a:rPr lang="pt-BR" dirty="0" smtClean="0"/>
              <a:t>Luana da Cruz </a:t>
            </a:r>
            <a:r>
              <a:rPr lang="pt-BR" dirty="0" err="1" smtClean="0"/>
              <a:t>Palatini</a:t>
            </a:r>
            <a:endParaRPr lang="pt-BR" dirty="0" smtClean="0"/>
          </a:p>
          <a:p>
            <a:r>
              <a:rPr lang="pt-BR" dirty="0" smtClean="0"/>
              <a:t>Maria de Fátima Pastore </a:t>
            </a:r>
            <a:r>
              <a:rPr lang="pt-BR" dirty="0" err="1" smtClean="0"/>
              <a:t>Defávere</a:t>
            </a:r>
            <a:endParaRPr lang="pt-BR" dirty="0" smtClean="0"/>
          </a:p>
          <a:p>
            <a:r>
              <a:rPr lang="pt-BR" dirty="0" err="1" smtClean="0"/>
              <a:t>Mariane</a:t>
            </a:r>
            <a:r>
              <a:rPr lang="pt-BR" dirty="0" smtClean="0"/>
              <a:t>  Alves Nogueira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85720" y="564357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Orientador:</a:t>
            </a:r>
            <a:r>
              <a:rPr lang="pt-BR" dirty="0" smtClean="0"/>
              <a:t>  Rodrigo Rodrigues</a:t>
            </a:r>
          </a:p>
          <a:p>
            <a:r>
              <a:rPr lang="pt-BR" dirty="0" smtClean="0"/>
              <a:t>São Carlos , Novembro de 2014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285749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>
                <a:solidFill>
                  <a:srgbClr val="FF0000"/>
                </a:solidFill>
              </a:rPr>
              <a:t>Family´</a:t>
            </a:r>
            <a:r>
              <a:rPr lang="pt-BR" sz="2800" b="1" dirty="0" smtClean="0">
                <a:solidFill>
                  <a:srgbClr val="FF0000"/>
                </a:solidFill>
              </a:rPr>
              <a:t>s </a:t>
            </a:r>
            <a:r>
              <a:rPr lang="pt-BR" sz="2800" b="1" dirty="0" err="1" smtClean="0">
                <a:solidFill>
                  <a:srgbClr val="FF0000"/>
                </a:solidFill>
              </a:rPr>
              <a:t>Coffee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85918" y="42860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Oportunidades :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28662" y="1285860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Verificamos ausência de cafeteria nessa localidade, assim sendo vamos dar primor e requinte no investimento de uma nova loja.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A tendência é que as pessoas estão mudando seus hábitos , sendo cada vez mais atraídos pelo ambiente das cafeterias , apreciando muito mais o café.</a:t>
            </a:r>
            <a:endParaRPr lang="pt-BR" dirty="0"/>
          </a:p>
        </p:txBody>
      </p:sp>
      <p:pic>
        <p:nvPicPr>
          <p:cNvPr id="6" name="Imagem 5" descr="p101027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2928934"/>
            <a:ext cx="6929486" cy="3305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favere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571604" y="157161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0000"/>
                </a:solidFill>
              </a:rPr>
              <a:t>Identidade</a:t>
            </a:r>
            <a:endParaRPr lang="pt-BR" sz="72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14546" y="278605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0000"/>
                </a:solidFill>
              </a:rPr>
              <a:t>Visual</a:t>
            </a:r>
            <a:endParaRPr lang="pt-BR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5786" y="428625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Logomarca: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0298" y="5000636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 smtClean="0">
                <a:solidFill>
                  <a:srgbClr val="FF0000"/>
                </a:solidFill>
              </a:rPr>
              <a:t>Family´</a:t>
            </a:r>
            <a:r>
              <a:rPr lang="pt-BR" sz="4400" b="1" dirty="0" smtClean="0">
                <a:solidFill>
                  <a:srgbClr val="FF0000"/>
                </a:solidFill>
              </a:rPr>
              <a:t>s </a:t>
            </a:r>
            <a:r>
              <a:rPr lang="pt-BR" sz="4400" b="1" dirty="0" err="1" smtClean="0">
                <a:solidFill>
                  <a:srgbClr val="FF0000"/>
                </a:solidFill>
              </a:rPr>
              <a:t>Coffe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5" name="Imagem 4" descr="logan cer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574357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4414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Defesa da Logomarca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0100" y="1500174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Transmite paixão pelo café , em ambiente aconchegante para recordações de momentos prazerosos.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 Letras desenhadas lembrando o vapor do café.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O desenho traçado pela xícara nos remete segurança de um sabor natural do Brasil.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A cor nos define requinte , glamour , ambiente caloroso.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Grãos de café , marca registrada pelo processo de café sendo moído na hora .</a:t>
            </a:r>
            <a:endParaRPr lang="pt-BR" dirty="0"/>
          </a:p>
        </p:txBody>
      </p:sp>
      <p:pic>
        <p:nvPicPr>
          <p:cNvPr id="1026" name="Picture 2" descr="E:\logan cer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86322"/>
            <a:ext cx="2928958" cy="1884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7224" y="50004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Padronização das Cores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data:image/png;base64,iVBORw0KGgoAAAANSUhEUgAAAF8AAABQCAMAAABIxFkSAAAAn1BMVEX8/vz///8AAADz8/NHR0f5+Pn5+/lxcnGgnqD3+Pfr6us5NzlTUVPj4uPw7/Dr7et2dXbl5+XFxMXMzMzZ2dl/fX8ICQidn51MTUw7OzuPkI8eHR7Q0NAlIiW9u71ubW4rKysyLzIaGRqztLNbWVtAQ0A6PDoeIR6rrauppqkvMi/W1NZkY2SHh4fZ3NlTVVMRExEXExeCf4KVl5UZFxlaseveAAAD2UlEQVRYheVZa5ObOgyNBCS8Q8zbECALu3nBJmn6/39bSdPbm/ZisIHO3JnqGw8fyceyJMuLxV8i8KvMDa0Q6kTyU8wVJcpsSmCpu36BiIURPSV+POGKbJbTVYDk0hhR9sPSs35wo6dl2JiIBiX2NAWgZas9GnfyuXzh47sSi6gx7vNSG68B4JxfUc7WXTy0r9aZjNfaXY7UAJaDQZ2y1/ExizzA3BqFLmURVkPTh2VZo1xKwlMA/V7g3RoeBxs12NO1oAJYO7jNuJiFBYmx3ogpsKqWVt4hsHFQdpf86ODl6Ov8FoFO0XS5/2/hg0aIUdAavPAqAL1GR9AjYP0FL3yEgu2gI0DOj1ESxZxrkbUwqLmX9kWBtcI7z6xJvEuF0b8riHfZ8F+bHMNxAQUOHBMHio4yCr6VBn1tAN47yenYiAue+XVgsNSgOmBCjyhH9KVeC86F6U1IGHpV9O6y1vzjlIwHJfp2z3cv2gkGwt9EkT9c9tfl8c2fmLBp0LN+knPjj4Ld+N7XnBkZgRSX8c7zFK0+ESb+AVWBLNEtB7aHQPM2kZ4WI01WrP1vX+TPyfhW9cEI7uChI1oH/FfaTMbYoZDifSp6i3LEjIFf4mF6yd2iHLudZBleGZqF8Mm26V5gye8PTpz4qbHqjqHSKh4d+l/wP+W6O8RJK2MO/M0l6vbCmfD1i8zCn4UfvYq6N9hM9ltR1c2/5uxm8Z847/Yf7f7GDK0C+G7ByvEz7d/bvXv/govqDPht/GF88QaqFy7RKDK8BPSdOaJw/h0kT1gg2iqZ7KBtgVmxSACVFVoFpESVqZts68n1g7Nl1w96vZ2YgEE/VewKcBkGdCL+EWkPBe77x0SCzBPp0W77QTmpfiYBuzx8fM9uufDR9EU0Jyj7PLA9+06ZAJTXut88cJPLaBeCTY1DEVjxg2b0EqsBI/S/2HB+T0ZmgbYyMTgSVFZ8jGII9OgtHD46g90I9X5+jmvPhj5PeQxWHVDxhp2mXk2Pz5LzKRE+pcKh2HM3mM7vGC6E+leLEA3+4ljJ4psqQBFoh2ucCbRFFCJf+XuasL7vT6XQrgHXQN4u1qM9uSOCTZ3HoH3GwREo2Q5r8aYI6GqBTjrQwgVIvwQJHRNzQSM1xvSz544CYK3GaGZjA5Z+TDBurO4OffvWVmVM1FHt+Z/2GYhytpF+uc55PEi6WyOeVHvSHQyAdcgTvOUlSZ9KWtE2nls6W9zXah973HNww/qKaFQOpWEYUupcYkSsQlef54oKFrbl0miL/8hN9ollz3A79a+KpygeOSt/4AbvVc8fwf3fyjdsUj4BoufDl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png;base64,iVBORw0KGgoAAAANSUhEUgAAAF8AAABQCAMAAABIxFkSAAAAn1BMVEX8/vz///8AAADz8/NHR0f5+Pn5+/lxcnGgnqD3+Pfr6us5NzlTUVPj4uPw7/Dr7et2dXbl5+XFxMXMzMzZ2dl/fX8ICQidn51MTUw7OzuPkI8eHR7Q0NAlIiW9u71ubW4rKysyLzIaGRqztLNbWVtAQ0A6PDoeIR6rrauppqkvMi/W1NZkY2SHh4fZ3NlTVVMRExEXExeCf4KVl5UZFxlaseveAAAD2UlEQVRYheVZa5ObOgyNBCS8Q8zbECALu3nBJmn6/39bSdPbm/ZisIHO3JnqGw8fyceyJMuLxV8i8KvMDa0Q6kTyU8wVJcpsSmCpu36BiIURPSV+POGKbJbTVYDk0hhR9sPSs35wo6dl2JiIBiX2NAWgZas9GnfyuXzh47sSi6gx7vNSG68B4JxfUc7WXTy0r9aZjNfaXY7UAJaDQZ2y1/ExizzA3BqFLmURVkPTh2VZo1xKwlMA/V7g3RoeBxs12NO1oAJYO7jNuJiFBYmx3ogpsKqWVt4hsHFQdpf86ODl6Ov8FoFO0XS5/2/hg0aIUdAavPAqAL1GR9AjYP0FL3yEgu2gI0DOj1ESxZxrkbUwqLmX9kWBtcI7z6xJvEuF0b8riHfZ8F+bHMNxAQUOHBMHio4yCr6VBn1tAN47yenYiAue+XVgsNSgOmBCjyhH9KVeC86F6U1IGHpV9O6y1vzjlIwHJfp2z3cv2gkGwt9EkT9c9tfl8c2fmLBp0LN+knPjj4Ld+N7XnBkZgRSX8c7zFK0+ESb+AVWBLNEtB7aHQPM2kZ4WI01WrP1vX+TPyfhW9cEI7uChI1oH/FfaTMbYoZDifSp6i3LEjIFf4mF6yd2iHLudZBleGZqF8Mm26V5gye8PTpz4qbHqjqHSKh4d+l/wP+W6O8RJK2MO/M0l6vbCmfD1i8zCn4UfvYq6N9hM9ltR1c2/5uxm8Z847/Yf7f7GDK0C+G7ByvEz7d/bvXv/govqDPht/GF88QaqFy7RKDK8BPSdOaJw/h0kT1gg2iqZ7KBtgVmxSACVFVoFpESVqZts68n1g7Nl1w96vZ2YgEE/VewKcBkGdCL+EWkPBe77x0SCzBPp0W77QTmpfiYBuzx8fM9uufDR9EU0Jyj7PLA9+06ZAJTXut88cJPLaBeCTY1DEVjxg2b0EqsBI/S/2HB+T0ZmgbYyMTgSVFZ8jGII9OgtHD46g90I9X5+jmvPhj5PeQxWHVDxhp2mXk2Pz5LzKRE+pcKh2HM3mM7vGC6E+leLEA3+4ljJ4psqQBFoh2ucCbRFFCJf+XuasL7vT6XQrgHXQN4u1qM9uSOCTZ3HoH3GwREo2Q5r8aYI6GqBTjrQwgVIvwQJHRNzQSM1xvSz544CYK3GaGZjA5Z+TDBurO4OffvWVmVM1FHt+Z/2GYhytpF+uc55PEi6WyOeVHvSHQyAdcgTvOUlSZ9KWtE2nls6W9zXah973HNww/qKaFQOpWEYUupcYkSsQlef54oKFrbl0miL/8hN9ollz3A79a+KpygeOSt/4AbvVc8fwf3fyjdsUj4BoufDl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data:image/png;base64,iVBORw0KGgoAAAANSUhEUgAAAF8AAABQCAMAAABIxFkSAAAAn1BMVEX8/vz///8AAADz8/NHR0f5+Pn5+/lxcnGgnqD3+Pfr6us5NzlTUVPj4uPw7/Dr7et2dXbl5+XFxMXMzMzZ2dl/fX8ICQidn51MTUw7OzuPkI8eHR7Q0NAlIiW9u71ubW4rKysyLzIaGRqztLNbWVtAQ0A6PDoeIR6rrauppqkvMi/W1NZkY2SHh4fZ3NlTVVMRExEXExeCf4KVl5UZFxlaseveAAAD2UlEQVRYheVZa5ObOgyNBCS8Q8zbECALu3nBJmn6/39bSdPbm/ZisIHO3JnqGw8fyceyJMuLxV8i8KvMDa0Q6kTyU8wVJcpsSmCpu36BiIURPSV+POGKbJbTVYDk0hhR9sPSs35wo6dl2JiIBiX2NAWgZas9GnfyuXzh47sSi6gx7vNSG68B4JxfUc7WXTy0r9aZjNfaXY7UAJaDQZ2y1/ExizzA3BqFLmURVkPTh2VZo1xKwlMA/V7g3RoeBxs12NO1oAJYO7jNuJiFBYmx3ogpsKqWVt4hsHFQdpf86ODl6Ov8FoFO0XS5/2/hg0aIUdAavPAqAL1GR9AjYP0FL3yEgu2gI0DOj1ESxZxrkbUwqLmX9kWBtcI7z6xJvEuF0b8riHfZ8F+bHMNxAQUOHBMHio4yCr6VBn1tAN47yenYiAue+XVgsNSgOmBCjyhH9KVeC86F6U1IGHpV9O6y1vzjlIwHJfp2z3cv2gkGwt9EkT9c9tfl8c2fmLBp0LN+knPjj4Ld+N7XnBkZgRSX8c7zFK0+ESb+AVWBLNEtB7aHQPM2kZ4WI01WrP1vX+TPyfhW9cEI7uChI1oH/FfaTMbYoZDifSp6i3LEjIFf4mF6yd2iHLudZBleGZqF8Mm26V5gye8PTpz4qbHqjqHSKh4d+l/wP+W6O8RJK2MO/M0l6vbCmfD1i8zCn4UfvYq6N9hM9ltR1c2/5uxm8Z847/Yf7f7GDK0C+G7ByvEz7d/bvXv/govqDPht/GF88QaqFy7RKDK8BPSdOaJw/h0kT1gg2iqZ7KBtgVmxSACVFVoFpESVqZts68n1g7Nl1w96vZ2YgEE/VewKcBkGdCL+EWkPBe77x0SCzBPp0W77QTmpfiYBuzx8fM9uufDR9EU0Jyj7PLA9+06ZAJTXut88cJPLaBeCTY1DEVjxg2b0EqsBI/S/2HB+T0ZmgbYyMTgSVFZ8jGII9OgtHD46g90I9X5+jmvPhj5PeQxWHVDxhp2mXk2Pz5LzKRE+pcKh2HM3mM7vGC6E+leLEA3+4ljJ4psqQBFoh2ucCbRFFCJf+XuasL7vT6XQrgHXQN4u1qM9uSOCTZ3HoH3GwREo2Q5r8aYI6GqBTjrQwgVIvwQJHRNzQSM1xvSz544CYK3GaGZjA5Z+TDBurO4OffvWVmVM1FHt+Z/2GYhytpF+uc55PEi6WyOeVHvSHQyAdcgTvOUlSZ9KWtE2nls6W9zXah973HNww/qKaFQOpWEYUupcYkSsQlef54oKFrbl0miL/8hN9ollz3A79a+KpygeOSt/4AbvVc8fwf3fyjdsUj4BoufDl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 descr="mar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71538" y="1571612"/>
            <a:ext cx="500066" cy="57150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3108" y="150017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Marrom representa a constância , a disciplina , a uniformidade e a observação de regras.</a:t>
            </a:r>
            <a:endParaRPr lang="pt-BR" dirty="0"/>
          </a:p>
        </p:txBody>
      </p:sp>
      <p:pic>
        <p:nvPicPr>
          <p:cNvPr id="14" name="Imagem 13" descr="vermel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214414" y="2857496"/>
            <a:ext cx="0" cy="0"/>
          </a:xfrm>
          <a:prstGeom prst="rect">
            <a:avLst/>
          </a:prstGeom>
        </p:spPr>
      </p:pic>
      <p:pic>
        <p:nvPicPr>
          <p:cNvPr id="18" name="Imagem 17" descr="vermel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1538" y="2928934"/>
            <a:ext cx="638180" cy="63818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071670" y="292893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O Vermelho estimula o apetite e deixa o ambiente mais   convidativo.</a:t>
            </a:r>
            <a:endParaRPr lang="pt-BR" dirty="0"/>
          </a:p>
        </p:txBody>
      </p:sp>
      <p:pic>
        <p:nvPicPr>
          <p:cNvPr id="20" name="Imagem 19" descr="b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2976" y="4357694"/>
            <a:ext cx="571504" cy="64294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214546" y="450057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Bege transmite calma e passividade.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285984" y="557214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Fonte : www.significadodascores.com.br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7224" y="35716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Slogan: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538" y="135729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Nossa manhã com mais qualidade.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1538" y="21431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Mensagem transmite as pessoas que a cada manhã podemos oferecer momentos agradáveis e produtos de qualidade.</a:t>
            </a:r>
            <a:endParaRPr lang="pt-BR" dirty="0"/>
          </a:p>
        </p:txBody>
      </p:sp>
      <p:pic>
        <p:nvPicPr>
          <p:cNvPr id="27650" name="Picture 2" descr="http://ondecomeremsalvador.com.br/wp-content/uploads/2013/02/caf%C3%A9_da_man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72866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57290" y="35716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Fachada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5" name="Imagem 4" descr="fachada complet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28662" y="1357299"/>
            <a:ext cx="7286676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4414" y="500042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Cartão de visita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5" name="Imagem 4" descr="exatooooooooo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704974"/>
            <a:ext cx="6572296" cy="40100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38" y="642918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Uniforme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4305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 Calça Marrom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 Camiseta </a:t>
            </a:r>
            <a:r>
              <a:rPr lang="pt-BR" dirty="0" err="1" smtClean="0"/>
              <a:t>Polo</a:t>
            </a:r>
            <a:r>
              <a:rPr lang="pt-BR" dirty="0" smtClean="0"/>
              <a:t> Bege com gola Vermelha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 Logo na Altura do Peito</a:t>
            </a:r>
          </a:p>
          <a:p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6" name="Imagem 5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500174"/>
            <a:ext cx="3750477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57148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Produto Principal :      </a:t>
            </a:r>
            <a:r>
              <a:rPr lang="pt-BR" sz="4800" b="1" dirty="0" smtClean="0">
                <a:solidFill>
                  <a:srgbClr val="FF0000"/>
                </a:solidFill>
              </a:rPr>
              <a:t>Café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121442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Design :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2976" y="178592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Lembra bem nosso produto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Novo conceito de sabor de café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Embalagem de confiança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Embalagem metalizada transmitindo confiança para com o produto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0100" y="342900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Café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00100" y="385762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Grãos inteiros 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Sabor apurado do café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Moído na hora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A torrefação é feita no ponto certo , para que nosso café conserve todo aroma e sabor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 Embalagens de 1 </a:t>
            </a:r>
            <a:r>
              <a:rPr lang="pt-BR" dirty="0" err="1" smtClean="0"/>
              <a:t>kls</a:t>
            </a:r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Embalagens para viagem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Fabricação própria</a:t>
            </a:r>
            <a:endParaRPr lang="pt-BR" dirty="0"/>
          </a:p>
        </p:txBody>
      </p:sp>
      <p:pic>
        <p:nvPicPr>
          <p:cNvPr id="11" name="Imagem 10" descr="http://1.bp.blogspot.com/-O6XYL88kh0k/T75na8gvifI/AAAAAAAAAN0/h0HwliKZTfE/s1600/caf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314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2" name="Imagem 11" descr="embalagem pron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42845"/>
            <a:ext cx="3000396" cy="32147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8662" y="428604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Identidade Institucional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6" name="Imagem 5" descr="cafe-expresso-dup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" y="857232"/>
            <a:ext cx="9053465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85786" y="50004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Público Alvo :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0100" y="10715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Pessoas apreciadoras de um ótimo café.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6" y="207167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Campanhas Publicitárias :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0100" y="25717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Café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57224" y="385762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Conceito : 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45005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Levar ao público um novo sabor e aroma de café.</a:t>
            </a:r>
            <a:endParaRPr lang="pt-BR" dirty="0"/>
          </a:p>
        </p:txBody>
      </p:sp>
      <p:sp>
        <p:nvSpPr>
          <p:cNvPr id="1026" name="AutoShape 2" descr="data:image/jpeg;base64,/9j/4AAQSkZJRgABAQAAAQABAAD/2wCEAAkGBxMTEhUUExMWFhUXFxgYGBgWGBgXFhwYHRoXFx0XHBQYHCggGBolHBcXITEhJSkrLi4uFx8zODMsNygtLisBCgoKDg0OGxAQGywlHyQ0LCwsLCwsLCwsLCwsLywsLCwsLCwsLCwsLCwsLCwsLCwsLCwsLCwsLCwsLCwsLCwsLP/AABEIALcBEwMBIgACEQEDEQH/xAAcAAACAgMBAQAAAAAAAAAAAAAFBgQHAAIDAQj/xAA+EAABAgQEAwQJAwIFBQEAAAABAhEAAwQhBRIxQQZRYSJxgZEHEzJCobHB0fAjUuEUYhZykqLxM0OCsuIV/8QAGgEAAwEBAQEAAAAAAAAAAAAAAgMEAQAFBv/EAC8RAAICAgIBAwMCBAcAAAAAAAABAhEDIRIxBBNBUSIyYRSRBXGx8BUjQlKBofH/2gAMAwEAAhEDEQA/AAGHT5glh3iJi+NLHZBaGJMtJS7WhfxTDQpUeYqb2ehugOmtP7iTEKZnWu947SJKUzSk+ET5yUAjKXILw56WgHs70VItLG8E6WtnJWDkcco7yMSBSHTeJ8mtSkZignwjxcufJdNDFEjYpPK2yhhvELCuIUSJ7HcM8D+IuIVMQhBHePrC1l9YArd7xZh8eWTE1kVJmPJxlovqhxBFQhwQY5qpyFONIqOlnT5GWZIUS+qNj9osCirqkywteraR4+f+HSTuDu/72WQyr3JGPV8uUz6nzhUqsbQtRTk+EEK/Bl1RzKLHaIUvgyaFvmj2PDwvFCpvZPlmpPSOdPg6D2gGg1TVHqxlEE6TCsiAk6xDn0CnYJJOwAeGzk2ZFI3w1lTHIhnV7DoDkRG4N4enJKlzZeUH2QWfvbaGuVgwBJdn2Eefk8HPlnaQf6jHFUKgxGY9xEk18s9laYY04LKHMxpNwWQdU/GNX8K8iO1JX+f/AAF+VifaFKto5agcgtCniVMUPaLXODSmYFQ8fvA+s4XSvRfgR9RF+Lx8sY/XTf4FvNC9FUYJjBlTkvoTeLCqa1MxlA2aBlfwKpKswQ45pv8ADWOkmjKRlvEPl+B6k76+SjFmSXyL3FPEGUFCfOEeVW51do2iyqzCJZBBDkwiY1ggQSRF3i48eKPCInLKUnZFraYBlIL84l01KpfsiA8iryltYaMBrhm0iiTpWDHfQHn8Oz1qdIgZOo5oUUFJLasIuFEwIklbXOkcJOHgyyojtKiD/EUn0M/T/kr3B5KBrYjaH3DcSQUhLi0KfFmEiRkWD2lO8CKCeoFwYZLI5x5RNjFXTLikzkkAxtNmp5wlYfjJSntaR1xCtUpGdCna7QrHn5afYU8NbQ5yyWjVSoC8OYz69GV+0IMhJ3iCX8U9OTjkj0b6Ce0zqDGRslJaPYZ/iuH8/sB6LK9mYnLQgl3AgFM4iC1ME2gDXTyWCHbeNaWUXfKdI9tYlWydz3SJlatCldkXiGiYlMxLm28ayAoEkgx4mhVMJU0FXszL90XDwxRSJsgFKQevWPZ9IBtodDAb0e1wkSsijZ4a8QIWMyY+U8qDjNpN6Z6WKVrYAr8NTMSxSCD0gKeF5cv3W6Q3yEKsTYCIeIpM2aCD2RFXgZs3Kr0ZnjCtoh0OHpt2bAwentYC0eypQYGNZq3VHrOVklG1NT7xIIYx7STE6coNYNhomtMUOx7o59e6ChBydIGUlFbI2H4MqYxNk/E90MdLh0uVoA/PfzjvMmhIYMOZ5QExTHUoHYY81HQeG5ilyx4VvsRU8r10Fp9UlMDKnG0iFWt4gzO635bQuYliy73yjnt5xJLyMuR/TpFEcEIr6tj3O4gPOIkziI84qauxSaXyrJ6v9IhLqqg6K+JjvRzPubN5Yl/pLlTxHzMdE8RJZ3ijV1NYLhQPc8ey+JaiX/1EFucF6WddSs68T7R9BUuLpUAQrziWtMub7SQ/PQ+cUfhPF6SQym6GHnBOJUrsVBJ2BNj3K2jVnnHWRAvAnuDDeKYEtLqR20727Q8N/CEvGZIUliIsahxJ7b8jr/xEXHuH0VKSuWyZm40CvsqDcFJcoAqbWplNrwdILtEuUhKbxNxeiVLJFw2oMAps8+MTZoSyLsdBqI31ayaeWAq7i0GqOcWAUNrQncP0U5c5CiXAu20Nk2lJmvmIAGkeYsDckl7FHNVsV+KkGYt1aCwhRmkSy4MWTimFmYktrFeYtgk5KvZJvHtY1HjxIpNp2SaWtCw0E5KVIFgSDEPhzDFOM0sxYMjDxlDpEIl46UtMeszoQpM5dNNE1IIS/aEWph1WmolpWk7QBxbDBMQQ0K2F4nMoZjG6H0iPz/D9aPKP3f1OxzrT6LNYiMiBI4mkKSFZhcR5HzjwTXz+zKdiicCQyWTHeRhqA7pEd5U9yADHNU9tY+yU20RcUjFYTLPuiI8/D0DQARrXYnlQVchCj/8AvzVL17oKPJnOhhqJctJZK2PKCtOZoAZVjFbJryZis2sNXDmMuMii5GkDm8aMtyRsMldDtLUVJYxswAiFIqHEZNqITHHGOohuTfYQRO2eIVZUFILRHROJUyQ5O0MWGcPZu1O/0/eGxg5PQEpKPYE4dpZtTOShyJbus7ZR7r9bDzi1aiYmWgAMNhETCKZCbISAAGtEbieaWAF7c2Hwimb9DC2uydf5uRJ9ATHsVyntE+rQXsASQEu7a6/GImFmROSJqMygsMCQQGB1L2GsQ8TzGWVAjs+yziwsUqfU9YAUOMLQvOCACG122DcxEEItvkyuTSVILcQUYQ52+nQRW+KYipaze2wg7xJxSMpSC5O3Lr0hI9fmLx6GGDq2S5JeyCslbxNkiBdMYJyRDGCibJTHY0iVC4EaSRE2VANhC7iXDCVXR2T0+0B0Vc6mVlmOU7GLCSIhYlhqZiSCHeN5J6kdtbRtgHFB7LqcD2b3Hjy6RZmBYwJgBB7Q1H1j56XKVSzWL5DofpDpw3jCkKBSrVvzuiTJGWCXKPQ9NZVT7LU4owlM+WZqR2gO2BuOfePlCEvhsFlRZOB1wWAdiLj5iIGKUQQspGmo7j+fCHT2uaEwdPixfohl0sQGiajW8aTZbF4jz6tiInUVHodbYRksHBiOqnQXdoFVGLJCmiDOxkaEsDvGSnxVmqNsbKSnQAWAjjNnkKSlncwBk4hMRKUpMwKCbsYmcJ1KlpVNm6nSJp+Wnj130MWHi9hmaQLQt43hCZgJa8HxMSVXN45zZF4sT0J6ZV87DlBRF7RkWBNoEObR7B2CLU+mMsp7W0cfWlvz83jlWVHrFltokU8mznl+fKJvGTWNcux2XctEKup1KQWhSmJUj3TrFipRZojzKNBuQIqjOhTjYgGgVMVmAaGfh7Big5zrBGVITyZompsI2eVtUZGG7ZJSSkax7JSqYsJSHJ0iFdTAOSSwhxw2jTTS3N5ih5QmKsOUqO1BSy6cOq6zqeUSzioJgBPnlRcwPxHEkSU5lqYQ+La0hDV9ln8PTgpBI5xCxi87uDb/ACgT6LcS9bTku/6i/LM4+cFsTS09zvHeTvHH+Z2FVN/yFLiRbEj3SNeR5xU/EuKFCjLlm+537osDjHEFyApbWYsNjyeKbqZ5mLUtWqi5jcEPdm5JHhWTcmJFOqIsdpJisQGqRUFpBgHSqgtIXC2GgpJVEyWqBspUTJa4W0EmT0Kjd4ipVHTPA0EDOIcPE2WoNfbvhZ4dmagllBxfn3bw6zVOIRp6fV1ZA0LH6QTXKDRidSTLm4ErSUlJLsxHyP0h6xCkExKS7KZh9orHgRf6nek/NMP3FGI+okyS7EzG8Mqj9oT4m8bT9gvJ1NNAWvpyCUqDGF/EkKEM3+JKOoHq1TkJmjS935RCxSkYENf8+EZOHF6NhO+xCrixeBprl5v+mVjpDBjOGTFAlIcRDlY8ZCcpkP5RPmjJpcY3/wA0OhJJ7dEwYvLVJUgySklO4tC/h2NzlI9VLsAdfGJVCqfWzSAMksXI6RqrDv1zKkEAgMYljjhC4Nb7+Uh9t/Unr+p2w7GilfaUerw4JxEKSClTiFem4cWD22O8FJmDqCOwbHaG+lJTUogynFxphUVyOcZCiqimg6mMiyiU3ppIQG5xLMwN+fm8RUr1UTp+fSF3G8bChlQSOZjlFyYVpDQakNYjwjnn6vvCPQYkQsAG28MMjFpeytBBSxtGKaYdCgBeIOLYwJIZnJ0EAxic6YpkgkbACJowRc5Q9Y4UWCQOZ5wqThB/Ww1b+0cfR/JM1JqJgZKXCep3P0gtX1JWomJS5CaanlyEaBIECJkwCGuvYT3tmLMVxxHi6p0zLokEsO7eGXGuJZaULCFArBbu6xWdfUKCjcX3huOFsyUqLk9DuIj1c1IPsTB8Uj6gxZWOSs8sTBdtYoX0PVpTPmouykpPR0k/Qxe+G1gbKbg2jpxTvGwVJpqaEPjajE+nJTffy1ij6mQUKKSNI+lMUwYy1KKQn1Kmy5XcG7hQ05MQ2pireMOGwXUgXgcM+LcJBZI2uSK4jeUYydKKSxF41RFYgKUqoLU6oCUyoLUyoFhIJyjEyUYHylRJTMhbCJ4mR5niJnjYKjKNJIXChWdustsAPzzhjrakS0EnX8tA7hnDVLXnOqi/ntGSkoRbZsYuUkiyfR/Rkr7h8z/8/GC3pKwiqqlyZMiUShEtalLJSlOdRASHJckBJNh70MHB+D+olAqHaVc9OQ8oMzZw5x3j4uOPfuDmyXktexRmCejTEJawqZLQoO5yzUknzaLW/pFLkgKQpExKWYsX/wDIOILipSDqIlIWDpDvTixfqMRZtO4DHXWA9Tw6lS3OkPeNYYAkzEC4uobdSIBlJ52iScHB0URlyVgSThiUAiX2SRdvCNaPBZaVWHaN33gxKldo3/Lx0Mvc7QppfAabIhlOGGvPy+8byJISljf8/mOimSC5A6/ndHOUzllA/n8QXRhy9SiMj0yknaMjrMK6XN7Lhi8LVThJmKJDgcon4bNJlpfVvhaCkpLDr/xBpuD0d9wBVg6Jcs7qMDTOQlswIL6jSGvEEOPDWEmokkO9xDMf19sGX09Fp4QiWuSDKIIbUR24amKXXiVlOVCCsq62AHx+EVVTYnOkp/SWUg6gRaHohqlzZs5ay7JQAd7lR+kQw8B48jm3a/7Hy8lShXTGbHqh1q6W8op7Gq2YoqJWq5IYE+UWXj+Iol5lTFMHPj4RVOK1qM6jLU4JcRbjVuxDdIFT5itCGEd6PD1T1W9kan6d8daGhXPL6I3V9BDLKQJSQlIsI3Nn4aj2Hiw8ty6JGAzEU0yW1kggHuNn+Lxb9IuzxRNbPzPFl+j/AB4T5AQT+pL7KufQ+I+sIxp1bDzV7FhUtWCClYdJsQdGgZjHDgUl5IzBrpfteBOvjfvjeWqJcmeU6GHal9xPbXRTfE/C7kkAgjWzEHkRCRUYYtBuI+nqpMmeGnIBP7tFf6h8oWcY4ARMBMhaSf2zHH+5P2ENi2utgun+Ch5MsiCNOYfK70e1Cb+qf/J2h8HPnAadw3MQe0kp/wAwI+YjXP5OUQUhUd0GO/8AQNqR5xIk0RPsgq6JSpR8gIFyRvFkZCTG6poT1MGKPhismnsU0wDnMGQf7iIZsJ9GKyQqomgD9qLn/UbD4xm30jdLtlc0uGzKmYGBPIARcXBnBgkALmgZhcJ1A6nmflDDhOCyKZLSkAHc6qPeqCClwUcNu5/sBLLSqJGxOtRKRmWpKU6OogB+8xSXHvpGnlWSicSgWVOAcq5hHJP92p26lPTJT1lbOl09PJWqTJ7SlN2VTVBtTrlTZ+azyhcwjhPFZf8A2Jak7iYpI+8HN/AMIr3IGM8RhVGhpyzNcP2lP5vBTgTiqqSsFM5SkOApCyVAdxNxBOs9GSqhKSv1chb3yOsN5CDnD3A1PR3ClTFaupm8Ei0LpUNlLZYdNXibJUSL5S/lCvPWUjnp9IO4GkBwfe0HSE3iDFpchShMWxSSG3sTtAZraTMxVbR1qcQCVG35aOBxpLXNoCK4kkT2TLLKGvWA+JzWVrr/ADE7TXZQqYc4jxxCkeqTcnU8vy8D+G6rLOSCosq1zAZctkuY7YRJUtbg+xe5iRzct/BQopaLHmoIJuY8jUzlfAfKMh3q4/kn4sTaLC5ctAM0hKWdzrtAjFUyySZaVghr3fy2jddUZs4IVmypYjkbhi/wjeuq5faKrAe7cdo8+cSQlkUrk22VSjGtAz+pWUB9PnAeqLnSDaEmYnOTlQNLfIRDqJICS48Y9PFNMjnFi5VJLsBrFl+g2yqkHlLP/uIrVU4kkw5+hquy1y0H/uSj5pII+GaK2nxJ72SPSHP/AFAnkT8YUcLwQzV51Wlv3E9B06xZPGlBLmTykh2LnuN2MDjJYaBtm/NIgl5PBcY9l2Px+X1S6ICWSMqQAALARArKjrG+JlrizQv1k9arJ84HFi5Ow8uStGlbPJcI15xN4NqplPPEwO2ihzH3gVLUU6hoJ0cw6iLm1CNexG4uTsvbDK9MxAUkuDBFEyKVw/ihdMQwdOqkv1AtFkYLxDLnoCknXbcQno5oZguPQsjQtEBM/rGwnRvIygpLxFY3eO6MW5iAvrY6IVBqbAcUHE1iT7o+Ed01fIQHkriXLVDVIW0EBOJjcKiKhUdQqGJgnZ4hYhiKJbAqAJ5mAfGfGkiglZlkGYodiWD2iefRPWKNxXFqirUuctZSonX5JSPdSBGSlQUY2X8qvR+4ecD6vH5CPamoHeoRRiaiolhJWVHOi3aLHbzgIrCagSzMMlWUn2mf+YBb9w+DRff+KpK39WvP/lc/ERypcc9YSySGLdr7CKq4Zx31UstqbCHjheWopzK1UXhMrsZxjQ/8NzSZjkuTFN+lcqTiU8jRx8UpP1i5uGpfahG9IOGCdPmkN7YHkkD6QfLjFX8i0rloqjDq31as6dXgkqvWr2lPe0csVwcyxbR4EpmLFmjnFTDjLj2OxmIVKuoJtqYCU5KJllA6XCix8IEUwzKaYq0TU+qSWCniWPj+knu7Dnm5Df8A45mi2RFraGMhcRNDaiMib0of7RWyRh+NKKySCAXazuPteOBqs5JXdQO/25wSSkSXlzpbrli24UNu1zP0iOqrkztkp2tY9T1jE423GOvlHoNuqbOaZ+fUMBYDwiNiynlqYl+sEJslAACCSd7284F4igq7hFeHjSomyX7i0ENceUMPCUhSJiakLyZXy6OSQU77XgIowdwGsSDKLp/SzWVoXuFB7OA48Ypzylw0BgjHl9Q24fXylqIzuvdy9+/nBKdR2c6C9tIA0FFJrJ6zIUykhgRa/wC62zuH6R34ho6mTSmUSXvmU7lt79efWPN/SttV7/PsX/qopO/YUeKsWC1FEv2Qbq59BECgqgAAYhKpiSwEbmRtvHqLFBQ4o871ZOXJjPNloVKJABYPeBMtgoNoTtbrpESTWKlkoU5G/dzgoVJKUn3gQx2UnS3VtukTqDx6fTKVJZFa7RrWSghJUp3ITbZy5YfCO9HPXTy0qWooUNE6qbUAp28Y0TPLpUr2kAIlv+4+91ypL95ESRMS4fQEFiXdX7lcz0juTSSYThFtsOYXxPPQsetPZIfKWs+l9Xa5h2o8WSsODFS1tOuaoqzX1DxrT11RIuQW5jTzjaUunsQ012i6pdVEqVPipafjRvafyEFJPGyAHKvpGcJL2M+l+5aUqeIlS6kRUc70hSxoX6BzA6t9JE4j9JDdVfYQ6KkKlRd83E0IDqUABqSWHnCPjvpQl9qXSfqK09YfYB6fvPwilcXxyoqD+tMUr+12T/pjrh1TlSoZe03Ze197820hzTSAjTYYxgGaTPnkqWS5Uokkt0dgkaWtHbDpvrEZQOypi386wercKliQgFsi0B5itE2dn2S31hGwysWhZEs5kpNjoSHsWhX3IevpY61+FzSETZgdMpNgGAa2w3tEKkrvWpOZIJWXBJNhslI2AERsQ4kqlylISlgRciFxM1QSbnssO4lvtAqFoJzp6DGNUokqKpWVKSbIBcg/aGngPEZpKkrUVJsz7GFUVKEySCnMtQ7J5X1eHL0dUwUq2iW11JO/5yjX9oD7st/h+Sycx5Qi4tNdUxSRmUVFQA6kn5Q48RVn9NRLI9tQyJ71WfwDnwip8QrFyhnz5VkG2pZrHzibyZtcYR7AxvbYJxKqTMUqXlIOrnfmIVKyWy8uge8GptQHQ9ytbE9/WD9RwxISASSdC3gftDovho3chHmUam7IiMmiUTdJixJ2Hy5YADAPEPIgP+coNZDuIsS6YgAXjIYSqVyjIU5L4C4nWuxrOlAUjtoN1bEF3fkYV6isRnJQlw56CD0/DyAo83+v3gCvBZgNg452+MDgxY4daDySk+ztIxTMWIZ+RtGuIzdEjvPnGtNhUzMyksPj3RyxSWpJzeEOqN6At1sGTV5VkC45Ry1e2gdo3lyyVgnTnGs2yjl2h6FWEOGMcXR1CJyb5Syk/uQdR9uoEfQ4kya6mTMlkKStLg/Q8iNGj5pk0+YEuzXaHvgDi5WHrCVkmmWe0NSg/vA5cx49+SqzqZF4v4amUswqSHSTpCtP6O5LsLXj6YxPDZNZJzJZQUHBFwQdCDFMcWcJLkKJALbGBujkxdpljMHsfeBYKPjvHepKGOQEblmO/JmdoGzUKNlofqIIS0pACU27QA6AXPeTz6wmcadleOdqtHo9kAlL6DM7NrrtruYmIp7dp09yUkfA3iDMkEFJ3LkDmAbp8mPnBrDqWXNf1bBTF0kWIa7cjzEKluqY+Kq7RCpqohs4SC/uqDkcyi7ecG6Oeg6tq0K2O04krG1gD33v32v/ADG2G4gl2eMzYXJckBiypOmMtdw1InAFHYO2W4fqj7NESXgq5SmmJCpZtnTdPiG7Py6x3w/Ecz5QpQHtFP33g7QYqlYsXFu/uiZzywVS2ilY8U/t0yuuMMJRTzgELCkqDjLcDpEWiKSnqIsnFuHaaqYq/TXdlp+qdD+XhKxTgepkl0/qI3UjVuZRr5PF2Hysc4pN0/yQ5vHnCTaVr8AmnAVM7hBijSFTlApBBCXGxGUfzAhEgyVgn2TZ+R6xOFSlKkLcNluR0UWHW0US30IWuyPMm1AmGUVTJqJaykIzKUmxYMl4ydI7RXKOQ7oPZI7gY7U2I9tcw6TFFXdfT5ROxJEmZTFSlhwewwc5uTjbptGN/Vs1RXHTB1FXzJjpyBTa3yiNlS0plgLBSBMzLISW0ASAe5/ONMG9bJJWmXnSA6rP4tyg5Pnonj20BJY+rZQva2W+bvEZLT10bHa32CKU51u1hYPy6iLo9GeCv+oxCNifePPugNwD6P0q/UmoYEulKth3RZeMT/USfVSWEwpZPID78oGk3yfSMc9cV2VX6XuJBNmlEqZ2ac5QEkh1n2ldQGCR484VcIxCnlJK6nNOmH3BcAdTo8PWMcPgpYS0uzv1YwiYhgykBRUkj8MKlWTv+/wZ6bXR5jVfT1GUSJJlMXJJ8rCD9HXZ0JQoMwAB2PfCLRuFMxh2wBK5oCMhylu0RYNHOCiqGQ6s44hLNwe6A60m4/N4sauwd9AfL4wFqsBBv5wKka0Kie8eMZBk4GraMjdGBRFC+ot1Olx8LGPf6ANps+2jDd7a6RPlJY5AQSN7sxzNduatuUdGS5AZw7dSSA3VgITbGpAabRi+UEDnZrN47QAqKYZ25+P/ACLaQ3KlAqOznbk5FzvrAOukdtRDM2gHQ/eNjIxoVsZlAJSBq/Lp8oXJ3tGHHFqcLBCdQHD8ww10hYn0ywfZLnmNubxZiehE0cJHKJMwHJ7Vo55CkO145LmFuY5/SGdixw4C4/m0C8i3mUxN0+8j+5H1T+G86eZS4hIC5akzEKGo+RGoPQx8r530hi4Yxeooz6ynmZT7yTdCv8yd+/WOlSOUb6LF4o9Ha0krkaftitavD50iYn1iVDKXZmi5OE/SpS1LS57SZujKPYUf7V/QsYbq3B5E9N0pUDzAgXE5SaPnaeoTEpSklw5SoNZr94P2iHOrMpSSCJqb55bDTQlJs+uhHdFwYp6M5WbNKUZbFykh0nbw1iv+IuD58hRJS6P3AP5wuONR0x0s7ltdgbF8WFSmWAAqZYGxa1gWO5fTpAemkOs3YJN232gpSyRJWFq0t4MYE04UpRCdCX+sNXToBu2mxgRihkSlhJACg38D82jlguIs94GT5IZi77QQw+jzsGD9BfzF4VOKcdjscmpaGamxA84N0OLNazQkYjSzZBDdocve/mO+H4m9iGPJX3iHJ4+rLYeRumPFZh9PVJKZgd90llDq418YTuLODUypJmIWk5f3MlShYaaKIfW0GMMnkqCdH1PIC5L9wMAOPqpMyYgIJX2XcgjKghJSjroVPr2o3xlkWRRT0D5Xp8HJrYBpcOUpsisr6g6RKmYdNR2pjrA0bQdWj2gmszC7Nu8WXwxRVFRKKBTsDYLWnKG53ufARdKUrIYqNCVgSZkwlElJUVAgkaMesWbwX6P0yyJkwAq25J7uZhs4f4VlUyAAAG1P8xKr8ZSgFMpnAPa2DA/aNqlcuhbk29HetrUUycousiw+phbKir1qlEFV7vffy/iOdWgrSCSXdTk6+0OujHWOZSQpwx21tpy8dYRkyOT/AAHCFL8kpKuyp9euliz/ABiLOokqINiLdRdtvGJqyCABqQCR1GVR+G8Rs+UIGrs7X5XPPSFtDCFJwaUkglCXABOmtrvvpEuTSpQWTzIa13zX+ES1SkhQBFgDfm+YN0EeSmzqYN7Pz2840wyZKsAxdi/xvESdRJtZmHxZtPCJnrQWYc/oPrGuZ0gvz17+vfGnApdChy5u5PnePIJmWVdpwHA3baPIyjrASwwD2SCznXVIbvcGNFSQEgG4ZL9CApZJG0TyAczizkaA6CYdeTmNJlLmcO3ti41Fk3PK0BQdgFdQlDPYjUgXf8TC9ieLJljKEuVOwO1xcvpobdYYcdwxYHZUC2bQ8nNhqzGErE8PWpWYDNoG0c3Lh9fGGQSb2ZJkOdiUxRJKgH5Ad8R5lUSRbT7u7QSkYFPIcywkW1PMPYD8vHtTgM0Msizbdz2202hycRckwVMLs27u/wCa3jU4W6FKTqLtsREyso8qAoG4JtzGkcKCtyn5wSfwZXyB6cCOk9ZPNolzKI5iAGKiWHkY9UhLB7Hd4Ny2AkC0lxlCfHn3wy8OcZ1lEcqJiloHuK7SPB7pHdaAQSHJTpoOsarknkfODbRiRdnD/pgkTGTUy1SlHf20eYuPEQ60tbSVSXlTUKB/aoH4R8syiynO3nBWgryFP7LXd8p8/H4Rj0DSZeHEHo9lzgSgIc9G/iK6xf0fVMl8skt+5Ha+UcKb0j1ElhKWtQH71Ap8HBJhqwD0qzpvZXKSVBJJ90Fv7naB9gqK2mUa0lprgjmGHxhp4aVKQMyhmVsPGHWbxNTVCB66iCgsC3ZOr8wCfZMTMFxDDpDmTSBJADkAKN9syiS/TpC20/cYm17CHiNBPqJqVGStSBcsQkq2Ac6eUR53BVTMLy5BRc2K829tB4eEXCniuTdpZs37d8rX/wDIRsnikEAplG5AYkDXLfuGYRy4r3Mcpv2EXhng2sSoGYEsxGl/jrDFI9HMtSiqYASS5JckwQ/xVMUcqUJBtvm1a9tRA5XFExThSmL7dlLOkO+p1MAvTi7QTeSSph+h4Yo6e+RAPMgRIVj0pIIlh23Zk2LGK3x/ieVLkkhcwzFOAAbkhicxPu3NvKA9Lx2HSlUkhCndWclQzH3Rl0DP107z5uvpQPp32ywMQxacokqX2WslIYaK13GgvC3iuNKk5sr+8ND/AHj6gvBaqWlKCQCUs453KwCOWnjbSI9dhqJjghnFueimhPJt2w6SWhBxfi2pUQgKyAHNbUl9X8IkYZxPUJVm9aSbWUxB0+0d8d4SLlaCGux8AfvC3OwuollmBI5H49zwX0s1Ouy2MExoTEuUZVAMSDzSQ4/t7IiVT16VuUqD3Y2/u5abRXnDs6bKSVLV2lFPkCRlbQ7xvXnOCq6FNdmALZdet++Fy0zfax+qMQlIU6lqKdbANm1sXZrmBp4pSuYAiXYkJJKgL2DsOUIM3HlqT6tZzpA00sOTRERXJfsDLcC+vzhEo5GtaAlNNKi5aKuC0ENlUFac2FyOj2IjeoWzkAHcMd726C0JfDmJz/WgMFub3yk7WUxB7++GurrkAgLSuXYHthk3O0wEp35x2Gba4y7OT+SUiewYO2zFhHkCp8lb9khmDO76DlaMh2zdEenqLFJ9rNk31Hq0bCxJfSNp2IykpBWSA4uxLkqzaAWsIyMjathGstIIOW4UllFzoQjn1BgVUqSEeTnplZjzLqHlGRkdVM1A2oxVKSSX7N9LMG18uW8AMUxiZMcLf2WCAWGhDqV7xj2Mh0EqsBsjYbO7Qzhw6cyQzM456mGmkwmUFOmWlsuoDXyAhrORfdu6MjIKRjNp2FoUpsiQBuOWYp8mGkA8TwCWQC2zu5fRPwvGRkLRrA9VSiWjMAAzGz3DqFn7x5RE/qUqvGRkOirVgkHEpQBSRoY8qikpSQC2a/kPsYyMhq9hcvc2kSkn2iw5AEmG/AKAapDOnsg3KrpDqLgDWMjIXkCiMlJhoEsLUrQSy1ybylk3316QZkSQVnsjRr6EAN8GjIyJn2NXRvUSu0Ei2UpNybpzyxttbTWCQkAmUCkN2VWNmyy25HW19hGRkYayMmUHcggEgm+1mNt7/wAQr44SxIcG7/7RblGRkcls72EWuF07hj8y8S+G6YzZjHmAB12c8o9jIc/tMj2WmJIyhKQwcpYc0mZvtz31iWqX2swFsxSHOpuNPzSPYyFNHI1lyhkLEajmADkB+u0QaqkBUoFhr4HtN+CMjIAI4TMOy2Jdy/cM7eV4DVtHYgE7Ndr9h/8AmMjI6jfYAKwBa1tLFypgCRr+DWHvhz0dyZXbqiJszXL7gPLmr5R5GR5vn+RkjNQT1QUIKrC2MKCWCey2mWwHhGkqvUpJCmsPqOXWMjI83w5yjkVPtlM4pw2TaWeMo13001OjbRkZGR9LbI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xMTEhUUExMWFhUXFxgYGBgWGBgXFhwYHRoXFx0XHBQYHCggGBolHBcXITEhJSkrLi4uFx8zODMsNygtLisBCgoKDg0OGxAQGywlHyQ0LCwsLCwsLCwsLCwsLywsLCwsLCwsLCwsLCwsLCwsLCwsLCwsLCwsLCwsLCwsLCwsLP/AABEIALcBEwMBIgACEQEDEQH/xAAcAAACAgMBAQAAAAAAAAAAAAAFBgQHAAIDAQj/xAA+EAABAgQEAwQJAwIFBQEAAAABAhEAAwQhBRIxQQZRYSJxgZEHEzJCobHB0fAjUuEUYhZykqLxM0OCsuIV/8QAGgEAAwEBAQEAAAAAAAAAAAAAAgMEAQAFBv/EAC8RAAICAgIBAwMCBAcAAAAAAAABAhEDIRIxBBNBUSIyYRSRBXGx8BUjQlKBofH/2gAMAwEAAhEDEQA/AAGHT5glh3iJi+NLHZBaGJMtJS7WhfxTDQpUeYqb2ehugOmtP7iTEKZnWu947SJKUzSk+ET5yUAjKXILw56WgHs70VItLG8E6WtnJWDkcco7yMSBSHTeJ8mtSkZignwjxcufJdNDFEjYpPK2yhhvELCuIUSJ7HcM8D+IuIVMQhBHePrC1l9YArd7xZh8eWTE1kVJmPJxlovqhxBFQhwQY5qpyFONIqOlnT5GWZIUS+qNj9osCirqkywteraR4+f+HSTuDu/72WQyr3JGPV8uUz6nzhUqsbQtRTk+EEK/Bl1RzKLHaIUvgyaFvmj2PDwvFCpvZPlmpPSOdPg6D2gGg1TVHqxlEE6TCsiAk6xDn0CnYJJOwAeGzk2ZFI3w1lTHIhnV7DoDkRG4N4enJKlzZeUH2QWfvbaGuVgwBJdn2Eefk8HPlnaQf6jHFUKgxGY9xEk18s9laYY04LKHMxpNwWQdU/GNX8K8iO1JX+f/AAF+VifaFKto5agcgtCniVMUPaLXODSmYFQ8fvA+s4XSvRfgR9RF+Lx8sY/XTf4FvNC9FUYJjBlTkvoTeLCqa1MxlA2aBlfwKpKswQ45pv8ADWOkmjKRlvEPl+B6k76+SjFmSXyL3FPEGUFCfOEeVW51do2iyqzCJZBBDkwiY1ggQSRF3i48eKPCInLKUnZFraYBlIL84l01KpfsiA8iryltYaMBrhm0iiTpWDHfQHn8Oz1qdIgZOo5oUUFJLasIuFEwIklbXOkcJOHgyyojtKiD/EUn0M/T/kr3B5KBrYjaH3DcSQUhLi0KfFmEiRkWD2lO8CKCeoFwYZLI5x5RNjFXTLikzkkAxtNmp5wlYfjJSntaR1xCtUpGdCna7QrHn5afYU8NbQ5yyWjVSoC8OYz69GV+0IMhJ3iCX8U9OTjkj0b6Ce0zqDGRslJaPYZ/iuH8/sB6LK9mYnLQgl3AgFM4iC1ME2gDXTyWCHbeNaWUXfKdI9tYlWydz3SJlatCldkXiGiYlMxLm28ayAoEkgx4mhVMJU0FXszL90XDwxRSJsgFKQevWPZ9IBtodDAb0e1wkSsijZ4a8QIWMyY+U8qDjNpN6Z6WKVrYAr8NTMSxSCD0gKeF5cv3W6Q3yEKsTYCIeIpM2aCD2RFXgZs3Kr0ZnjCtoh0OHpt2bAwentYC0eypQYGNZq3VHrOVklG1NT7xIIYx7STE6coNYNhomtMUOx7o59e6ChBydIGUlFbI2H4MqYxNk/E90MdLh0uVoA/PfzjvMmhIYMOZ5QExTHUoHYY81HQeG5ilyx4VvsRU8r10Fp9UlMDKnG0iFWt4gzO635bQuYliy73yjnt5xJLyMuR/TpFEcEIr6tj3O4gPOIkziI84qauxSaXyrJ6v9IhLqqg6K+JjvRzPubN5Yl/pLlTxHzMdE8RJZ3ijV1NYLhQPc8ey+JaiX/1EFucF6WddSs68T7R9BUuLpUAQrziWtMub7SQ/PQ+cUfhPF6SQym6GHnBOJUrsVBJ2BNj3K2jVnnHWRAvAnuDDeKYEtLqR20727Q8N/CEvGZIUliIsahxJ7b8jr/xEXHuH0VKSuWyZm40CvsqDcFJcoAqbWplNrwdILtEuUhKbxNxeiVLJFw2oMAps8+MTZoSyLsdBqI31ayaeWAq7i0GqOcWAUNrQncP0U5c5CiXAu20Nk2lJmvmIAGkeYsDckl7FHNVsV+KkGYt1aCwhRmkSy4MWTimFmYktrFeYtgk5KvZJvHtY1HjxIpNp2SaWtCw0E5KVIFgSDEPhzDFOM0sxYMjDxlDpEIl46UtMeszoQpM5dNNE1IIS/aEWph1WmolpWk7QBxbDBMQQ0K2F4nMoZjG6H0iPz/D9aPKP3f1OxzrT6LNYiMiBI4mkKSFZhcR5HzjwTXz+zKdiicCQyWTHeRhqA7pEd5U9yADHNU9tY+yU20RcUjFYTLPuiI8/D0DQARrXYnlQVchCj/8AvzVL17oKPJnOhhqJctJZK2PKCtOZoAZVjFbJryZis2sNXDmMuMii5GkDm8aMtyRsMldDtLUVJYxswAiFIqHEZNqITHHGOohuTfYQRO2eIVZUFILRHROJUyQ5O0MWGcPZu1O/0/eGxg5PQEpKPYE4dpZtTOShyJbus7ZR7r9bDzi1aiYmWgAMNhETCKZCbISAAGtEbieaWAF7c2Hwimb9DC2uydf5uRJ9ATHsVyntE+rQXsASQEu7a6/GImFmROSJqMygsMCQQGB1L2GsQ8TzGWVAjs+yziwsUqfU9YAUOMLQvOCACG122DcxEEItvkyuTSVILcQUYQ52+nQRW+KYipaze2wg7xJxSMpSC5O3Lr0hI9fmLx6GGDq2S5JeyCslbxNkiBdMYJyRDGCibJTHY0iVC4EaSRE2VANhC7iXDCVXR2T0+0B0Vc6mVlmOU7GLCSIhYlhqZiSCHeN5J6kdtbRtgHFB7LqcD2b3Hjy6RZmBYwJgBB7Q1H1j56XKVSzWL5DofpDpw3jCkKBSrVvzuiTJGWCXKPQ9NZVT7LU4owlM+WZqR2gO2BuOfePlCEvhsFlRZOB1wWAdiLj5iIGKUQQspGmo7j+fCHT2uaEwdPixfohl0sQGiajW8aTZbF4jz6tiInUVHodbYRksHBiOqnQXdoFVGLJCmiDOxkaEsDvGSnxVmqNsbKSnQAWAjjNnkKSlncwBk4hMRKUpMwKCbsYmcJ1KlpVNm6nSJp+Wnj130MWHi9hmaQLQt43hCZgJa8HxMSVXN45zZF4sT0J6ZV87DlBRF7RkWBNoEObR7B2CLU+mMsp7W0cfWlvz83jlWVHrFltokU8mznl+fKJvGTWNcux2XctEKup1KQWhSmJUj3TrFipRZojzKNBuQIqjOhTjYgGgVMVmAaGfh7Big5zrBGVITyZompsI2eVtUZGG7ZJSSkax7JSqYsJSHJ0iFdTAOSSwhxw2jTTS3N5ih5QmKsOUqO1BSy6cOq6zqeUSzioJgBPnlRcwPxHEkSU5lqYQ+La0hDV9ln8PTgpBI5xCxi87uDb/ACgT6LcS9bTku/6i/LM4+cFsTS09zvHeTvHH+Z2FVN/yFLiRbEj3SNeR5xU/EuKFCjLlm+537osDjHEFyApbWYsNjyeKbqZ5mLUtWqi5jcEPdm5JHhWTcmJFOqIsdpJisQGqRUFpBgHSqgtIXC2GgpJVEyWqBspUTJa4W0EmT0Kjd4ipVHTPA0EDOIcPE2WoNfbvhZ4dmagllBxfn3bw6zVOIRp6fV1ZA0LH6QTXKDRidSTLm4ErSUlJLsxHyP0h6xCkExKS7KZh9orHgRf6nek/NMP3FGI+okyS7EzG8Mqj9oT4m8bT9gvJ1NNAWvpyCUqDGF/EkKEM3+JKOoHq1TkJmjS935RCxSkYENf8+EZOHF6NhO+xCrixeBprl5v+mVjpDBjOGTFAlIcRDlY8ZCcpkP5RPmjJpcY3/wA0OhJJ7dEwYvLVJUgySklO4tC/h2NzlI9VLsAdfGJVCqfWzSAMksXI6RqrDv1zKkEAgMYljjhC4Nb7+Uh9t/Unr+p2w7GilfaUerw4JxEKSClTiFem4cWD22O8FJmDqCOwbHaG+lJTUogynFxphUVyOcZCiqimg6mMiyiU3ppIQG5xLMwN+fm8RUr1UTp+fSF3G8bChlQSOZjlFyYVpDQakNYjwjnn6vvCPQYkQsAG28MMjFpeytBBSxtGKaYdCgBeIOLYwJIZnJ0EAxic6YpkgkbACJowRc5Q9Y4UWCQOZ5wqThB/Ww1b+0cfR/JM1JqJgZKXCep3P0gtX1JWomJS5CaanlyEaBIECJkwCGuvYT3tmLMVxxHi6p0zLokEsO7eGXGuJZaULCFArBbu6xWdfUKCjcX3huOFsyUqLk9DuIj1c1IPsTB8Uj6gxZWOSs8sTBdtYoX0PVpTPmouykpPR0k/Qxe+G1gbKbg2jpxTvGwVJpqaEPjajE+nJTffy1ij6mQUKKSNI+lMUwYy1KKQn1Kmy5XcG7hQ05MQ2pireMOGwXUgXgcM+LcJBZI2uSK4jeUYydKKSxF41RFYgKUqoLU6oCUyoLUyoFhIJyjEyUYHylRJTMhbCJ4mR5niJnjYKjKNJIXChWdustsAPzzhjrakS0EnX8tA7hnDVLXnOqi/ntGSkoRbZsYuUkiyfR/Rkr7h8z/8/GC3pKwiqqlyZMiUShEtalLJSlOdRASHJckBJNh70MHB+D+olAqHaVc9OQ8oMzZw5x3j4uOPfuDmyXktexRmCejTEJawqZLQoO5yzUknzaLW/pFLkgKQpExKWYsX/wDIOILipSDqIlIWDpDvTixfqMRZtO4DHXWA9Tw6lS3OkPeNYYAkzEC4uobdSIBlJ52iScHB0URlyVgSThiUAiX2SRdvCNaPBZaVWHaN33gxKldo3/Lx0Mvc7QppfAabIhlOGGvPy+8byJISljf8/mOimSC5A6/ndHOUzllA/n8QXRhy9SiMj0yknaMjrMK6XN7Lhi8LVThJmKJDgcon4bNJlpfVvhaCkpLDr/xBpuD0d9wBVg6Jcs7qMDTOQlswIL6jSGvEEOPDWEmokkO9xDMf19sGX09Fp4QiWuSDKIIbUR24amKXXiVlOVCCsq62AHx+EVVTYnOkp/SWUg6gRaHohqlzZs5ay7JQAd7lR+kQw8B48jm3a/7Hy8lShXTGbHqh1q6W8op7Gq2YoqJWq5IYE+UWXj+Iol5lTFMHPj4RVOK1qM6jLU4JcRbjVuxDdIFT5itCGEd6PD1T1W9kan6d8daGhXPL6I3V9BDLKQJSQlIsI3Nn4aj2Hiw8ty6JGAzEU0yW1kggHuNn+Lxb9IuzxRNbPzPFl+j/AB4T5AQT+pL7KufQ+I+sIxp1bDzV7FhUtWCClYdJsQdGgZjHDgUl5IzBrpfteBOvjfvjeWqJcmeU6GHal9xPbXRTfE/C7kkAgjWzEHkRCRUYYtBuI+nqpMmeGnIBP7tFf6h8oWcY4ARMBMhaSf2zHH+5P2ENi2utgun+Ch5MsiCNOYfK70e1Cb+qf/J2h8HPnAadw3MQe0kp/wAwI+YjXP5OUQUhUd0GO/8AQNqR5xIk0RPsgq6JSpR8gIFyRvFkZCTG6poT1MGKPhismnsU0wDnMGQf7iIZsJ9GKyQqomgD9qLn/UbD4xm30jdLtlc0uGzKmYGBPIARcXBnBgkALmgZhcJ1A6nmflDDhOCyKZLSkAHc6qPeqCClwUcNu5/sBLLSqJGxOtRKRmWpKU6OogB+8xSXHvpGnlWSicSgWVOAcq5hHJP92p26lPTJT1lbOl09PJWqTJ7SlN2VTVBtTrlTZ+azyhcwjhPFZf8A2Jak7iYpI+8HN/AMIr3IGM8RhVGhpyzNcP2lP5vBTgTiqqSsFM5SkOApCyVAdxNxBOs9GSqhKSv1chb3yOsN5CDnD3A1PR3ClTFaupm8Ei0LpUNlLZYdNXibJUSL5S/lCvPWUjnp9IO4GkBwfe0HSE3iDFpchShMWxSSG3sTtAZraTMxVbR1qcQCVG35aOBxpLXNoCK4kkT2TLLKGvWA+JzWVrr/ADE7TXZQqYc4jxxCkeqTcnU8vy8D+G6rLOSCosq1zAZctkuY7YRJUtbg+xe5iRzct/BQopaLHmoIJuY8jUzlfAfKMh3q4/kn4sTaLC5ctAM0hKWdzrtAjFUyySZaVghr3fy2jddUZs4IVmypYjkbhi/wjeuq5faKrAe7cdo8+cSQlkUrk22VSjGtAz+pWUB9PnAeqLnSDaEmYnOTlQNLfIRDqJICS48Y9PFNMjnFi5VJLsBrFl+g2yqkHlLP/uIrVU4kkw5+hquy1y0H/uSj5pII+GaK2nxJ72SPSHP/AFAnkT8YUcLwQzV51Wlv3E9B06xZPGlBLmTykh2LnuN2MDjJYaBtm/NIgl5PBcY9l2Px+X1S6ICWSMqQAALARArKjrG+JlrizQv1k9arJ84HFi5Ow8uStGlbPJcI15xN4NqplPPEwO2ihzH3gVLUU6hoJ0cw6iLm1CNexG4uTsvbDK9MxAUkuDBFEyKVw/ihdMQwdOqkv1AtFkYLxDLnoCknXbcQno5oZguPQsjQtEBM/rGwnRvIygpLxFY3eO6MW5iAvrY6IVBqbAcUHE1iT7o+Ed01fIQHkriXLVDVIW0EBOJjcKiKhUdQqGJgnZ4hYhiKJbAqAJ5mAfGfGkiglZlkGYodiWD2iefRPWKNxXFqirUuctZSonX5JSPdSBGSlQUY2X8qvR+4ecD6vH5CPamoHeoRRiaiolhJWVHOi3aLHbzgIrCagSzMMlWUn2mf+YBb9w+DRff+KpK39WvP/lc/ERypcc9YSySGLdr7CKq4Zx31UstqbCHjheWopzK1UXhMrsZxjQ/8NzSZjkuTFN+lcqTiU8jRx8UpP1i5uGpfahG9IOGCdPmkN7YHkkD6QfLjFX8i0rloqjDq31as6dXgkqvWr2lPe0csVwcyxbR4EpmLFmjnFTDjLj2OxmIVKuoJtqYCU5KJllA6XCix8IEUwzKaYq0TU+qSWCniWPj+knu7Dnm5Df8A45mi2RFraGMhcRNDaiMib0of7RWyRh+NKKySCAXazuPteOBqs5JXdQO/25wSSkSXlzpbrli24UNu1zP0iOqrkztkp2tY9T1jE423GOvlHoNuqbOaZ+fUMBYDwiNiynlqYl+sEJslAACCSd7284F4igq7hFeHjSomyX7i0ENceUMPCUhSJiakLyZXy6OSQU77XgIowdwGsSDKLp/SzWVoXuFB7OA48Ypzylw0BgjHl9Q24fXylqIzuvdy9+/nBKdR2c6C9tIA0FFJrJ6zIUykhgRa/wC62zuH6R34ho6mTSmUSXvmU7lt79efWPN/SttV7/PsX/qopO/YUeKsWC1FEv2Qbq59BECgqgAAYhKpiSwEbmRtvHqLFBQ4o871ZOXJjPNloVKJABYPeBMtgoNoTtbrpESTWKlkoU5G/dzgoVJKUn3gQx2UnS3VtukTqDx6fTKVJZFa7RrWSghJUp3ITbZy5YfCO9HPXTy0qWooUNE6qbUAp28Y0TPLpUr2kAIlv+4+91ypL95ESRMS4fQEFiXdX7lcz0juTSSYThFtsOYXxPPQsetPZIfKWs+l9Xa5h2o8WSsODFS1tOuaoqzX1DxrT11RIuQW5jTzjaUunsQ012i6pdVEqVPipafjRvafyEFJPGyAHKvpGcJL2M+l+5aUqeIlS6kRUc70hSxoX6BzA6t9JE4j9JDdVfYQ6KkKlRd83E0IDqUABqSWHnCPjvpQl9qXSfqK09YfYB6fvPwilcXxyoqD+tMUr+12T/pjrh1TlSoZe03Ze197820hzTSAjTYYxgGaTPnkqWS5Uokkt0dgkaWtHbDpvrEZQOypi386wercKliQgFsi0B5itE2dn2S31hGwysWhZEs5kpNjoSHsWhX3IevpY61+FzSETZgdMpNgGAa2w3tEKkrvWpOZIJWXBJNhslI2AERsQ4kqlylISlgRciFxM1QSbnssO4lvtAqFoJzp6DGNUokqKpWVKSbIBcg/aGngPEZpKkrUVJsz7GFUVKEySCnMtQ7J5X1eHL0dUwUq2iW11JO/5yjX9oD7st/h+Sycx5Qi4tNdUxSRmUVFQA6kn5Q48RVn9NRLI9tQyJ71WfwDnwip8QrFyhnz5VkG2pZrHzibyZtcYR7AxvbYJxKqTMUqXlIOrnfmIVKyWy8uge8GptQHQ9ytbE9/WD9RwxISASSdC3gftDovho3chHmUam7IiMmiUTdJixJ2Hy5YADAPEPIgP+coNZDuIsS6YgAXjIYSqVyjIU5L4C4nWuxrOlAUjtoN1bEF3fkYV6isRnJQlw56CD0/DyAo83+v3gCvBZgNg452+MDgxY4daDySk+ztIxTMWIZ+RtGuIzdEjvPnGtNhUzMyksPj3RyxSWpJzeEOqN6At1sGTV5VkC45Ry1e2gdo3lyyVgnTnGs2yjl2h6FWEOGMcXR1CJyb5Syk/uQdR9uoEfQ4kya6mTMlkKStLg/Q8iNGj5pk0+YEuzXaHvgDi5WHrCVkmmWe0NSg/vA5cx49+SqzqZF4v4amUswqSHSTpCtP6O5LsLXj6YxPDZNZJzJZQUHBFwQdCDFMcWcJLkKJALbGBujkxdpljMHsfeBYKPjvHepKGOQEblmO/JmdoGzUKNlofqIIS0pACU27QA6AXPeTz6wmcadleOdqtHo9kAlL6DM7NrrtruYmIp7dp09yUkfA3iDMkEFJ3LkDmAbp8mPnBrDqWXNf1bBTF0kWIa7cjzEKluqY+Kq7RCpqohs4SC/uqDkcyi7ecG6Oeg6tq0K2O04krG1gD33v32v/ADG2G4gl2eMzYXJckBiypOmMtdw1InAFHYO2W4fqj7NESXgq5SmmJCpZtnTdPiG7Py6x3w/Ecz5QpQHtFP33g7QYqlYsXFu/uiZzywVS2ilY8U/t0yuuMMJRTzgELCkqDjLcDpEWiKSnqIsnFuHaaqYq/TXdlp+qdD+XhKxTgepkl0/qI3UjVuZRr5PF2Hysc4pN0/yQ5vHnCTaVr8AmnAVM7hBijSFTlApBBCXGxGUfzAhEgyVgn2TZ+R6xOFSlKkLcNluR0UWHW0US30IWuyPMm1AmGUVTJqJaykIzKUmxYMl4ydI7RXKOQ7oPZI7gY7U2I9tcw6TFFXdfT5ROxJEmZTFSlhwewwc5uTjbptGN/Vs1RXHTB1FXzJjpyBTa3yiNlS0plgLBSBMzLISW0ASAe5/ONMG9bJJWmXnSA6rP4tyg5Pnonj20BJY+rZQva2W+bvEZLT10bHa32CKU51u1hYPy6iLo9GeCv+oxCNifePPugNwD6P0q/UmoYEulKth3RZeMT/USfVSWEwpZPID78oGk3yfSMc9cV2VX6XuJBNmlEqZ2ac5QEkh1n2ldQGCR484VcIxCnlJK6nNOmH3BcAdTo8PWMcPgpYS0uzv1YwiYhgykBRUkj8MKlWTv+/wZ6bXR5jVfT1GUSJJlMXJJ8rCD9HXZ0JQoMwAB2PfCLRuFMxh2wBK5oCMhylu0RYNHOCiqGQ6s44hLNwe6A60m4/N4sauwd9AfL4wFqsBBv5wKka0Kie8eMZBk4GraMjdGBRFC+ot1Olx8LGPf6ANps+2jDd7a6RPlJY5AQSN7sxzNduatuUdGS5AZw7dSSA3VgITbGpAabRi+UEDnZrN47QAqKYZ25+P/ACLaQ3KlAqOznbk5FzvrAOukdtRDM2gHQ/eNjIxoVsZlAJSBq/Lp8oXJ3tGHHFqcLBCdQHD8ww10hYn0ywfZLnmNubxZiehE0cJHKJMwHJ7Vo55CkO145LmFuY5/SGdixw4C4/m0C8i3mUxN0+8j+5H1T+G86eZS4hIC5akzEKGo+RGoPQx8r530hi4Yxeooz6ynmZT7yTdCv8yd+/WOlSOUb6LF4o9Ha0krkaftitavD50iYn1iVDKXZmi5OE/SpS1LS57SZujKPYUf7V/QsYbq3B5E9N0pUDzAgXE5SaPnaeoTEpSklw5SoNZr94P2iHOrMpSSCJqb55bDTQlJs+uhHdFwYp6M5WbNKUZbFykh0nbw1iv+IuD58hRJS6P3AP5wuONR0x0s7ltdgbF8WFSmWAAqZYGxa1gWO5fTpAemkOs3YJN232gpSyRJWFq0t4MYE04UpRCdCX+sNXToBu2mxgRihkSlhJACg38D82jlguIs94GT5IZi77QQw+jzsGD9BfzF4VOKcdjscmpaGamxA84N0OLNazQkYjSzZBDdocve/mO+H4m9iGPJX3iHJ4+rLYeRumPFZh9PVJKZgd90llDq418YTuLODUypJmIWk5f3MlShYaaKIfW0GMMnkqCdH1PIC5L9wMAOPqpMyYgIJX2XcgjKghJSjroVPr2o3xlkWRRT0D5Xp8HJrYBpcOUpsisr6g6RKmYdNR2pjrA0bQdWj2gmszC7Nu8WXwxRVFRKKBTsDYLWnKG53ufARdKUrIYqNCVgSZkwlElJUVAgkaMesWbwX6P0yyJkwAq25J7uZhs4f4VlUyAAAG1P8xKr8ZSgFMpnAPa2DA/aNqlcuhbk29HetrUUycousiw+phbKir1qlEFV7vffy/iOdWgrSCSXdTk6+0OujHWOZSQpwx21tpy8dYRkyOT/AAHCFL8kpKuyp9euliz/ABiLOokqINiLdRdtvGJqyCABqQCR1GVR+G8Rs+UIGrs7X5XPPSFtDCFJwaUkglCXABOmtrvvpEuTSpQWTzIa13zX+ES1SkhQBFgDfm+YN0EeSmzqYN7Pz2840wyZKsAxdi/xvESdRJtZmHxZtPCJnrQWYc/oPrGuZ0gvz17+vfGnApdChy5u5PnePIJmWVdpwHA3baPIyjrASwwD2SCznXVIbvcGNFSQEgG4ZL9CApZJG0TyAczizkaA6CYdeTmNJlLmcO3ti41Fk3PK0BQdgFdQlDPYjUgXf8TC9ieLJljKEuVOwO1xcvpobdYYcdwxYHZUC2bQ8nNhqzGErE8PWpWYDNoG0c3Lh9fGGQSb2ZJkOdiUxRJKgH5Ad8R5lUSRbT7u7QSkYFPIcywkW1PMPYD8vHtTgM0Msizbdz2202hycRckwVMLs27u/wCa3jU4W6FKTqLtsREyso8qAoG4JtzGkcKCtyn5wSfwZXyB6cCOk9ZPNolzKI5iAGKiWHkY9UhLB7Hd4Ny2AkC0lxlCfHn3wy8OcZ1lEcqJiloHuK7SPB7pHdaAQSHJTpoOsarknkfODbRiRdnD/pgkTGTUy1SlHf20eYuPEQ60tbSVSXlTUKB/aoH4R8syiynO3nBWgryFP7LXd8p8/H4Rj0DSZeHEHo9lzgSgIc9G/iK6xf0fVMl8skt+5Ha+UcKb0j1ElhKWtQH71Ap8HBJhqwD0qzpvZXKSVBJJ90Fv7naB9gqK2mUa0lprgjmGHxhp4aVKQMyhmVsPGHWbxNTVCB66iCgsC3ZOr8wCfZMTMFxDDpDmTSBJADkAKN9syiS/TpC20/cYm17CHiNBPqJqVGStSBcsQkq2Ac6eUR53BVTMLy5BRc2K829tB4eEXCniuTdpZs37d8rX/wDIRsnikEAplG5AYkDXLfuGYRy4r3Mcpv2EXhng2sSoGYEsxGl/jrDFI9HMtSiqYASS5JckwQ/xVMUcqUJBtvm1a9tRA5XFExThSmL7dlLOkO+p1MAvTi7QTeSSph+h4Yo6e+RAPMgRIVj0pIIlh23Zk2LGK3x/ieVLkkhcwzFOAAbkhicxPu3NvKA9Lx2HSlUkhCndWclQzH3Rl0DP107z5uvpQPp32ywMQxacokqX2WslIYaK13GgvC3iuNKk5sr+8ND/AHj6gvBaqWlKCQCUs453KwCOWnjbSI9dhqJjghnFueimhPJt2w6SWhBxfi2pUQgKyAHNbUl9X8IkYZxPUJVm9aSbWUxB0+0d8d4SLlaCGux8AfvC3OwuollmBI5H49zwX0s1Ouy2MExoTEuUZVAMSDzSQ4/t7IiVT16VuUqD3Y2/u5abRXnDs6bKSVLV2lFPkCRlbQ7xvXnOCq6FNdmALZdet++Fy0zfax+qMQlIU6lqKdbANm1sXZrmBp4pSuYAiXYkJJKgL2DsOUIM3HlqT6tZzpA00sOTRERXJfsDLcC+vzhEo5GtaAlNNKi5aKuC0ENlUFac2FyOj2IjeoWzkAHcMd726C0JfDmJz/WgMFub3yk7WUxB7++GurrkAgLSuXYHthk3O0wEp35x2Gba4y7OT+SUiewYO2zFhHkCp8lb9khmDO76DlaMh2zdEenqLFJ9rNk31Hq0bCxJfSNp2IykpBWSA4uxLkqzaAWsIyMjathGstIIOW4UllFzoQjn1BgVUqSEeTnplZjzLqHlGRkdVM1A2oxVKSSX7N9LMG18uW8AMUxiZMcLf2WCAWGhDqV7xj2Mh0EqsBsjYbO7Qzhw6cyQzM456mGmkwmUFOmWlsuoDXyAhrORfdu6MjIKRjNp2FoUpsiQBuOWYp8mGkA8TwCWQC2zu5fRPwvGRkLRrA9VSiWjMAAzGz3DqFn7x5RE/qUqvGRkOirVgkHEpQBSRoY8qikpSQC2a/kPsYyMhq9hcvc2kSkn2iw5AEmG/AKAapDOnsg3KrpDqLgDWMjIXkCiMlJhoEsLUrQSy1ybylk3316QZkSQVnsjRr6EAN8GjIyJn2NXRvUSu0Ei2UpNybpzyxttbTWCQkAmUCkN2VWNmyy25HW19hGRkYayMmUHcggEgm+1mNt7/wAQr44SxIcG7/7RblGRkcls72EWuF07hj8y8S+G6YzZjHmAB12c8o9jIc/tMj2WmJIyhKQwcpYc0mZvtz31iWqX2swFsxSHOpuNPzSPYyFNHI1lyhkLEajmADkB+u0QaqkBUoFhr4HtN+CMjIAI4TMOy2Jdy/cM7eV4DVtHYgE7Ndr9h/8AmMjI6jfYAKwBa1tLFypgCRr+DWHvhz0dyZXbqiJszXL7gPLmr5R5GR5vn+RkjNQT1QUIKrC2MKCWCey2mWwHhGkqvUpJCmsPqOXWMjI83w5yjkVPtlM4pw2TaWeMo13001OjbRkZGR9LbI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data:image/jpeg;base64,/9j/4AAQSkZJRgABAQAAAQABAAD/2wCEAAkGBxMTEhUUExMWFhUXFxgYGBgWGBgXFhwYHRoXFx0XHBQYHCggGBolHBcXITEhJSkrLi4uFx8zODMsNygtLisBCgoKDg0OGxAQGywlHyQ0LCwsLCwsLCwsLCwsLywsLCwsLCwsLCwsLCwsLCwsLCwsLCwsLCwsLCwsLCwsLCwsLP/AABEIALcBEwMBIgACEQEDEQH/xAAcAAACAgMBAQAAAAAAAAAAAAAFBgQHAAIDAQj/xAA+EAABAgQEAwQJAwIFBQEAAAABAhEAAwQhBRIxQQZRYSJxgZEHEzJCobHB0fAjUuEUYhZykqLxM0OCsuIV/8QAGgEAAwEBAQEAAAAAAAAAAAAAAgMEAQAFBv/EAC8RAAICAgIBAwMCBAcAAAAAAAABAhEDIRIxBBNBUSIyYRSRBXGx8BUjQlKBofH/2gAMAwEAAhEDEQA/AAGHT5glh3iJi+NLHZBaGJMtJS7WhfxTDQpUeYqb2ehugOmtP7iTEKZnWu947SJKUzSk+ET5yUAjKXILw56WgHs70VItLG8E6WtnJWDkcco7yMSBSHTeJ8mtSkZignwjxcufJdNDFEjYpPK2yhhvELCuIUSJ7HcM8D+IuIVMQhBHePrC1l9YArd7xZh8eWTE1kVJmPJxlovqhxBFQhwQY5qpyFONIqOlnT5GWZIUS+qNj9osCirqkywteraR4+f+HSTuDu/72WQyr3JGPV8uUz6nzhUqsbQtRTk+EEK/Bl1RzKLHaIUvgyaFvmj2PDwvFCpvZPlmpPSOdPg6D2gGg1TVHqxlEE6TCsiAk6xDn0CnYJJOwAeGzk2ZFI3w1lTHIhnV7DoDkRG4N4enJKlzZeUH2QWfvbaGuVgwBJdn2Eefk8HPlnaQf6jHFUKgxGY9xEk18s9laYY04LKHMxpNwWQdU/GNX8K8iO1JX+f/AAF+VifaFKto5agcgtCniVMUPaLXODSmYFQ8fvA+s4XSvRfgR9RF+Lx8sY/XTf4FvNC9FUYJjBlTkvoTeLCqa1MxlA2aBlfwKpKswQ45pv8ADWOkmjKRlvEPl+B6k76+SjFmSXyL3FPEGUFCfOEeVW51do2iyqzCJZBBDkwiY1ggQSRF3i48eKPCInLKUnZFraYBlIL84l01KpfsiA8iryltYaMBrhm0iiTpWDHfQHn8Oz1qdIgZOo5oUUFJLasIuFEwIklbXOkcJOHgyyojtKiD/EUn0M/T/kr3B5KBrYjaH3DcSQUhLi0KfFmEiRkWD2lO8CKCeoFwYZLI5x5RNjFXTLikzkkAxtNmp5wlYfjJSntaR1xCtUpGdCna7QrHn5afYU8NbQ5yyWjVSoC8OYz69GV+0IMhJ3iCX8U9OTjkj0b6Ce0zqDGRslJaPYZ/iuH8/sB6LK9mYnLQgl3AgFM4iC1ME2gDXTyWCHbeNaWUXfKdI9tYlWydz3SJlatCldkXiGiYlMxLm28ayAoEkgx4mhVMJU0FXszL90XDwxRSJsgFKQevWPZ9IBtodDAb0e1wkSsijZ4a8QIWMyY+U8qDjNpN6Z6WKVrYAr8NTMSxSCD0gKeF5cv3W6Q3yEKsTYCIeIpM2aCD2RFXgZs3Kr0ZnjCtoh0OHpt2bAwentYC0eypQYGNZq3VHrOVklG1NT7xIIYx7STE6coNYNhomtMUOx7o59e6ChBydIGUlFbI2H4MqYxNk/E90MdLh0uVoA/PfzjvMmhIYMOZ5QExTHUoHYY81HQeG5ilyx4VvsRU8r10Fp9UlMDKnG0iFWt4gzO635bQuYliy73yjnt5xJLyMuR/TpFEcEIr6tj3O4gPOIkziI84qauxSaXyrJ6v9IhLqqg6K+JjvRzPubN5Yl/pLlTxHzMdE8RJZ3ijV1NYLhQPc8ey+JaiX/1EFucF6WddSs68T7R9BUuLpUAQrziWtMub7SQ/PQ+cUfhPF6SQym6GHnBOJUrsVBJ2BNj3K2jVnnHWRAvAnuDDeKYEtLqR20727Q8N/CEvGZIUliIsahxJ7b8jr/xEXHuH0VKSuWyZm40CvsqDcFJcoAqbWplNrwdILtEuUhKbxNxeiVLJFw2oMAps8+MTZoSyLsdBqI31ayaeWAq7i0GqOcWAUNrQncP0U5c5CiXAu20Nk2lJmvmIAGkeYsDckl7FHNVsV+KkGYt1aCwhRmkSy4MWTimFmYktrFeYtgk5KvZJvHtY1HjxIpNp2SaWtCw0E5KVIFgSDEPhzDFOM0sxYMjDxlDpEIl46UtMeszoQpM5dNNE1IIS/aEWph1WmolpWk7QBxbDBMQQ0K2F4nMoZjG6H0iPz/D9aPKP3f1OxzrT6LNYiMiBI4mkKSFZhcR5HzjwTXz+zKdiicCQyWTHeRhqA7pEd5U9yADHNU9tY+yU20RcUjFYTLPuiI8/D0DQARrXYnlQVchCj/8AvzVL17oKPJnOhhqJctJZK2PKCtOZoAZVjFbJryZis2sNXDmMuMii5GkDm8aMtyRsMldDtLUVJYxswAiFIqHEZNqITHHGOohuTfYQRO2eIVZUFILRHROJUyQ5O0MWGcPZu1O/0/eGxg5PQEpKPYE4dpZtTOShyJbus7ZR7r9bDzi1aiYmWgAMNhETCKZCbISAAGtEbieaWAF7c2Hwimb9DC2uydf5uRJ9ATHsVyntE+rQXsASQEu7a6/GImFmROSJqMygsMCQQGB1L2GsQ8TzGWVAjs+yziwsUqfU9YAUOMLQvOCACG122DcxEEItvkyuTSVILcQUYQ52+nQRW+KYipaze2wg7xJxSMpSC5O3Lr0hI9fmLx6GGDq2S5JeyCslbxNkiBdMYJyRDGCibJTHY0iVC4EaSRE2VANhC7iXDCVXR2T0+0B0Vc6mVlmOU7GLCSIhYlhqZiSCHeN5J6kdtbRtgHFB7LqcD2b3Hjy6RZmBYwJgBB7Q1H1j56XKVSzWL5DofpDpw3jCkKBSrVvzuiTJGWCXKPQ9NZVT7LU4owlM+WZqR2gO2BuOfePlCEvhsFlRZOB1wWAdiLj5iIGKUQQspGmo7j+fCHT2uaEwdPixfohl0sQGiajW8aTZbF4jz6tiInUVHodbYRksHBiOqnQXdoFVGLJCmiDOxkaEsDvGSnxVmqNsbKSnQAWAjjNnkKSlncwBk4hMRKUpMwKCbsYmcJ1KlpVNm6nSJp+Wnj130MWHi9hmaQLQt43hCZgJa8HxMSVXN45zZF4sT0J6ZV87DlBRF7RkWBNoEObR7B2CLU+mMsp7W0cfWlvz83jlWVHrFltokU8mznl+fKJvGTWNcux2XctEKup1KQWhSmJUj3TrFipRZojzKNBuQIqjOhTjYgGgVMVmAaGfh7Big5zrBGVITyZompsI2eVtUZGG7ZJSSkax7JSqYsJSHJ0iFdTAOSSwhxw2jTTS3N5ih5QmKsOUqO1BSy6cOq6zqeUSzioJgBPnlRcwPxHEkSU5lqYQ+La0hDV9ln8PTgpBI5xCxi87uDb/ACgT6LcS9bTku/6i/LM4+cFsTS09zvHeTvHH+Z2FVN/yFLiRbEj3SNeR5xU/EuKFCjLlm+537osDjHEFyApbWYsNjyeKbqZ5mLUtWqi5jcEPdm5JHhWTcmJFOqIsdpJisQGqRUFpBgHSqgtIXC2GgpJVEyWqBspUTJa4W0EmT0Kjd4ipVHTPA0EDOIcPE2WoNfbvhZ4dmagllBxfn3bw6zVOIRp6fV1ZA0LH6QTXKDRidSTLm4ErSUlJLsxHyP0h6xCkExKS7KZh9orHgRf6nek/NMP3FGI+okyS7EzG8Mqj9oT4m8bT9gvJ1NNAWvpyCUqDGF/EkKEM3+JKOoHq1TkJmjS935RCxSkYENf8+EZOHF6NhO+xCrixeBprl5v+mVjpDBjOGTFAlIcRDlY8ZCcpkP5RPmjJpcY3/wA0OhJJ7dEwYvLVJUgySklO4tC/h2NzlI9VLsAdfGJVCqfWzSAMksXI6RqrDv1zKkEAgMYljjhC4Nb7+Uh9t/Unr+p2w7GilfaUerw4JxEKSClTiFem4cWD22O8FJmDqCOwbHaG+lJTUogynFxphUVyOcZCiqimg6mMiyiU3ppIQG5xLMwN+fm8RUr1UTp+fSF3G8bChlQSOZjlFyYVpDQakNYjwjnn6vvCPQYkQsAG28MMjFpeytBBSxtGKaYdCgBeIOLYwJIZnJ0EAxic6YpkgkbACJowRc5Q9Y4UWCQOZ5wqThB/Ww1b+0cfR/JM1JqJgZKXCep3P0gtX1JWomJS5CaanlyEaBIECJkwCGuvYT3tmLMVxxHi6p0zLokEsO7eGXGuJZaULCFArBbu6xWdfUKCjcX3huOFsyUqLk9DuIj1c1IPsTB8Uj6gxZWOSs8sTBdtYoX0PVpTPmouykpPR0k/Qxe+G1gbKbg2jpxTvGwVJpqaEPjajE+nJTffy1ij6mQUKKSNI+lMUwYy1KKQn1Kmy5XcG7hQ05MQ2pireMOGwXUgXgcM+LcJBZI2uSK4jeUYydKKSxF41RFYgKUqoLU6oCUyoLUyoFhIJyjEyUYHylRJTMhbCJ4mR5niJnjYKjKNJIXChWdustsAPzzhjrakS0EnX8tA7hnDVLXnOqi/ntGSkoRbZsYuUkiyfR/Rkr7h8z/8/GC3pKwiqqlyZMiUShEtalLJSlOdRASHJckBJNh70MHB+D+olAqHaVc9OQ8oMzZw5x3j4uOPfuDmyXktexRmCejTEJawqZLQoO5yzUknzaLW/pFLkgKQpExKWYsX/wDIOILipSDqIlIWDpDvTixfqMRZtO4DHXWA9Tw6lS3OkPeNYYAkzEC4uobdSIBlJ52iScHB0URlyVgSThiUAiX2SRdvCNaPBZaVWHaN33gxKldo3/Lx0Mvc7QppfAabIhlOGGvPy+8byJISljf8/mOimSC5A6/ndHOUzllA/n8QXRhy9SiMj0yknaMjrMK6XN7Lhi8LVThJmKJDgcon4bNJlpfVvhaCkpLDr/xBpuD0d9wBVg6Jcs7qMDTOQlswIL6jSGvEEOPDWEmokkO9xDMf19sGX09Fp4QiWuSDKIIbUR24amKXXiVlOVCCsq62AHx+EVVTYnOkp/SWUg6gRaHohqlzZs5ay7JQAd7lR+kQw8B48jm3a/7Hy8lShXTGbHqh1q6W8op7Gq2YoqJWq5IYE+UWXj+Iol5lTFMHPj4RVOK1qM6jLU4JcRbjVuxDdIFT5itCGEd6PD1T1W9kan6d8daGhXPL6I3V9BDLKQJSQlIsI3Nn4aj2Hiw8ty6JGAzEU0yW1kggHuNn+Lxb9IuzxRNbPzPFl+j/AB4T5AQT+pL7KufQ+I+sIxp1bDzV7FhUtWCClYdJsQdGgZjHDgUl5IzBrpfteBOvjfvjeWqJcmeU6GHal9xPbXRTfE/C7kkAgjWzEHkRCRUYYtBuI+nqpMmeGnIBP7tFf6h8oWcY4ARMBMhaSf2zHH+5P2ENi2utgun+Ch5MsiCNOYfK70e1Cb+qf/J2h8HPnAadw3MQe0kp/wAwI+YjXP5OUQUhUd0GO/8AQNqR5xIk0RPsgq6JSpR8gIFyRvFkZCTG6poT1MGKPhismnsU0wDnMGQf7iIZsJ9GKyQqomgD9qLn/UbD4xm30jdLtlc0uGzKmYGBPIARcXBnBgkALmgZhcJ1A6nmflDDhOCyKZLSkAHc6qPeqCClwUcNu5/sBLLSqJGxOtRKRmWpKU6OogB+8xSXHvpGnlWSicSgWVOAcq5hHJP92p26lPTJT1lbOl09PJWqTJ7SlN2VTVBtTrlTZ+azyhcwjhPFZf8A2Jak7iYpI+8HN/AMIr3IGM8RhVGhpyzNcP2lP5vBTgTiqqSsFM5SkOApCyVAdxNxBOs9GSqhKSv1chb3yOsN5CDnD3A1PR3ClTFaupm8Ei0LpUNlLZYdNXibJUSL5S/lCvPWUjnp9IO4GkBwfe0HSE3iDFpchShMWxSSG3sTtAZraTMxVbR1qcQCVG35aOBxpLXNoCK4kkT2TLLKGvWA+JzWVrr/ADE7TXZQqYc4jxxCkeqTcnU8vy8D+G6rLOSCosq1zAZctkuY7YRJUtbg+xe5iRzct/BQopaLHmoIJuY8jUzlfAfKMh3q4/kn4sTaLC5ctAM0hKWdzrtAjFUyySZaVghr3fy2jddUZs4IVmypYjkbhi/wjeuq5faKrAe7cdo8+cSQlkUrk22VSjGtAz+pWUB9PnAeqLnSDaEmYnOTlQNLfIRDqJICS48Y9PFNMjnFi5VJLsBrFl+g2yqkHlLP/uIrVU4kkw5+hquy1y0H/uSj5pII+GaK2nxJ72SPSHP/AFAnkT8YUcLwQzV51Wlv3E9B06xZPGlBLmTykh2LnuN2MDjJYaBtm/NIgl5PBcY9l2Px+X1S6ICWSMqQAALARArKjrG+JlrizQv1k9arJ84HFi5Ow8uStGlbPJcI15xN4NqplPPEwO2ihzH3gVLUU6hoJ0cw6iLm1CNexG4uTsvbDK9MxAUkuDBFEyKVw/ihdMQwdOqkv1AtFkYLxDLnoCknXbcQno5oZguPQsjQtEBM/rGwnRvIygpLxFY3eO6MW5iAvrY6IVBqbAcUHE1iT7o+Ed01fIQHkriXLVDVIW0EBOJjcKiKhUdQqGJgnZ4hYhiKJbAqAJ5mAfGfGkiglZlkGYodiWD2iefRPWKNxXFqirUuctZSonX5JSPdSBGSlQUY2X8qvR+4ecD6vH5CPamoHeoRRiaiolhJWVHOi3aLHbzgIrCagSzMMlWUn2mf+YBb9w+DRff+KpK39WvP/lc/ERypcc9YSySGLdr7CKq4Zx31UstqbCHjheWopzK1UXhMrsZxjQ/8NzSZjkuTFN+lcqTiU8jRx8UpP1i5uGpfahG9IOGCdPmkN7YHkkD6QfLjFX8i0rloqjDq31as6dXgkqvWr2lPe0csVwcyxbR4EpmLFmjnFTDjLj2OxmIVKuoJtqYCU5KJllA6XCix8IEUwzKaYq0TU+qSWCniWPj+knu7Dnm5Df8A45mi2RFraGMhcRNDaiMib0of7RWyRh+NKKySCAXazuPteOBqs5JXdQO/25wSSkSXlzpbrli24UNu1zP0iOqrkztkp2tY9T1jE423GOvlHoNuqbOaZ+fUMBYDwiNiynlqYl+sEJslAACCSd7284F4igq7hFeHjSomyX7i0ENceUMPCUhSJiakLyZXy6OSQU77XgIowdwGsSDKLp/SzWVoXuFB7OA48Ypzylw0BgjHl9Q24fXylqIzuvdy9+/nBKdR2c6C9tIA0FFJrJ6zIUykhgRa/wC62zuH6R34ho6mTSmUSXvmU7lt79efWPN/SttV7/PsX/qopO/YUeKsWC1FEv2Qbq59BECgqgAAYhKpiSwEbmRtvHqLFBQ4o871ZOXJjPNloVKJABYPeBMtgoNoTtbrpESTWKlkoU5G/dzgoVJKUn3gQx2UnS3VtukTqDx6fTKVJZFa7RrWSghJUp3ITbZy5YfCO9HPXTy0qWooUNE6qbUAp28Y0TPLpUr2kAIlv+4+91ypL95ESRMS4fQEFiXdX7lcz0juTSSYThFtsOYXxPPQsetPZIfKWs+l9Xa5h2o8WSsODFS1tOuaoqzX1DxrT11RIuQW5jTzjaUunsQ012i6pdVEqVPipafjRvafyEFJPGyAHKvpGcJL2M+l+5aUqeIlS6kRUc70hSxoX6BzA6t9JE4j9JDdVfYQ6KkKlRd83E0IDqUABqSWHnCPjvpQl9qXSfqK09YfYB6fvPwilcXxyoqD+tMUr+12T/pjrh1TlSoZe03Ze197820hzTSAjTYYxgGaTPnkqWS5Uokkt0dgkaWtHbDpvrEZQOypi386wercKliQgFsi0B5itE2dn2S31hGwysWhZEs5kpNjoSHsWhX3IevpY61+FzSETZgdMpNgGAa2w3tEKkrvWpOZIJWXBJNhslI2AERsQ4kqlylISlgRciFxM1QSbnssO4lvtAqFoJzp6DGNUokqKpWVKSbIBcg/aGngPEZpKkrUVJsz7GFUVKEySCnMtQ7J5X1eHL0dUwUq2iW11JO/5yjX9oD7st/h+Sycx5Qi4tNdUxSRmUVFQA6kn5Q48RVn9NRLI9tQyJ71WfwDnwip8QrFyhnz5VkG2pZrHzibyZtcYR7AxvbYJxKqTMUqXlIOrnfmIVKyWy8uge8GptQHQ9ytbE9/WD9RwxISASSdC3gftDovho3chHmUam7IiMmiUTdJixJ2Hy5YADAPEPIgP+coNZDuIsS6YgAXjIYSqVyjIU5L4C4nWuxrOlAUjtoN1bEF3fkYV6isRnJQlw56CD0/DyAo83+v3gCvBZgNg452+MDgxY4daDySk+ztIxTMWIZ+RtGuIzdEjvPnGtNhUzMyksPj3RyxSWpJzeEOqN6At1sGTV5VkC45Ry1e2gdo3lyyVgnTnGs2yjl2h6FWEOGMcXR1CJyb5Syk/uQdR9uoEfQ4kya6mTMlkKStLg/Q8iNGj5pk0+YEuzXaHvgDi5WHrCVkmmWe0NSg/vA5cx49+SqzqZF4v4amUswqSHSTpCtP6O5LsLXj6YxPDZNZJzJZQUHBFwQdCDFMcWcJLkKJALbGBujkxdpljMHsfeBYKPjvHepKGOQEblmO/JmdoGzUKNlofqIIS0pACU27QA6AXPeTz6wmcadleOdqtHo9kAlL6DM7NrrtruYmIp7dp09yUkfA3iDMkEFJ3LkDmAbp8mPnBrDqWXNf1bBTF0kWIa7cjzEKluqY+Kq7RCpqohs4SC/uqDkcyi7ecG6Oeg6tq0K2O04krG1gD33v32v/ADG2G4gl2eMzYXJckBiypOmMtdw1InAFHYO2W4fqj7NESXgq5SmmJCpZtnTdPiG7Py6x3w/Ecz5QpQHtFP33g7QYqlYsXFu/uiZzywVS2ilY8U/t0yuuMMJRTzgELCkqDjLcDpEWiKSnqIsnFuHaaqYq/TXdlp+qdD+XhKxTgepkl0/qI3UjVuZRr5PF2Hysc4pN0/yQ5vHnCTaVr8AmnAVM7hBijSFTlApBBCXGxGUfzAhEgyVgn2TZ+R6xOFSlKkLcNluR0UWHW0US30IWuyPMm1AmGUVTJqJaykIzKUmxYMl4ydI7RXKOQ7oPZI7gY7U2I9tcw6TFFXdfT5ROxJEmZTFSlhwewwc5uTjbptGN/Vs1RXHTB1FXzJjpyBTa3yiNlS0plgLBSBMzLISW0ASAe5/ONMG9bJJWmXnSA6rP4tyg5Pnonj20BJY+rZQva2W+bvEZLT10bHa32CKU51u1hYPy6iLo9GeCv+oxCNifePPugNwD6P0q/UmoYEulKth3RZeMT/USfVSWEwpZPID78oGk3yfSMc9cV2VX6XuJBNmlEqZ2ac5QEkh1n2ldQGCR484VcIxCnlJK6nNOmH3BcAdTo8PWMcPgpYS0uzv1YwiYhgykBRUkj8MKlWTv+/wZ6bXR5jVfT1GUSJJlMXJJ8rCD9HXZ0JQoMwAB2PfCLRuFMxh2wBK5oCMhylu0RYNHOCiqGQ6s44hLNwe6A60m4/N4sauwd9AfL4wFqsBBv5wKka0Kie8eMZBk4GraMjdGBRFC+ot1Olx8LGPf6ANps+2jDd7a6RPlJY5AQSN7sxzNduatuUdGS5AZw7dSSA3VgITbGpAabRi+UEDnZrN47QAqKYZ25+P/ACLaQ3KlAqOznbk5FzvrAOukdtRDM2gHQ/eNjIxoVsZlAJSBq/Lp8oXJ3tGHHFqcLBCdQHD8ww10hYn0ywfZLnmNubxZiehE0cJHKJMwHJ7Vo55CkO145LmFuY5/SGdixw4C4/m0C8i3mUxN0+8j+5H1T+G86eZS4hIC5akzEKGo+RGoPQx8r530hi4Yxeooz6ynmZT7yTdCv8yd+/WOlSOUb6LF4o9Ha0krkaftitavD50iYn1iVDKXZmi5OE/SpS1LS57SZujKPYUf7V/QsYbq3B5E9N0pUDzAgXE5SaPnaeoTEpSklw5SoNZr94P2iHOrMpSSCJqb55bDTQlJs+uhHdFwYp6M5WbNKUZbFykh0nbw1iv+IuD58hRJS6P3AP5wuONR0x0s7ltdgbF8WFSmWAAqZYGxa1gWO5fTpAemkOs3YJN232gpSyRJWFq0t4MYE04UpRCdCX+sNXToBu2mxgRihkSlhJACg38D82jlguIs94GT5IZi77QQw+jzsGD9BfzF4VOKcdjscmpaGamxA84N0OLNazQkYjSzZBDdocve/mO+H4m9iGPJX3iHJ4+rLYeRumPFZh9PVJKZgd90llDq418YTuLODUypJmIWk5f3MlShYaaKIfW0GMMnkqCdH1PIC5L9wMAOPqpMyYgIJX2XcgjKghJSjroVPr2o3xlkWRRT0D5Xp8HJrYBpcOUpsisr6g6RKmYdNR2pjrA0bQdWj2gmszC7Nu8WXwxRVFRKKBTsDYLWnKG53ufARdKUrIYqNCVgSZkwlElJUVAgkaMesWbwX6P0yyJkwAq25J7uZhs4f4VlUyAAAG1P8xKr8ZSgFMpnAPa2DA/aNqlcuhbk29HetrUUycousiw+phbKir1qlEFV7vffy/iOdWgrSCSXdTk6+0OujHWOZSQpwx21tpy8dYRkyOT/AAHCFL8kpKuyp9euliz/ABiLOokqINiLdRdtvGJqyCABqQCR1GVR+G8Rs+UIGrs7X5XPPSFtDCFJwaUkglCXABOmtrvvpEuTSpQWTzIa13zX+ES1SkhQBFgDfm+YN0EeSmzqYN7Pz2840wyZKsAxdi/xvESdRJtZmHxZtPCJnrQWYc/oPrGuZ0gvz17+vfGnApdChy5u5PnePIJmWVdpwHA3baPIyjrASwwD2SCznXVIbvcGNFSQEgG4ZL9CApZJG0TyAczizkaA6CYdeTmNJlLmcO3ti41Fk3PK0BQdgFdQlDPYjUgXf8TC9ieLJljKEuVOwO1xcvpobdYYcdwxYHZUC2bQ8nNhqzGErE8PWpWYDNoG0c3Lh9fGGQSb2ZJkOdiUxRJKgH5Ad8R5lUSRbT7u7QSkYFPIcywkW1PMPYD8vHtTgM0Msizbdz2202hycRckwVMLs27u/wCa3jU4W6FKTqLtsREyso8qAoG4JtzGkcKCtyn5wSfwZXyB6cCOk9ZPNolzKI5iAGKiWHkY9UhLB7Hd4Ny2AkC0lxlCfHn3wy8OcZ1lEcqJiloHuK7SPB7pHdaAQSHJTpoOsarknkfODbRiRdnD/pgkTGTUy1SlHf20eYuPEQ60tbSVSXlTUKB/aoH4R8syiynO3nBWgryFP7LXd8p8/H4Rj0DSZeHEHo9lzgSgIc9G/iK6xf0fVMl8skt+5Ha+UcKb0j1ElhKWtQH71Ap8HBJhqwD0qzpvZXKSVBJJ90Fv7naB9gqK2mUa0lprgjmGHxhp4aVKQMyhmVsPGHWbxNTVCB66iCgsC3ZOr8wCfZMTMFxDDpDmTSBJADkAKN9syiS/TpC20/cYm17CHiNBPqJqVGStSBcsQkq2Ac6eUR53BVTMLy5BRc2K829tB4eEXCniuTdpZs37d8rX/wDIRsnikEAplG5AYkDXLfuGYRy4r3Mcpv2EXhng2sSoGYEsxGl/jrDFI9HMtSiqYASS5JckwQ/xVMUcqUJBtvm1a9tRA5XFExThSmL7dlLOkO+p1MAvTi7QTeSSph+h4Yo6e+RAPMgRIVj0pIIlh23Zk2LGK3x/ieVLkkhcwzFOAAbkhicxPu3NvKA9Lx2HSlUkhCndWclQzH3Rl0DP107z5uvpQPp32ywMQxacokqX2WslIYaK13GgvC3iuNKk5sr+8ND/AHj6gvBaqWlKCQCUs453KwCOWnjbSI9dhqJjghnFueimhPJt2w6SWhBxfi2pUQgKyAHNbUl9X8IkYZxPUJVm9aSbWUxB0+0d8d4SLlaCGux8AfvC3OwuollmBI5H49zwX0s1Ouy2MExoTEuUZVAMSDzSQ4/t7IiVT16VuUqD3Y2/u5abRXnDs6bKSVLV2lFPkCRlbQ7xvXnOCq6FNdmALZdet++Fy0zfax+qMQlIU6lqKdbANm1sXZrmBp4pSuYAiXYkJJKgL2DsOUIM3HlqT6tZzpA00sOTRERXJfsDLcC+vzhEo5GtaAlNNKi5aKuC0ENlUFac2FyOj2IjeoWzkAHcMd726C0JfDmJz/WgMFub3yk7WUxB7++GurrkAgLSuXYHthk3O0wEp35x2Gba4y7OT+SUiewYO2zFhHkCp8lb9khmDO76DlaMh2zdEenqLFJ9rNk31Hq0bCxJfSNp2IykpBWSA4uxLkqzaAWsIyMjathGstIIOW4UllFzoQjn1BgVUqSEeTnplZjzLqHlGRkdVM1A2oxVKSSX7N9LMG18uW8AMUxiZMcLf2WCAWGhDqV7xj2Mh0EqsBsjYbO7Qzhw6cyQzM456mGmkwmUFOmWlsuoDXyAhrORfdu6MjIKRjNp2FoUpsiQBuOWYp8mGkA8TwCWQC2zu5fRPwvGRkLRrA9VSiWjMAAzGz3DqFn7x5RE/qUqvGRkOirVgkHEpQBSRoY8qikpSQC2a/kPsYyMhq9hcvc2kSkn2iw5AEmG/AKAapDOnsg3KrpDqLgDWMjIXkCiMlJhoEsLUrQSy1ybylk3316QZkSQVnsjRr6EAN8GjIyJn2NXRvUSu0Ei2UpNybpzyxttbTWCQkAmUCkN2VWNmyy25HW19hGRkYayMmUHcggEgm+1mNt7/wAQr44SxIcG7/7RblGRkcls72EWuF07hj8y8S+G6YzZjHmAB12c8o9jIc/tMj2WmJIyhKQwcpYc0mZvtz31iWqX2swFsxSHOpuNPzSPYyFNHI1lyhkLEajmADkB+u0QaqkBUoFhr4HtN+CMjIAI4TMOy2Jdy/cM7eV4DVtHYgE7Ndr9h/8AmMjI6jfYAKwBa1tLFypgCRr+DWHvhz0dyZXbqiJszXL7gPLmr5R5GR5vn+RkjNQT1QUIKrC2MKCWCey2mWwHhGkqvUpJCmsPqOXWMjI83w5yjkVPtlM4pw2TaWeMo13001OjbRkZGR9LbI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data:image/jpeg;base64,/9j/4AAQSkZJRgABAQAAAQABAAD/2wCEAAkGBxMTEhUUExMWFhUXFxgYGBgWGBgXFhwYHRoXFx0XHBQYHCggGBolHBcXITEhJSkrLi4uFx8zODMsNygtLisBCgoKDg0OGxAQGywlHyQ0LCwsLCwsLCwsLCwsLywsLCwsLCwsLCwsLCwsLCwsLCwsLCwsLCwsLCwsLCwsLCwsLP/AABEIALcBEwMBIgACEQEDEQH/xAAcAAACAgMBAQAAAAAAAAAAAAAFBgQHAAIDAQj/xAA+EAABAgQEAwQJAwIFBQEAAAABAhEAAwQhBRIxQQZRYSJxgZEHEzJCobHB0fAjUuEUYhZykqLxM0OCsuIV/8QAGgEAAwEBAQEAAAAAAAAAAAAAAgMEAQAFBv/EAC8RAAICAgIBAwMCBAcAAAAAAAABAhEDIRIxBBNBUSIyYRSRBXGx8BUjQlKBofH/2gAMAwEAAhEDEQA/AAGHT5glh3iJi+NLHZBaGJMtJS7WhfxTDQpUeYqb2ehugOmtP7iTEKZnWu947SJKUzSk+ET5yUAjKXILw56WgHs70VItLG8E6WtnJWDkcco7yMSBSHTeJ8mtSkZignwjxcufJdNDFEjYpPK2yhhvELCuIUSJ7HcM8D+IuIVMQhBHePrC1l9YArd7xZh8eWTE1kVJmPJxlovqhxBFQhwQY5qpyFONIqOlnT5GWZIUS+qNj9osCirqkywteraR4+f+HSTuDu/72WQyr3JGPV8uUz6nzhUqsbQtRTk+EEK/Bl1RzKLHaIUvgyaFvmj2PDwvFCpvZPlmpPSOdPg6D2gGg1TVHqxlEE6TCsiAk6xDn0CnYJJOwAeGzk2ZFI3w1lTHIhnV7DoDkRG4N4enJKlzZeUH2QWfvbaGuVgwBJdn2Eefk8HPlnaQf6jHFUKgxGY9xEk18s9laYY04LKHMxpNwWQdU/GNX8K8iO1JX+f/AAF+VifaFKto5agcgtCniVMUPaLXODSmYFQ8fvA+s4XSvRfgR9RF+Lx8sY/XTf4FvNC9FUYJjBlTkvoTeLCqa1MxlA2aBlfwKpKswQ45pv8ADWOkmjKRlvEPl+B6k76+SjFmSXyL3FPEGUFCfOEeVW51do2iyqzCJZBBDkwiY1ggQSRF3i48eKPCInLKUnZFraYBlIL84l01KpfsiA8iryltYaMBrhm0iiTpWDHfQHn8Oz1qdIgZOo5oUUFJLasIuFEwIklbXOkcJOHgyyojtKiD/EUn0M/T/kr3B5KBrYjaH3DcSQUhLi0KfFmEiRkWD2lO8CKCeoFwYZLI5x5RNjFXTLikzkkAxtNmp5wlYfjJSntaR1xCtUpGdCna7QrHn5afYU8NbQ5yyWjVSoC8OYz69GV+0IMhJ3iCX8U9OTjkj0b6Ce0zqDGRslJaPYZ/iuH8/sB6LK9mYnLQgl3AgFM4iC1ME2gDXTyWCHbeNaWUXfKdI9tYlWydz3SJlatCldkXiGiYlMxLm28ayAoEkgx4mhVMJU0FXszL90XDwxRSJsgFKQevWPZ9IBtodDAb0e1wkSsijZ4a8QIWMyY+U8qDjNpN6Z6WKVrYAr8NTMSxSCD0gKeF5cv3W6Q3yEKsTYCIeIpM2aCD2RFXgZs3Kr0ZnjCtoh0OHpt2bAwentYC0eypQYGNZq3VHrOVklG1NT7xIIYx7STE6coNYNhomtMUOx7o59e6ChBydIGUlFbI2H4MqYxNk/E90MdLh0uVoA/PfzjvMmhIYMOZ5QExTHUoHYY81HQeG5ilyx4VvsRU8r10Fp9UlMDKnG0iFWt4gzO635bQuYliy73yjnt5xJLyMuR/TpFEcEIr6tj3O4gPOIkziI84qauxSaXyrJ6v9IhLqqg6K+JjvRzPubN5Yl/pLlTxHzMdE8RJZ3ijV1NYLhQPc8ey+JaiX/1EFucF6WddSs68T7R9BUuLpUAQrziWtMub7SQ/PQ+cUfhPF6SQym6GHnBOJUrsVBJ2BNj3K2jVnnHWRAvAnuDDeKYEtLqR20727Q8N/CEvGZIUliIsahxJ7b8jr/xEXHuH0VKSuWyZm40CvsqDcFJcoAqbWplNrwdILtEuUhKbxNxeiVLJFw2oMAps8+MTZoSyLsdBqI31ayaeWAq7i0GqOcWAUNrQncP0U5c5CiXAu20Nk2lJmvmIAGkeYsDckl7FHNVsV+KkGYt1aCwhRmkSy4MWTimFmYktrFeYtgk5KvZJvHtY1HjxIpNp2SaWtCw0E5KVIFgSDEPhzDFOM0sxYMjDxlDpEIl46UtMeszoQpM5dNNE1IIS/aEWph1WmolpWk7QBxbDBMQQ0K2F4nMoZjG6H0iPz/D9aPKP3f1OxzrT6LNYiMiBI4mkKSFZhcR5HzjwTXz+zKdiicCQyWTHeRhqA7pEd5U9yADHNU9tY+yU20RcUjFYTLPuiI8/D0DQARrXYnlQVchCj/8AvzVL17oKPJnOhhqJctJZK2PKCtOZoAZVjFbJryZis2sNXDmMuMii5GkDm8aMtyRsMldDtLUVJYxswAiFIqHEZNqITHHGOohuTfYQRO2eIVZUFILRHROJUyQ5O0MWGcPZu1O/0/eGxg5PQEpKPYE4dpZtTOShyJbus7ZR7r9bDzi1aiYmWgAMNhETCKZCbISAAGtEbieaWAF7c2Hwimb9DC2uydf5uRJ9ATHsVyntE+rQXsASQEu7a6/GImFmROSJqMygsMCQQGB1L2GsQ8TzGWVAjs+yziwsUqfU9YAUOMLQvOCACG122DcxEEItvkyuTSVILcQUYQ52+nQRW+KYipaze2wg7xJxSMpSC5O3Lr0hI9fmLx6GGDq2S5JeyCslbxNkiBdMYJyRDGCibJTHY0iVC4EaSRE2VANhC7iXDCVXR2T0+0B0Vc6mVlmOU7GLCSIhYlhqZiSCHeN5J6kdtbRtgHFB7LqcD2b3Hjy6RZmBYwJgBB7Q1H1j56XKVSzWL5DofpDpw3jCkKBSrVvzuiTJGWCXKPQ9NZVT7LU4owlM+WZqR2gO2BuOfePlCEvhsFlRZOB1wWAdiLj5iIGKUQQspGmo7j+fCHT2uaEwdPixfohl0sQGiajW8aTZbF4jz6tiInUVHodbYRksHBiOqnQXdoFVGLJCmiDOxkaEsDvGSnxVmqNsbKSnQAWAjjNnkKSlncwBk4hMRKUpMwKCbsYmcJ1KlpVNm6nSJp+Wnj130MWHi9hmaQLQt43hCZgJa8HxMSVXN45zZF4sT0J6ZV87DlBRF7RkWBNoEObR7B2CLU+mMsp7W0cfWlvz83jlWVHrFltokU8mznl+fKJvGTWNcux2XctEKup1KQWhSmJUj3TrFipRZojzKNBuQIqjOhTjYgGgVMVmAaGfh7Big5zrBGVITyZompsI2eVtUZGG7ZJSSkax7JSqYsJSHJ0iFdTAOSSwhxw2jTTS3N5ih5QmKsOUqO1BSy6cOq6zqeUSzioJgBPnlRcwPxHEkSU5lqYQ+La0hDV9ln8PTgpBI5xCxi87uDb/ACgT6LcS9bTku/6i/LM4+cFsTS09zvHeTvHH+Z2FVN/yFLiRbEj3SNeR5xU/EuKFCjLlm+537osDjHEFyApbWYsNjyeKbqZ5mLUtWqi5jcEPdm5JHhWTcmJFOqIsdpJisQGqRUFpBgHSqgtIXC2GgpJVEyWqBspUTJa4W0EmT0Kjd4ipVHTPA0EDOIcPE2WoNfbvhZ4dmagllBxfn3bw6zVOIRp6fV1ZA0LH6QTXKDRidSTLm4ErSUlJLsxHyP0h6xCkExKS7KZh9orHgRf6nek/NMP3FGI+okyS7EzG8Mqj9oT4m8bT9gvJ1NNAWvpyCUqDGF/EkKEM3+JKOoHq1TkJmjS935RCxSkYENf8+EZOHF6NhO+xCrixeBprl5v+mVjpDBjOGTFAlIcRDlY8ZCcpkP5RPmjJpcY3/wA0OhJJ7dEwYvLVJUgySklO4tC/h2NzlI9VLsAdfGJVCqfWzSAMksXI6RqrDv1zKkEAgMYljjhC4Nb7+Uh9t/Unr+p2w7GilfaUerw4JxEKSClTiFem4cWD22O8FJmDqCOwbHaG+lJTUogynFxphUVyOcZCiqimg6mMiyiU3ppIQG5xLMwN+fm8RUr1UTp+fSF3G8bChlQSOZjlFyYVpDQakNYjwjnn6vvCPQYkQsAG28MMjFpeytBBSxtGKaYdCgBeIOLYwJIZnJ0EAxic6YpkgkbACJowRc5Q9Y4UWCQOZ5wqThB/Ww1b+0cfR/JM1JqJgZKXCep3P0gtX1JWomJS5CaanlyEaBIECJkwCGuvYT3tmLMVxxHi6p0zLokEsO7eGXGuJZaULCFArBbu6xWdfUKCjcX3huOFsyUqLk9DuIj1c1IPsTB8Uj6gxZWOSs8sTBdtYoX0PVpTPmouykpPR0k/Qxe+G1gbKbg2jpxTvGwVJpqaEPjajE+nJTffy1ij6mQUKKSNI+lMUwYy1KKQn1Kmy5XcG7hQ05MQ2pireMOGwXUgXgcM+LcJBZI2uSK4jeUYydKKSxF41RFYgKUqoLU6oCUyoLUyoFhIJyjEyUYHylRJTMhbCJ4mR5niJnjYKjKNJIXChWdustsAPzzhjrakS0EnX8tA7hnDVLXnOqi/ntGSkoRbZsYuUkiyfR/Rkr7h8z/8/GC3pKwiqqlyZMiUShEtalLJSlOdRASHJckBJNh70MHB+D+olAqHaVc9OQ8oMzZw5x3j4uOPfuDmyXktexRmCejTEJawqZLQoO5yzUknzaLW/pFLkgKQpExKWYsX/wDIOILipSDqIlIWDpDvTixfqMRZtO4DHXWA9Tw6lS3OkPeNYYAkzEC4uobdSIBlJ52iScHB0URlyVgSThiUAiX2SRdvCNaPBZaVWHaN33gxKldo3/Lx0Mvc7QppfAabIhlOGGvPy+8byJISljf8/mOimSC5A6/ndHOUzllA/n8QXRhy9SiMj0yknaMjrMK6XN7Lhi8LVThJmKJDgcon4bNJlpfVvhaCkpLDr/xBpuD0d9wBVg6Jcs7qMDTOQlswIL6jSGvEEOPDWEmokkO9xDMf19sGX09Fp4QiWuSDKIIbUR24amKXXiVlOVCCsq62AHx+EVVTYnOkp/SWUg6gRaHohqlzZs5ay7JQAd7lR+kQw8B48jm3a/7Hy8lShXTGbHqh1q6W8op7Gq2YoqJWq5IYE+UWXj+Iol5lTFMHPj4RVOK1qM6jLU4JcRbjVuxDdIFT5itCGEd6PD1T1W9kan6d8daGhXPL6I3V9BDLKQJSQlIsI3Nn4aj2Hiw8ty6JGAzEU0yW1kggHuNn+Lxb9IuzxRNbPzPFl+j/AB4T5AQT+pL7KufQ+I+sIxp1bDzV7FhUtWCClYdJsQdGgZjHDgUl5IzBrpfteBOvjfvjeWqJcmeU6GHal9xPbXRTfE/C7kkAgjWzEHkRCRUYYtBuI+nqpMmeGnIBP7tFf6h8oWcY4ARMBMhaSf2zHH+5P2ENi2utgun+Ch5MsiCNOYfK70e1Cb+qf/J2h8HPnAadw3MQe0kp/wAwI+YjXP5OUQUhUd0GO/8AQNqR5xIk0RPsgq6JSpR8gIFyRvFkZCTG6poT1MGKPhismnsU0wDnMGQf7iIZsJ9GKyQqomgD9qLn/UbD4xm30jdLtlc0uGzKmYGBPIARcXBnBgkALmgZhcJ1A6nmflDDhOCyKZLSkAHc6qPeqCClwUcNu5/sBLLSqJGxOtRKRmWpKU6OogB+8xSXHvpGnlWSicSgWVOAcq5hHJP92p26lPTJT1lbOl09PJWqTJ7SlN2VTVBtTrlTZ+azyhcwjhPFZf8A2Jak7iYpI+8HN/AMIr3IGM8RhVGhpyzNcP2lP5vBTgTiqqSsFM5SkOApCyVAdxNxBOs9GSqhKSv1chb3yOsN5CDnD3A1PR3ClTFaupm8Ei0LpUNlLZYdNXibJUSL5S/lCvPWUjnp9IO4GkBwfe0HSE3iDFpchShMWxSSG3sTtAZraTMxVbR1qcQCVG35aOBxpLXNoCK4kkT2TLLKGvWA+JzWVrr/ADE7TXZQqYc4jxxCkeqTcnU8vy8D+G6rLOSCosq1zAZctkuY7YRJUtbg+xe5iRzct/BQopaLHmoIJuY8jUzlfAfKMh3q4/kn4sTaLC5ctAM0hKWdzrtAjFUyySZaVghr3fy2jddUZs4IVmypYjkbhi/wjeuq5faKrAe7cdo8+cSQlkUrk22VSjGtAz+pWUB9PnAeqLnSDaEmYnOTlQNLfIRDqJICS48Y9PFNMjnFi5VJLsBrFl+g2yqkHlLP/uIrVU4kkw5+hquy1y0H/uSj5pII+GaK2nxJ72SPSHP/AFAnkT8YUcLwQzV51Wlv3E9B06xZPGlBLmTykh2LnuN2MDjJYaBtm/NIgl5PBcY9l2Px+X1S6ICWSMqQAALARArKjrG+JlrizQv1k9arJ84HFi5Ow8uStGlbPJcI15xN4NqplPPEwO2ihzH3gVLUU6hoJ0cw6iLm1CNexG4uTsvbDK9MxAUkuDBFEyKVw/ihdMQwdOqkv1AtFkYLxDLnoCknXbcQno5oZguPQsjQtEBM/rGwnRvIygpLxFY3eO6MW5iAvrY6IVBqbAcUHE1iT7o+Ed01fIQHkriXLVDVIW0EBOJjcKiKhUdQqGJgnZ4hYhiKJbAqAJ5mAfGfGkiglZlkGYodiWD2iefRPWKNxXFqirUuctZSonX5JSPdSBGSlQUY2X8qvR+4ecD6vH5CPamoHeoRRiaiolhJWVHOi3aLHbzgIrCagSzMMlWUn2mf+YBb9w+DRff+KpK39WvP/lc/ERypcc9YSySGLdr7CKq4Zx31UstqbCHjheWopzK1UXhMrsZxjQ/8NzSZjkuTFN+lcqTiU8jRx8UpP1i5uGpfahG9IOGCdPmkN7YHkkD6QfLjFX8i0rloqjDq31as6dXgkqvWr2lPe0csVwcyxbR4EpmLFmjnFTDjLj2OxmIVKuoJtqYCU5KJllA6XCix8IEUwzKaYq0TU+qSWCniWPj+knu7Dnm5Df8A45mi2RFraGMhcRNDaiMib0of7RWyRh+NKKySCAXazuPteOBqs5JXdQO/25wSSkSXlzpbrli24UNu1zP0iOqrkztkp2tY9T1jE423GOvlHoNuqbOaZ+fUMBYDwiNiynlqYl+sEJslAACCSd7284F4igq7hFeHjSomyX7i0ENceUMPCUhSJiakLyZXy6OSQU77XgIowdwGsSDKLp/SzWVoXuFB7OA48Ypzylw0BgjHl9Q24fXylqIzuvdy9+/nBKdR2c6C9tIA0FFJrJ6zIUykhgRa/wC62zuH6R34ho6mTSmUSXvmU7lt79efWPN/SttV7/PsX/qopO/YUeKsWC1FEv2Qbq59BECgqgAAYhKpiSwEbmRtvHqLFBQ4o871ZOXJjPNloVKJABYPeBMtgoNoTtbrpESTWKlkoU5G/dzgoVJKUn3gQx2UnS3VtukTqDx6fTKVJZFa7RrWSghJUp3ITbZy5YfCO9HPXTy0qWooUNE6qbUAp28Y0TPLpUr2kAIlv+4+91ypL95ESRMS4fQEFiXdX7lcz0juTSSYThFtsOYXxPPQsetPZIfKWs+l9Xa5h2o8WSsODFS1tOuaoqzX1DxrT11RIuQW5jTzjaUunsQ012i6pdVEqVPipafjRvafyEFJPGyAHKvpGcJL2M+l+5aUqeIlS6kRUc70hSxoX6BzA6t9JE4j9JDdVfYQ6KkKlRd83E0IDqUABqSWHnCPjvpQl9qXSfqK09YfYB6fvPwilcXxyoqD+tMUr+12T/pjrh1TlSoZe03Ze197820hzTSAjTYYxgGaTPnkqWS5Uokkt0dgkaWtHbDpvrEZQOypi386wercKliQgFsi0B5itE2dn2S31hGwysWhZEs5kpNjoSHsWhX3IevpY61+FzSETZgdMpNgGAa2w3tEKkrvWpOZIJWXBJNhslI2AERsQ4kqlylISlgRciFxM1QSbnssO4lvtAqFoJzp6DGNUokqKpWVKSbIBcg/aGngPEZpKkrUVJsz7GFUVKEySCnMtQ7J5X1eHL0dUwUq2iW11JO/5yjX9oD7st/h+Sycx5Qi4tNdUxSRmUVFQA6kn5Q48RVn9NRLI9tQyJ71WfwDnwip8QrFyhnz5VkG2pZrHzibyZtcYR7AxvbYJxKqTMUqXlIOrnfmIVKyWy8uge8GptQHQ9ytbE9/WD9RwxISASSdC3gftDovho3chHmUam7IiMmiUTdJixJ2Hy5YADAPEPIgP+coNZDuIsS6YgAXjIYSqVyjIU5L4C4nWuxrOlAUjtoN1bEF3fkYV6isRnJQlw56CD0/DyAo83+v3gCvBZgNg452+MDgxY4daDySk+ztIxTMWIZ+RtGuIzdEjvPnGtNhUzMyksPj3RyxSWpJzeEOqN6At1sGTV5VkC45Ry1e2gdo3lyyVgnTnGs2yjl2h6FWEOGMcXR1CJyb5Syk/uQdR9uoEfQ4kya6mTMlkKStLg/Q8iNGj5pk0+YEuzXaHvgDi5WHrCVkmmWe0NSg/vA5cx49+SqzqZF4v4amUswqSHSTpCtP6O5LsLXj6YxPDZNZJzJZQUHBFwQdCDFMcWcJLkKJALbGBujkxdpljMHsfeBYKPjvHepKGOQEblmO/JmdoGzUKNlofqIIS0pACU27QA6AXPeTz6wmcadleOdqtHo9kAlL6DM7NrrtruYmIp7dp09yUkfA3iDMkEFJ3LkDmAbp8mPnBrDqWXNf1bBTF0kWIa7cjzEKluqY+Kq7RCpqohs4SC/uqDkcyi7ecG6Oeg6tq0K2O04krG1gD33v32v/ADG2G4gl2eMzYXJckBiypOmMtdw1InAFHYO2W4fqj7NESXgq5SmmJCpZtnTdPiG7Py6x3w/Ecz5QpQHtFP33g7QYqlYsXFu/uiZzywVS2ilY8U/t0yuuMMJRTzgELCkqDjLcDpEWiKSnqIsnFuHaaqYq/TXdlp+qdD+XhKxTgepkl0/qI3UjVuZRr5PF2Hysc4pN0/yQ5vHnCTaVr8AmnAVM7hBijSFTlApBBCXGxGUfzAhEgyVgn2TZ+R6xOFSlKkLcNluR0UWHW0US30IWuyPMm1AmGUVTJqJaykIzKUmxYMl4ydI7RXKOQ7oPZI7gY7U2I9tcw6TFFXdfT5ROxJEmZTFSlhwewwc5uTjbptGN/Vs1RXHTB1FXzJjpyBTa3yiNlS0plgLBSBMzLISW0ASAe5/ONMG9bJJWmXnSA6rP4tyg5Pnonj20BJY+rZQva2W+bvEZLT10bHa32CKU51u1hYPy6iLo9GeCv+oxCNifePPugNwD6P0q/UmoYEulKth3RZeMT/USfVSWEwpZPID78oGk3yfSMc9cV2VX6XuJBNmlEqZ2ac5QEkh1n2ldQGCR484VcIxCnlJK6nNOmH3BcAdTo8PWMcPgpYS0uzv1YwiYhgykBRUkj8MKlWTv+/wZ6bXR5jVfT1GUSJJlMXJJ8rCD9HXZ0JQoMwAB2PfCLRuFMxh2wBK5oCMhylu0RYNHOCiqGQ6s44hLNwe6A60m4/N4sauwd9AfL4wFqsBBv5wKka0Kie8eMZBk4GraMjdGBRFC+ot1Olx8LGPf6ANps+2jDd7a6RPlJY5AQSN7sxzNduatuUdGS5AZw7dSSA3VgITbGpAabRi+UEDnZrN47QAqKYZ25+P/ACLaQ3KlAqOznbk5FzvrAOukdtRDM2gHQ/eNjIxoVsZlAJSBq/Lp8oXJ3tGHHFqcLBCdQHD8ww10hYn0ywfZLnmNubxZiehE0cJHKJMwHJ7Vo55CkO145LmFuY5/SGdixw4C4/m0C8i3mUxN0+8j+5H1T+G86eZS4hIC5akzEKGo+RGoPQx8r530hi4Yxeooz6ynmZT7yTdCv8yd+/WOlSOUb6LF4o9Ha0krkaftitavD50iYn1iVDKXZmi5OE/SpS1LS57SZujKPYUf7V/QsYbq3B5E9N0pUDzAgXE5SaPnaeoTEpSklw5SoNZr94P2iHOrMpSSCJqb55bDTQlJs+uhHdFwYp6M5WbNKUZbFykh0nbw1iv+IuD58hRJS6P3AP5wuONR0x0s7ltdgbF8WFSmWAAqZYGxa1gWO5fTpAemkOs3YJN232gpSyRJWFq0t4MYE04UpRCdCX+sNXToBu2mxgRihkSlhJACg38D82jlguIs94GT5IZi77QQw+jzsGD9BfzF4VOKcdjscmpaGamxA84N0OLNazQkYjSzZBDdocve/mO+H4m9iGPJX3iHJ4+rLYeRumPFZh9PVJKZgd90llDq418YTuLODUypJmIWk5f3MlShYaaKIfW0GMMnkqCdH1PIC5L9wMAOPqpMyYgIJX2XcgjKghJSjroVPr2o3xlkWRRT0D5Xp8HJrYBpcOUpsisr6g6RKmYdNR2pjrA0bQdWj2gmszC7Nu8WXwxRVFRKKBTsDYLWnKG53ufARdKUrIYqNCVgSZkwlElJUVAgkaMesWbwX6P0yyJkwAq25J7uZhs4f4VlUyAAAG1P8xKr8ZSgFMpnAPa2DA/aNqlcuhbk29HetrUUycousiw+phbKir1qlEFV7vffy/iOdWgrSCSXdTk6+0OujHWOZSQpwx21tpy8dYRkyOT/AAHCFL8kpKuyp9euliz/ABiLOokqINiLdRdtvGJqyCABqQCR1GVR+G8Rs+UIGrs7X5XPPSFtDCFJwaUkglCXABOmtrvvpEuTSpQWTzIa13zX+ES1SkhQBFgDfm+YN0EeSmzqYN7Pz2840wyZKsAxdi/xvESdRJtZmHxZtPCJnrQWYc/oPrGuZ0gvz17+vfGnApdChy5u5PnePIJmWVdpwHA3baPIyjrASwwD2SCznXVIbvcGNFSQEgG4ZL9CApZJG0TyAczizkaA6CYdeTmNJlLmcO3ti41Fk3PK0BQdgFdQlDPYjUgXf8TC9ieLJljKEuVOwO1xcvpobdYYcdwxYHZUC2bQ8nNhqzGErE8PWpWYDNoG0c3Lh9fGGQSb2ZJkOdiUxRJKgH5Ad8R5lUSRbT7u7QSkYFPIcywkW1PMPYD8vHtTgM0Msizbdz2202hycRckwVMLs27u/wCa3jU4W6FKTqLtsREyso8qAoG4JtzGkcKCtyn5wSfwZXyB6cCOk9ZPNolzKI5iAGKiWHkY9UhLB7Hd4Ny2AkC0lxlCfHn3wy8OcZ1lEcqJiloHuK7SPB7pHdaAQSHJTpoOsarknkfODbRiRdnD/pgkTGTUy1SlHf20eYuPEQ60tbSVSXlTUKB/aoH4R8syiynO3nBWgryFP7LXd8p8/H4Rj0DSZeHEHo9lzgSgIc9G/iK6xf0fVMl8skt+5Ha+UcKb0j1ElhKWtQH71Ap8HBJhqwD0qzpvZXKSVBJJ90Fv7naB9gqK2mUa0lprgjmGHxhp4aVKQMyhmVsPGHWbxNTVCB66iCgsC3ZOr8wCfZMTMFxDDpDmTSBJADkAKN9syiS/TpC20/cYm17CHiNBPqJqVGStSBcsQkq2Ac6eUR53BVTMLy5BRc2K829tB4eEXCniuTdpZs37d8rX/wDIRsnikEAplG5AYkDXLfuGYRy4r3Mcpv2EXhng2sSoGYEsxGl/jrDFI9HMtSiqYASS5JckwQ/xVMUcqUJBtvm1a9tRA5XFExThSmL7dlLOkO+p1MAvTi7QTeSSph+h4Yo6e+RAPMgRIVj0pIIlh23Zk2LGK3x/ieVLkkhcwzFOAAbkhicxPu3NvKA9Lx2HSlUkhCndWclQzH3Rl0DP107z5uvpQPp32ywMQxacokqX2WslIYaK13GgvC3iuNKk5sr+8ND/AHj6gvBaqWlKCQCUs453KwCOWnjbSI9dhqJjghnFueimhPJt2w6SWhBxfi2pUQgKyAHNbUl9X8IkYZxPUJVm9aSbWUxB0+0d8d4SLlaCGux8AfvC3OwuollmBI5H49zwX0s1Ouy2MExoTEuUZVAMSDzSQ4/t7IiVT16VuUqD3Y2/u5abRXnDs6bKSVLV2lFPkCRlbQ7xvXnOCq6FNdmALZdet++Fy0zfax+qMQlIU6lqKdbANm1sXZrmBp4pSuYAiXYkJJKgL2DsOUIM3HlqT6tZzpA00sOTRERXJfsDLcC+vzhEo5GtaAlNNKi5aKuC0ENlUFac2FyOj2IjeoWzkAHcMd726C0JfDmJz/WgMFub3yk7WUxB7++GurrkAgLSuXYHthk3O0wEp35x2Gba4y7OT+SUiewYO2zFhHkCp8lb9khmDO76DlaMh2zdEenqLFJ9rNk31Hq0bCxJfSNp2IykpBWSA4uxLkqzaAWsIyMjathGstIIOW4UllFzoQjn1BgVUqSEeTnplZjzLqHlGRkdVM1A2oxVKSSX7N9LMG18uW8AMUxiZMcLf2WCAWGhDqV7xj2Mh0EqsBsjYbO7Qzhw6cyQzM456mGmkwmUFOmWlsuoDXyAhrORfdu6MjIKRjNp2FoUpsiQBuOWYp8mGkA8TwCWQC2zu5fRPwvGRkLRrA9VSiWjMAAzGz3DqFn7x5RE/qUqvGRkOirVgkHEpQBSRoY8qikpSQC2a/kPsYyMhq9hcvc2kSkn2iw5AEmG/AKAapDOnsg3KrpDqLgDWMjIXkCiMlJhoEsLUrQSy1ybylk3316QZkSQVnsjRr6EAN8GjIyJn2NXRvUSu0Ei2UpNybpzyxttbTWCQkAmUCkN2VWNmyy25HW19hGRkYayMmUHcggEgm+1mNt7/wAQr44SxIcG7/7RblGRkcls72EWuF07hj8y8S+G6YzZjHmAB12c8o9jIc/tMj2WmJIyhKQwcpYc0mZvtz31iWqX2swFsxSHOpuNPzSPYyFNHI1lyhkLEajmADkB+u0QaqkBUoFhr4HtN+CMjIAI4TMOy2Jdy/cM7eV4DVtHYgE7Ndr9h/8AmMjI6jfYAKwBa1tLFypgCRr+DWHvhz0dyZXbqiJszXL7gPLmr5R5GR5vn+RkjNQT1QUIKrC2MKCWCey2mWwHhGkqvUpJCmsPqOXWMjI83w5yjkVPtlM4pw2TaWeMo13001OjbRkZGR9LbIK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http://wepick.com.br/cms/wp-content/uploads/2014/02/ca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214842" cy="2500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50004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Outdoor</a:t>
            </a:r>
            <a:endParaRPr lang="pt-BR" sz="2400" b="1" dirty="0"/>
          </a:p>
        </p:txBody>
      </p:sp>
      <p:pic>
        <p:nvPicPr>
          <p:cNvPr id="6" name="Imagem 5" descr="outdoor prontoooooooo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57275"/>
            <a:ext cx="70866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57148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Busdoor</a:t>
            </a:r>
            <a:endParaRPr lang="pt-BR" sz="2400" b="1" dirty="0"/>
          </a:p>
        </p:txBody>
      </p:sp>
      <p:pic>
        <p:nvPicPr>
          <p:cNvPr id="6" name="Imagem 5" descr="busdoor prontooooooo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909637"/>
            <a:ext cx="6429375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42860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Panfleto :</a:t>
            </a:r>
            <a:endParaRPr lang="pt-BR" sz="2400" b="1" dirty="0"/>
          </a:p>
        </p:txBody>
      </p:sp>
      <p:pic>
        <p:nvPicPr>
          <p:cNvPr id="5" name="Imagem 4" descr="c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928094" cy="58316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4348" y="614364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Venham nos prestigiar , ficaremos honrados em </a:t>
            </a:r>
            <a:r>
              <a:rPr lang="pt-BR" sz="2400" b="1" dirty="0" err="1" smtClean="0">
                <a:solidFill>
                  <a:srgbClr val="FF0000"/>
                </a:solidFill>
              </a:rPr>
              <a:t>recebê</a:t>
            </a:r>
            <a:r>
              <a:rPr lang="pt-BR" sz="2400" b="1" dirty="0" smtClean="0">
                <a:solidFill>
                  <a:srgbClr val="FF0000"/>
                </a:solidFill>
              </a:rPr>
              <a:t> – </a:t>
            </a:r>
            <a:r>
              <a:rPr lang="pt-BR" sz="2400" b="1" dirty="0" err="1" smtClean="0">
                <a:solidFill>
                  <a:srgbClr val="FF0000"/>
                </a:solidFill>
              </a:rPr>
              <a:t>los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64291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Vídeo :</a:t>
            </a:r>
            <a:endParaRPr lang="pt-BR" sz="2800" b="1" dirty="0"/>
          </a:p>
        </p:txBody>
      </p:sp>
      <p:pic>
        <p:nvPicPr>
          <p:cNvPr id="8" name="Comercial Family´s Coffe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571480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Agradecimentos :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 Primeiramente a DEUS , pois sem ELE poderíamos desistir.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5786" y="2071678"/>
            <a:ext cx="6858048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Por nossas Famílias que nos proporcionaram incentivo e cooperação.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Á Direção da Escola </a:t>
            </a:r>
            <a:r>
              <a:rPr lang="pt-BR" dirty="0" err="1" smtClean="0"/>
              <a:t>Angloschool</a:t>
            </a:r>
            <a:r>
              <a:rPr lang="pt-BR" dirty="0" smtClean="0"/>
              <a:t> , por nos aplicar o aprendizado  lutando por seus alunos nos contratempos ocorridos.</a:t>
            </a:r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Por nosso Professor Rodrigo Rodrigues que chegou e assumiu um compromisso que </a:t>
            </a:r>
            <a:r>
              <a:rPr lang="pt-BR" dirty="0" err="1" smtClean="0"/>
              <a:t>utrapassou</a:t>
            </a:r>
            <a:r>
              <a:rPr lang="pt-BR" dirty="0" smtClean="0"/>
              <a:t> nossas expectativas com relação a nossa insegurança para com o término do módulo com tanto carisma que o reconhecemos um grande AMIGO.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 Aos nossos colegas de sala no qual nos apoiamos sempre.</a:t>
            </a:r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r>
              <a:rPr lang="pt-BR" dirty="0" smtClean="0"/>
              <a:t> Mais uma vez nosso MUITO OBRIGADO...</a:t>
            </a:r>
          </a:p>
          <a:p>
            <a:r>
              <a:rPr lang="pt-BR" b="1" dirty="0" smtClean="0"/>
              <a:t> </a:t>
            </a:r>
            <a:endParaRPr lang="pt-BR" dirty="0" smtClean="0"/>
          </a:p>
          <a:p>
            <a:r>
              <a:rPr lang="pt-BR" b="1" dirty="0" smtClean="0"/>
              <a:t>São Carlos , Novembro de 2014.</a:t>
            </a:r>
            <a:endParaRPr lang="pt-BR" dirty="0" smtClean="0"/>
          </a:p>
          <a:p>
            <a:pPr lvl="0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 lvl="0"/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pPr>
              <a:buFont typeface="Arial" charset="0"/>
              <a:buChar char="•"/>
            </a:pPr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1538" y="371475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57148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Empresa :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57356" y="114298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rgbClr val="FF0000"/>
                </a:solidFill>
                <a:latin typeface="Algerian" pitchFamily="82" charset="0"/>
              </a:rPr>
              <a:t>Family´</a:t>
            </a:r>
            <a:r>
              <a:rPr lang="pt-BR" sz="2800" b="1" dirty="0" smtClean="0">
                <a:solidFill>
                  <a:srgbClr val="FF0000"/>
                </a:solidFill>
                <a:latin typeface="Algerian" pitchFamily="82" charset="0"/>
              </a:rPr>
              <a:t>s  </a:t>
            </a:r>
            <a:r>
              <a:rPr lang="pt-BR" sz="2800" b="1" dirty="0" err="1" smtClean="0">
                <a:solidFill>
                  <a:srgbClr val="FF0000"/>
                </a:solidFill>
                <a:latin typeface="Algerian" pitchFamily="82" charset="0"/>
              </a:rPr>
              <a:t>coffee</a:t>
            </a:r>
            <a:endParaRPr lang="pt-BR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271462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Defesa do Nome: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14414" y="3929066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consumidores estão se sentindo mais atraídos pelo ambiente de cafeterias e criando novos hábitos.</a:t>
            </a:r>
          </a:p>
          <a:p>
            <a:r>
              <a:rPr lang="pt-BR" dirty="0" smtClean="0"/>
              <a:t>Sabendo disso oferecemos momentos prazerosos para sua família em ambiente harmonioso com a junção de novos sabores do Café e Cia.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5000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Segmento: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114298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Empresa de Café e Cia , diversificando sabores de nossa criação e serviços ágeis.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263050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Localização: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910" y="335756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Cidade de São Carlos </a:t>
            </a:r>
          </a:p>
          <a:p>
            <a:r>
              <a:rPr lang="pt-BR" dirty="0" smtClean="0"/>
              <a:t>Rua Paulino Botelho de Abreu Sampaio , 777</a:t>
            </a:r>
          </a:p>
          <a:p>
            <a:r>
              <a:rPr lang="pt-BR" dirty="0" smtClean="0"/>
              <a:t>Vila Pureza</a:t>
            </a:r>
          </a:p>
          <a:p>
            <a:r>
              <a:rPr lang="pt-BR" dirty="0" err="1" smtClean="0"/>
              <a:t>Cep</a:t>
            </a:r>
            <a:r>
              <a:rPr lang="pt-BR" dirty="0" smtClean="0"/>
              <a:t> :- 13561 – 060</a:t>
            </a:r>
          </a:p>
          <a:p>
            <a:r>
              <a:rPr lang="pt-BR" dirty="0" err="1" smtClean="0"/>
              <a:t>Tel</a:t>
            </a:r>
            <a:r>
              <a:rPr lang="pt-BR" dirty="0" smtClean="0"/>
              <a:t> :- ( 016 ) 3368 7384</a:t>
            </a:r>
          </a:p>
          <a:p>
            <a:endParaRPr lang="pt-BR" dirty="0"/>
          </a:p>
          <a:p>
            <a:r>
              <a:rPr lang="pt-BR" dirty="0" smtClean="0"/>
              <a:t>Uma cafeteria localizada em frente a Santa Casa</a:t>
            </a:r>
          </a:p>
          <a:p>
            <a:r>
              <a:rPr lang="pt-BR" dirty="0" smtClean="0"/>
              <a:t>Com fluxo grande de precisão de nossos produtos e serviços.</a:t>
            </a:r>
            <a:endParaRPr lang="pt-BR" dirty="0"/>
          </a:p>
        </p:txBody>
      </p:sp>
      <p:pic>
        <p:nvPicPr>
          <p:cNvPr id="16386" name="Picture 2" descr="https://encrypted-tbn2.gstatic.com/images?q=tbn:ANd9GcQEbAy1Fs9gRM0dJZrkmCPjJzj2U4uNHRR-LpNl-0Q5rD_eyZv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2466975" cy="185737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57148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Investimento Inicial :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107154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R$ 400.000,00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hlinkClick r:id="rId2"/>
              </a:rPr>
              <a:t>WWW.sebrae.com.br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8596" y="178592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Pesquisa :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228599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Sebrae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Cafeteria 3 corações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www.novonegocio.com.br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492919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Público Alvo :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7158" y="542926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Pessoas que procuram um local agradável , acolhedor e que apreciam o verdadeiro sabor do café.</a:t>
            </a:r>
            <a:endParaRPr lang="pt-BR" dirty="0"/>
          </a:p>
        </p:txBody>
      </p:sp>
      <p:pic>
        <p:nvPicPr>
          <p:cNvPr id="17412" name="Picture 4" descr="http://www.cafeecomplementos.com.br/wp-content/uploads/2013/04/c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030">
            <a:off x="5214942" y="3000372"/>
            <a:ext cx="3276596" cy="22764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4" name="Picture 6" descr="https://encrypted-tbn2.gstatic.com/images?q=tbn:ANd9GcQFhgQD7VEetiK6AFL45xdcVNf5TXtNoXGV_A6IuOFnE2UhZeC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85728"/>
            <a:ext cx="2466975" cy="18573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CaixaDeTexto 13"/>
          <p:cNvSpPr txBox="1"/>
          <p:nvPr/>
        </p:nvSpPr>
        <p:spPr>
          <a:xfrm>
            <a:off x="428596" y="37861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Mercado de Atuação: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1472" y="42862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Carlos e Região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Missão:</a:t>
            </a:r>
            <a:endParaRPr lang="pt-BR" sz="2400" b="1" dirty="0"/>
          </a:p>
        </p:txBody>
      </p:sp>
      <p:pic>
        <p:nvPicPr>
          <p:cNvPr id="1028" name="Picture 4" descr="https://encrypted-tbn1.gstatic.com/images?q=tbn:ANd9GcQwzRg5t7hGTGHMFvtB-NQr4lkRmItr__-Mz8xDabbvTllPtC6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7818">
            <a:off x="7332091" y="1909263"/>
            <a:ext cx="1614722" cy="1426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CaixaDeTexto 7"/>
          <p:cNvSpPr txBox="1"/>
          <p:nvPr/>
        </p:nvSpPr>
        <p:spPr>
          <a:xfrm>
            <a:off x="357158" y="228599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Visão: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7158" y="400050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Valores: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2910" y="92867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 Ser referência no mercado de cafeteria diferenciada no produto ( grãos de café ) com sabores inovadores do verdadeiro café.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 Atender com excelência e </a:t>
            </a:r>
            <a:r>
              <a:rPr lang="pt-BR" dirty="0" smtClean="0"/>
              <a:t>qualidade </a:t>
            </a:r>
            <a:r>
              <a:rPr lang="pt-BR" dirty="0" smtClean="0"/>
              <a:t>as demandas de nossos clientes proporcionando preços adequados e satisfatórios.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42910" y="271462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 Ser uma das maiores redes da região em cafeterias prestigiando nossos clientes com o mais saboroso café num ambiente agradável e aconchegante , além de um relacionamento duradouro com foco no crescimento.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2910" y="450057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b="1" dirty="0" smtClean="0"/>
              <a:t> Agilidade: </a:t>
            </a:r>
            <a:r>
              <a:rPr lang="pt-BR" dirty="0" smtClean="0"/>
              <a:t>Nossa maneira rápida em atender nossos clientes.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 </a:t>
            </a:r>
            <a:r>
              <a:rPr lang="pt-BR" b="1" dirty="0" smtClean="0"/>
              <a:t>Criatividade :</a:t>
            </a:r>
            <a:r>
              <a:rPr lang="pt-BR" dirty="0" smtClean="0"/>
              <a:t> disposição para inovar , criar mais sabores .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b="1" dirty="0" smtClean="0"/>
              <a:t> Excelência : </a:t>
            </a:r>
            <a:r>
              <a:rPr lang="pt-BR" dirty="0" smtClean="0"/>
              <a:t>Responsabilidade e dedicação com que assumimos nossos objetivos.                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* </a:t>
            </a:r>
            <a:r>
              <a:rPr lang="pt-BR" b="1" dirty="0" smtClean="0"/>
              <a:t>Ética:</a:t>
            </a:r>
            <a:r>
              <a:rPr lang="pt-BR" dirty="0" smtClean="0"/>
              <a:t> Compromisso de boas práticas para com nossos clientes.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50004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Posicionamento :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2910" y="1000108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A melhor opção em Café e Cia para um público que valoriza bons momentos de </a:t>
            </a:r>
            <a:r>
              <a:rPr lang="pt-BR" dirty="0" err="1" smtClean="0"/>
              <a:t>tranquilidade</a:t>
            </a:r>
            <a:r>
              <a:rPr lang="pt-BR" dirty="0" smtClean="0"/>
              <a:t> e bem estar.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178592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sz="2400" b="1" dirty="0" smtClean="0"/>
              <a:t>Mix de Produtos :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5786" y="2357430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 Café simples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Café com chantilly cremoso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Café com menta  / canela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Cappuccino simples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Cappuccino com chocolate e menta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Cappuccino com chocolate e granulado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Sucos diversos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Lanches naturais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Pão de Queijo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 Tortas doces e salgadas, etc...</a:t>
            </a:r>
          </a:p>
          <a:p>
            <a:pPr>
              <a:buFont typeface="Arial" charset="0"/>
              <a:buChar char="•"/>
            </a:pPr>
            <a:endParaRPr lang="pt-BR" dirty="0"/>
          </a:p>
        </p:txBody>
      </p:sp>
      <p:pic>
        <p:nvPicPr>
          <p:cNvPr id="10" name="Imagem 9" descr="131195084482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000892" y="1500174"/>
            <a:ext cx="1714512" cy="153352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Imagem 10" descr="img002c.jpeg"/>
          <p:cNvPicPr/>
          <p:nvPr/>
        </p:nvPicPr>
        <p:blipFill>
          <a:blip r:embed="rId3"/>
          <a:stretch>
            <a:fillRect/>
          </a:stretch>
        </p:blipFill>
        <p:spPr>
          <a:xfrm rot="21203778">
            <a:off x="4428904" y="1624530"/>
            <a:ext cx="2241610" cy="13678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m 11" descr="CAFE-DA-MANHA-DO-DIA-DOS-NAMORADOS.jpg"/>
          <p:cNvPicPr/>
          <p:nvPr/>
        </p:nvPicPr>
        <p:blipFill>
          <a:blip r:embed="rId4"/>
          <a:stretch>
            <a:fillRect/>
          </a:stretch>
        </p:blipFill>
        <p:spPr>
          <a:xfrm rot="290665">
            <a:off x="5556010" y="3462005"/>
            <a:ext cx="2533423" cy="14172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m 12" descr="images (5)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71472" y="5429264"/>
            <a:ext cx="2109786" cy="12715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Imagem 13" descr="images (4)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428992" y="5429264"/>
            <a:ext cx="2333623" cy="11953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Imagem 14" descr="lanche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215073" y="5357826"/>
            <a:ext cx="2342301" cy="122031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3174" y="57148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Cardápio</a:t>
            </a:r>
            <a:endParaRPr lang="pt-BR" sz="2400" b="1" dirty="0"/>
          </a:p>
        </p:txBody>
      </p:sp>
      <p:pic>
        <p:nvPicPr>
          <p:cNvPr id="7" name="Imagem 6" descr="cardapio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0562" y="1071546"/>
            <a:ext cx="3500462" cy="5443546"/>
          </a:xfrm>
          <a:prstGeom prst="rect">
            <a:avLst/>
          </a:prstGeom>
        </p:spPr>
      </p:pic>
      <p:pic>
        <p:nvPicPr>
          <p:cNvPr id="5" name="Imagem 4" descr="cardapioooooooooo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3829050" cy="5419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50004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Diferenciais Competitivos / Pontos Fortes</a:t>
            </a:r>
            <a:endParaRPr lang="pt-BR" sz="2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908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7224" y="150017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Café moído na hora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Serviço Rápido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Local agradável e aconchegante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Excelente atendimento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Estacionamento próprio ( ao lado da loja 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Espaço </a:t>
            </a:r>
            <a:r>
              <a:rPr lang="pt-BR" dirty="0" err="1" smtClean="0"/>
              <a:t>Kids</a:t>
            </a:r>
            <a:r>
              <a:rPr lang="pt-BR" dirty="0" smtClean="0"/>
              <a:t> ( Play </a:t>
            </a:r>
            <a:r>
              <a:rPr lang="pt-BR" dirty="0" err="1" smtClean="0"/>
              <a:t>ground</a:t>
            </a:r>
            <a:r>
              <a:rPr lang="pt-BR" dirty="0" smtClean="0"/>
              <a:t> pequeno )</a:t>
            </a:r>
            <a:endParaRPr lang="pt-BR" dirty="0"/>
          </a:p>
        </p:txBody>
      </p:sp>
      <p:pic>
        <p:nvPicPr>
          <p:cNvPr id="9" name="Imagem 8" descr="gaggi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628" y="3286124"/>
            <a:ext cx="3857652" cy="3143272"/>
          </a:xfrm>
          <a:prstGeom prst="rect">
            <a:avLst/>
          </a:prstGeom>
        </p:spPr>
      </p:pic>
      <p:pic>
        <p:nvPicPr>
          <p:cNvPr id="10" name="Imagem 9" descr="Multiplay-Hous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6" y="3714752"/>
            <a:ext cx="3619500" cy="2762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879</Words>
  <Application>Microsoft Office PowerPoint</Application>
  <PresentationFormat>Apresentação na tela (4:3)</PresentationFormat>
  <Paragraphs>167</Paragraphs>
  <Slides>25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Defavere</dc:creator>
  <cp:lastModifiedBy>Defavere</cp:lastModifiedBy>
  <cp:revision>82</cp:revision>
  <dcterms:created xsi:type="dcterms:W3CDTF">2014-10-27T22:04:45Z</dcterms:created>
  <dcterms:modified xsi:type="dcterms:W3CDTF">2014-11-21T16:13:28Z</dcterms:modified>
</cp:coreProperties>
</file>