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7" r:id="rId3"/>
    <p:sldId id="258" r:id="rId4"/>
    <p:sldId id="259" r:id="rId5"/>
    <p:sldId id="260" r:id="rId6"/>
    <p:sldId id="273" r:id="rId7"/>
    <p:sldId id="283" r:id="rId8"/>
    <p:sldId id="261" r:id="rId9"/>
    <p:sldId id="262" r:id="rId10"/>
    <p:sldId id="263" r:id="rId11"/>
    <p:sldId id="264" r:id="rId12"/>
    <p:sldId id="274" r:id="rId13"/>
    <p:sldId id="265" r:id="rId14"/>
    <p:sldId id="266" r:id="rId15"/>
    <p:sldId id="267" r:id="rId16"/>
    <p:sldId id="286" r:id="rId17"/>
    <p:sldId id="268" r:id="rId18"/>
    <p:sldId id="269" r:id="rId19"/>
    <p:sldId id="284" r:id="rId20"/>
    <p:sldId id="288" r:id="rId21"/>
    <p:sldId id="270" r:id="rId22"/>
    <p:sldId id="271" r:id="rId23"/>
    <p:sldId id="287" r:id="rId24"/>
    <p:sldId id="275" r:id="rId25"/>
    <p:sldId id="285" r:id="rId26"/>
    <p:sldId id="276" r:id="rId27"/>
    <p:sldId id="277" r:id="rId28"/>
    <p:sldId id="278" r:id="rId29"/>
    <p:sldId id="279" r:id="rId30"/>
    <p:sldId id="282" r:id="rId31"/>
    <p:sldId id="289" r:id="rId32"/>
    <p:sldId id="290" r:id="rId33"/>
    <p:sldId id="280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EE54CF-B2F5-4D60-B386-A448022D0540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64E99E-F413-4F12-AFB1-CBFD717CED1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EE54CF-B2F5-4D60-B386-A448022D0540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4E99E-F413-4F12-AFB1-CBFD717CED1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EE54CF-B2F5-4D60-B386-A448022D0540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4E99E-F413-4F12-AFB1-CBFD717CED1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EE54CF-B2F5-4D60-B386-A448022D0540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4E99E-F413-4F12-AFB1-CBFD717CED1C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EE54CF-B2F5-4D60-B386-A448022D0540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4E99E-F413-4F12-AFB1-CBFD717CED1C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EE54CF-B2F5-4D60-B386-A448022D0540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4E99E-F413-4F12-AFB1-CBFD717CED1C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EE54CF-B2F5-4D60-B386-A448022D0540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4E99E-F413-4F12-AFB1-CBFD717CED1C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EE54CF-B2F5-4D60-B386-A448022D0540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4E99E-F413-4F12-AFB1-CBFD717CED1C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EE54CF-B2F5-4D60-B386-A448022D0540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4E99E-F413-4F12-AFB1-CBFD717CED1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7EE54CF-B2F5-4D60-B386-A448022D0540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64E99E-F413-4F12-AFB1-CBFD717CED1C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EE54CF-B2F5-4D60-B386-A448022D0540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64E99E-F413-4F12-AFB1-CBFD717CED1C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7EE54CF-B2F5-4D60-B386-A448022D0540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A64E99E-F413-4F12-AFB1-CBFD717CED1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downlo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http://logo.empregos.com.br/102554_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1414"/>
            <a:ext cx="172819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131840" y="260648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latin typeface="Arial Narrow" pitchFamily="34" charset="0"/>
                <a:cs typeface="Arial" pitchFamily="34" charset="0"/>
              </a:rPr>
              <a:t>ANGLOSCHOOL SÃO CARLOS</a:t>
            </a:r>
          </a:p>
          <a:p>
            <a:pPr algn="ctr"/>
            <a:r>
              <a:rPr lang="pt-BR" sz="2000" dirty="0" smtClean="0">
                <a:latin typeface="Arial Narrow" pitchFamily="34" charset="0"/>
                <a:cs typeface="Arial" pitchFamily="34" charset="0"/>
              </a:rPr>
              <a:t>Curso Técnico em  Administração</a:t>
            </a:r>
          </a:p>
          <a:p>
            <a:pPr algn="ctr"/>
            <a:r>
              <a:rPr lang="pt-BR" sz="2000" dirty="0" smtClean="0">
                <a:latin typeface="Arial Narrow" pitchFamily="34" charset="0"/>
                <a:cs typeface="Arial" pitchFamily="34" charset="0"/>
              </a:rPr>
              <a:t>Módulo de Marketing</a:t>
            </a:r>
            <a:endParaRPr lang="pt-BR" sz="2000" dirty="0">
              <a:latin typeface="Arial Narrow" pitchFamily="34" charset="0"/>
            </a:endParaRPr>
          </a:p>
        </p:txBody>
      </p:sp>
      <p:pic>
        <p:nvPicPr>
          <p:cNvPr id="7" name="Picture 4" descr="http://cristianethiel.com.br/blog/wp-content/uploads/2014/12/marketing-de-conte%C3%BAdo-0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3456384" cy="230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3501008"/>
            <a:ext cx="9144000" cy="11033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rgbClr val="FFFFFF"/>
                </a:solidFill>
                <a:latin typeface="Arial Narrow" pitchFamily="34" charset="0"/>
                <a:cs typeface="Arial" panose="020B0604020202020204" pitchFamily="34" charset="0"/>
              </a:rPr>
              <a:t>Projeto Experimental</a:t>
            </a:r>
          </a:p>
          <a:p>
            <a:pPr algn="ctr"/>
            <a:r>
              <a:rPr lang="pt-BR" sz="3200" dirty="0" smtClean="0">
                <a:solidFill>
                  <a:srgbClr val="FFFFFF"/>
                </a:solidFill>
                <a:latin typeface="Arial Narrow" pitchFamily="34" charset="0"/>
                <a:cs typeface="Arial" panose="020B0604020202020204" pitchFamily="34" charset="0"/>
              </a:rPr>
              <a:t>Plano de Marketing</a:t>
            </a:r>
            <a:endParaRPr lang="pt-BR" sz="3200" dirty="0">
              <a:solidFill>
                <a:srgbClr val="FFFFFF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4869160"/>
            <a:ext cx="25202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Arial Narrow" pitchFamily="34" charset="0"/>
              </a:rPr>
              <a:t>Empresa:</a:t>
            </a:r>
          </a:p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95536" y="537321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Arial Narrow" pitchFamily="34" charset="0"/>
              </a:rPr>
              <a:t>9:15 Moto Taxi</a:t>
            </a:r>
            <a:endParaRPr lang="pt-BR" sz="4000" b="1" dirty="0">
              <a:latin typeface="Arial Narrow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724128" y="4869160"/>
            <a:ext cx="280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 Narrow" pitchFamily="34" charset="0"/>
              </a:rPr>
              <a:t>Adriana Maria Camillo</a:t>
            </a:r>
          </a:p>
          <a:p>
            <a:r>
              <a:rPr lang="pt-BR" sz="2000" b="1" dirty="0" smtClean="0">
                <a:latin typeface="Arial Narrow" pitchFamily="34" charset="0"/>
              </a:rPr>
              <a:t>Priscila Giorlano Caparroz</a:t>
            </a:r>
          </a:p>
          <a:p>
            <a:r>
              <a:rPr lang="pt-BR" sz="2000" b="1" dirty="0" smtClean="0">
                <a:latin typeface="Arial Narrow" pitchFamily="34" charset="0"/>
              </a:rPr>
              <a:t>Stephanie Valentim</a:t>
            </a:r>
          </a:p>
          <a:p>
            <a:r>
              <a:rPr lang="pt-BR" sz="2000" b="1" dirty="0" smtClean="0">
                <a:latin typeface="Arial Narrow" pitchFamily="34" charset="0"/>
              </a:rPr>
              <a:t>Romualdo Salazar </a:t>
            </a:r>
          </a:p>
          <a:p>
            <a:r>
              <a:rPr lang="pt-BR" sz="2000" b="1" dirty="0" smtClean="0">
                <a:latin typeface="Arial Narrow" pitchFamily="34" charset="0"/>
              </a:rPr>
              <a:t>Leo Rodrigo</a:t>
            </a:r>
          </a:p>
          <a:p>
            <a:r>
              <a:rPr lang="pt-BR" sz="2000" b="1" dirty="0" smtClean="0">
                <a:latin typeface="Arial Narrow" pitchFamily="34" charset="0"/>
              </a:rPr>
              <a:t>Jefferson Franco</a:t>
            </a:r>
          </a:p>
          <a:p>
            <a:endParaRPr lang="pt-BR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1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6"/>
            <a:ext cx="1623948" cy="15387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07704" y="1537684"/>
            <a:ext cx="55864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21038" algn="l"/>
              </a:tabLst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Mix de Produtos e Serviços: </a:t>
            </a:r>
            <a:endParaRPr kumimoji="0" lang="pt-B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121229"/>
              </p:ext>
            </p:extLst>
          </p:nvPr>
        </p:nvGraphicFramePr>
        <p:xfrm>
          <a:off x="1187624" y="2206742"/>
          <a:ext cx="6528048" cy="35211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64024"/>
                <a:gridCol w="3264024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/>
                        <a:t>MOTO</a:t>
                      </a:r>
                      <a:r>
                        <a:rPr lang="pt-BR" sz="3600" baseline="0" dirty="0" smtClean="0"/>
                        <a:t> TAXI</a:t>
                      </a:r>
                      <a:endParaRPr lang="pt-B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/>
                        <a:t>DELIVERY</a:t>
                      </a:r>
                      <a:endParaRPr lang="pt-BR" sz="3600" dirty="0"/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TRANSPORTE</a:t>
                      </a:r>
                      <a:r>
                        <a:rPr lang="pt-BR" sz="3200" baseline="0" dirty="0" smtClean="0"/>
                        <a:t> DE PASSAGEIROS</a:t>
                      </a:r>
                      <a:endParaRPr lang="pt-BR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ENTREGA</a:t>
                      </a:r>
                      <a:r>
                        <a:rPr lang="pt-BR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DOCUMENTOS E PRODUTOS DE PEQUENOS PORTES.</a:t>
                      </a:r>
                      <a:endParaRPr lang="pt-BR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2555777" y="44624"/>
            <a:ext cx="3960439" cy="998984"/>
          </a:xfrm>
          <a:prstGeom prst="rect">
            <a:avLst/>
          </a:prstGeom>
          <a:ln w="55000" cap="flat" cmpd="thickThin" algn="ctr">
            <a:solidFill>
              <a:srgbClr val="00B05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pt-BR" sz="3600" smtClean="0"/>
              <a:t>PLANEJAMENTO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99388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904656"/>
          </a:xfrm>
        </p:spPr>
        <p:txBody>
          <a:bodyPr>
            <a:normAutofit/>
          </a:bodyPr>
          <a:lstStyle/>
          <a:p>
            <a:r>
              <a:rPr lang="pt-BR" b="1" dirty="0"/>
              <a:t>Analise SWOT</a:t>
            </a:r>
            <a:r>
              <a:rPr lang="pt-BR" b="1" dirty="0" smtClean="0"/>
              <a:t>:</a:t>
            </a:r>
          </a:p>
          <a:p>
            <a:endParaRPr lang="pt-BR" dirty="0"/>
          </a:p>
          <a:p>
            <a:pPr lvl="0"/>
            <a:r>
              <a:rPr lang="pt-BR" b="1" dirty="0"/>
              <a:t>Pontos fortes </a:t>
            </a:r>
            <a:endParaRPr lang="pt-BR" dirty="0" smtClean="0"/>
          </a:p>
          <a:p>
            <a:pPr lvl="0"/>
            <a:r>
              <a:rPr lang="pt-BR" dirty="0" smtClean="0"/>
              <a:t>Empresa </a:t>
            </a:r>
            <a:r>
              <a:rPr lang="pt-BR" dirty="0"/>
              <a:t>pioneira, </a:t>
            </a:r>
            <a:endParaRPr lang="pt-BR" dirty="0" smtClean="0"/>
          </a:p>
          <a:p>
            <a:pPr lvl="0"/>
            <a:r>
              <a:rPr lang="pt-BR" dirty="0"/>
              <a:t>L</a:t>
            </a:r>
            <a:r>
              <a:rPr lang="pt-BR" dirty="0" smtClean="0"/>
              <a:t>ocalização,</a:t>
            </a:r>
          </a:p>
          <a:p>
            <a:pPr lvl="0"/>
            <a:r>
              <a:rPr lang="pt-BR" dirty="0"/>
              <a:t>S</a:t>
            </a:r>
            <a:r>
              <a:rPr lang="pt-BR" dirty="0" smtClean="0"/>
              <a:t>erviço </a:t>
            </a:r>
            <a:r>
              <a:rPr lang="pt-BR" dirty="0"/>
              <a:t>24horas</a:t>
            </a:r>
            <a:r>
              <a:rPr lang="pt-BR" dirty="0" smtClean="0"/>
              <a:t>,</a:t>
            </a:r>
          </a:p>
          <a:p>
            <a:pPr lvl="0"/>
            <a:r>
              <a:rPr lang="pt-BR" dirty="0" smtClean="0"/>
              <a:t>Motocicletas </a:t>
            </a:r>
            <a:r>
              <a:rPr lang="pt-BR" dirty="0"/>
              <a:t>0km, </a:t>
            </a:r>
            <a:endParaRPr lang="pt-BR" dirty="0" smtClean="0"/>
          </a:p>
          <a:p>
            <a:pPr lvl="0"/>
            <a:r>
              <a:rPr lang="pt-BR" dirty="0" smtClean="0"/>
              <a:t>Agilidade </a:t>
            </a:r>
            <a:r>
              <a:rPr lang="pt-BR" dirty="0"/>
              <a:t>nas entregas, </a:t>
            </a:r>
            <a:endParaRPr lang="pt-BR" dirty="0" smtClean="0"/>
          </a:p>
          <a:p>
            <a:pPr lvl="0"/>
            <a:r>
              <a:rPr lang="pt-BR" dirty="0" smtClean="0"/>
              <a:t>Disponibilidade </a:t>
            </a:r>
            <a:r>
              <a:rPr lang="pt-BR" dirty="0"/>
              <a:t>de horários e convênios).</a:t>
            </a:r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6"/>
            <a:ext cx="1623948" cy="15387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555777" y="44624"/>
            <a:ext cx="3960439" cy="998984"/>
          </a:xfrm>
          <a:prstGeom prst="rect">
            <a:avLst/>
          </a:prstGeom>
          <a:ln w="55000" cap="flat" cmpd="thickThin" algn="ctr">
            <a:solidFill>
              <a:srgbClr val="00B05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pt-BR" sz="3600" smtClean="0"/>
              <a:t>PLANEJAMENTO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83806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b="1" dirty="0"/>
              <a:t>Pontos </a:t>
            </a:r>
            <a:r>
              <a:rPr lang="pt-BR" b="1" dirty="0" smtClean="0"/>
              <a:t>fracos</a:t>
            </a:r>
          </a:p>
          <a:p>
            <a:pPr lvl="0"/>
            <a:r>
              <a:rPr lang="pt-BR" dirty="0" smtClean="0"/>
              <a:t> </a:t>
            </a:r>
            <a:endParaRPr lang="pt-BR" dirty="0"/>
          </a:p>
          <a:p>
            <a:pPr lvl="0"/>
            <a:r>
              <a:rPr lang="pt-BR" dirty="0"/>
              <a:t>Empresa nova no mercado, </a:t>
            </a:r>
            <a:endParaRPr lang="pt-BR" dirty="0" smtClean="0"/>
          </a:p>
          <a:p>
            <a:pPr lvl="0"/>
            <a:endParaRPr lang="pt-BR" dirty="0"/>
          </a:p>
          <a:p>
            <a:pPr lvl="0"/>
            <a:r>
              <a:rPr lang="pt-BR" dirty="0"/>
              <a:t>Mudança drástica no clima</a:t>
            </a:r>
            <a:r>
              <a:rPr lang="pt-BR" dirty="0" smtClean="0"/>
              <a:t>,</a:t>
            </a:r>
          </a:p>
          <a:p>
            <a:pPr lvl="0"/>
            <a:r>
              <a:rPr lang="pt-BR" dirty="0" smtClean="0"/>
              <a:t> </a:t>
            </a:r>
            <a:endParaRPr lang="pt-BR" dirty="0"/>
          </a:p>
          <a:p>
            <a:pPr lvl="0"/>
            <a:r>
              <a:rPr lang="pt-BR" dirty="0"/>
              <a:t>Falta de infraestrutura da cidade.</a:t>
            </a:r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8"/>
            <a:ext cx="1623948" cy="15387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555777" y="44624"/>
            <a:ext cx="3960439" cy="998984"/>
          </a:xfrm>
          <a:prstGeom prst="rect">
            <a:avLst/>
          </a:prstGeom>
          <a:ln w="55000" cap="flat" cmpd="thickThin" algn="ctr">
            <a:solidFill>
              <a:srgbClr val="00B05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pt-BR" sz="3600" smtClean="0"/>
              <a:t>PLANEJAMENTO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60303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/>
              <a:t>Analise SWOT</a:t>
            </a:r>
            <a:r>
              <a:rPr lang="pt-BR" b="1" dirty="0" smtClean="0"/>
              <a:t>:</a:t>
            </a:r>
          </a:p>
          <a:p>
            <a:endParaRPr lang="pt-BR" dirty="0"/>
          </a:p>
          <a:p>
            <a:pPr lvl="0"/>
            <a:r>
              <a:rPr lang="pt-BR" b="1" dirty="0" smtClean="0"/>
              <a:t>Oportunidades</a:t>
            </a:r>
          </a:p>
          <a:p>
            <a:r>
              <a:rPr lang="pt-BR" dirty="0"/>
              <a:t>Novidade, transporte alternativo, prático e acessível, para o consumidor que busca praticidade e custo beneficio com taxa de </a:t>
            </a:r>
            <a:r>
              <a:rPr lang="pt-BR" dirty="0" smtClean="0"/>
              <a:t>retorno.</a:t>
            </a:r>
            <a:endParaRPr lang="pt-BR" b="1" dirty="0" smtClean="0"/>
          </a:p>
          <a:p>
            <a:pPr lvl="0"/>
            <a:endParaRPr lang="pt-BR" dirty="0"/>
          </a:p>
          <a:p>
            <a:pPr lvl="0"/>
            <a:r>
              <a:rPr lang="pt-BR" b="1" dirty="0"/>
              <a:t>Ameaças </a:t>
            </a:r>
            <a:endParaRPr lang="pt-BR" dirty="0"/>
          </a:p>
          <a:p>
            <a:pPr lvl="0"/>
            <a:r>
              <a:rPr lang="pt-BR" dirty="0"/>
              <a:t>A</a:t>
            </a:r>
            <a:r>
              <a:rPr lang="pt-BR" dirty="0" smtClean="0"/>
              <a:t>lterações </a:t>
            </a:r>
            <a:r>
              <a:rPr lang="pt-BR" dirty="0"/>
              <a:t>no valor do combustível</a:t>
            </a:r>
            <a:r>
              <a:rPr lang="pt-BR" dirty="0" smtClean="0"/>
              <a:t>,</a:t>
            </a:r>
          </a:p>
          <a:p>
            <a:pPr lvl="0"/>
            <a:r>
              <a:rPr lang="pt-BR" dirty="0"/>
              <a:t>I</a:t>
            </a:r>
            <a:r>
              <a:rPr lang="pt-BR" dirty="0" smtClean="0"/>
              <a:t>nfraestrutura </a:t>
            </a:r>
            <a:r>
              <a:rPr lang="pt-BR" dirty="0"/>
              <a:t>da </a:t>
            </a:r>
            <a:r>
              <a:rPr lang="pt-BR" dirty="0" smtClean="0"/>
              <a:t>cidade.</a:t>
            </a:r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6"/>
            <a:ext cx="1623948" cy="15387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555777" y="44624"/>
            <a:ext cx="3960439" cy="998984"/>
          </a:xfrm>
          <a:prstGeom prst="rect">
            <a:avLst/>
          </a:prstGeom>
          <a:ln w="55000" cap="flat" cmpd="thickThin" algn="ctr">
            <a:solidFill>
              <a:srgbClr val="00B05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pt-BR" sz="3600" smtClean="0"/>
              <a:t>PLANEJAMENTO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0523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889" y="1340768"/>
            <a:ext cx="8229600" cy="5141168"/>
          </a:xfrm>
        </p:spPr>
        <p:txBody>
          <a:bodyPr>
            <a:normAutofit/>
          </a:bodyPr>
          <a:lstStyle/>
          <a:p>
            <a:r>
              <a:rPr lang="pt-BR" sz="2400" b="1" dirty="0"/>
              <a:t>Defesa do Nome</a:t>
            </a:r>
            <a:r>
              <a:rPr lang="pt-BR" sz="2400" b="1" dirty="0" smtClean="0"/>
              <a:t>:</a:t>
            </a:r>
          </a:p>
          <a:p>
            <a:endParaRPr lang="pt-BR" sz="2400" dirty="0"/>
          </a:p>
          <a:p>
            <a:pPr lvl="0"/>
            <a:r>
              <a:rPr lang="pt-BR" sz="2400" b="1" dirty="0" smtClean="0"/>
              <a:t>9:15 </a:t>
            </a:r>
            <a:r>
              <a:rPr lang="pt-BR" sz="2400" dirty="0" smtClean="0"/>
              <a:t>(Pelo </a:t>
            </a:r>
            <a:r>
              <a:rPr lang="pt-BR" sz="2400" dirty="0"/>
              <a:t>fato de ser a localização da base, na </a:t>
            </a:r>
            <a:r>
              <a:rPr lang="pt-BR" sz="2400" dirty="0" smtClean="0"/>
              <a:t>nove de julho, nº 915, </a:t>
            </a:r>
            <a:r>
              <a:rPr lang="pt-BR" sz="2400" dirty="0"/>
              <a:t>esquina com a </a:t>
            </a:r>
            <a:r>
              <a:rPr lang="pt-BR" sz="2400" dirty="0" smtClean="0"/>
              <a:t>XV de novembro).</a:t>
            </a:r>
          </a:p>
          <a:p>
            <a:pPr lvl="0"/>
            <a:endParaRPr lang="pt-BR" sz="2400" dirty="0"/>
          </a:p>
          <a:p>
            <a:r>
              <a:rPr lang="pt-BR" sz="2400" b="1" dirty="0"/>
              <a:t>Posicionamento:</a:t>
            </a:r>
            <a:endParaRPr lang="pt-BR" sz="2400" dirty="0"/>
          </a:p>
          <a:p>
            <a:pPr lvl="0"/>
            <a:r>
              <a:rPr lang="pt-BR" sz="2400" dirty="0"/>
              <a:t>Empresa de transporte e delivery que trabalha com responsabilidade, agilidade, preços acessíveis e comprometimento de atendimento 24 horas facilitando seu dia-a-dia.</a:t>
            </a:r>
          </a:p>
          <a:p>
            <a:endParaRPr lang="pt-BR" sz="2400" dirty="0"/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6"/>
            <a:ext cx="1623948" cy="15387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747633" y="44624"/>
            <a:ext cx="5632679" cy="86409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IDENTIDADE VISUAL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7030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4744"/>
            <a:ext cx="5701177" cy="5606294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Defesa da logo:</a:t>
            </a:r>
            <a:endParaRPr lang="pt-BR" sz="3600" dirty="0" smtClean="0"/>
          </a:p>
          <a:p>
            <a:r>
              <a:rPr lang="pt-BR" sz="2400" dirty="0" smtClean="0"/>
              <a:t>A logo moto taxi no formato de circulo remete a um relógio estilizado com as marcações 9:15, a seta na cor verde em destaque enfatiza o movimento e agilidade no sentido horário. A fonte utilizada na criação é a BAHAUS93 em negrito, que transmite modernidade e sofisticação. Os tons de verde escuro e claro trazem um contraste especial para a percepção da marca.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603" y="1472208"/>
            <a:ext cx="3454904" cy="34702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747633" y="44624"/>
            <a:ext cx="5632679" cy="86409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IDENTIDADE VISUAL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0115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5"/>
          <p:cNvSpPr txBox="1"/>
          <p:nvPr/>
        </p:nvSpPr>
        <p:spPr>
          <a:xfrm>
            <a:off x="4114800" y="1564050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dirty="0" smtClean="0">
                <a:latin typeface="Arial (Corpo)"/>
              </a:rPr>
              <a:t>O branco revela pureza, inocência, sinceridade e limpeza; transmite ideia de frescor e calma. Combinado com outras cores proporciona harmonia. </a:t>
            </a:r>
          </a:p>
        </p:txBody>
      </p:sp>
      <p:sp>
        <p:nvSpPr>
          <p:cNvPr id="12" name="Elipse 11"/>
          <p:cNvSpPr/>
          <p:nvPr/>
        </p:nvSpPr>
        <p:spPr>
          <a:xfrm>
            <a:off x="139819" y="1564050"/>
            <a:ext cx="1224136" cy="1296144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400"/>
          </a:p>
        </p:txBody>
      </p:sp>
      <p:sp>
        <p:nvSpPr>
          <p:cNvPr id="13" name="CaixaDeTexto 11"/>
          <p:cNvSpPr txBox="1"/>
          <p:nvPr/>
        </p:nvSpPr>
        <p:spPr>
          <a:xfrm>
            <a:off x="1475656" y="1796623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smtClean="0">
                <a:latin typeface="Arial (Corpo)"/>
              </a:rPr>
              <a:t>Branco</a:t>
            </a:r>
          </a:p>
          <a:p>
            <a:r>
              <a:rPr lang="pt-BR" dirty="0">
                <a:latin typeface="Arial (Corpo)"/>
              </a:rPr>
              <a:t>RGB  (255 – 255 – 255</a:t>
            </a:r>
            <a:r>
              <a:rPr lang="pt-BR" sz="2400" dirty="0" smtClean="0">
                <a:latin typeface="Arial (Corpo)"/>
              </a:rPr>
              <a:t>)</a:t>
            </a: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139819" y="3844648"/>
            <a:ext cx="1363955" cy="1354504"/>
          </a:xfrm>
          <a:prstGeom prst="ellipse">
            <a:avLst/>
          </a:prstGeom>
          <a:solidFill>
            <a:srgbClr val="2CA1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1605860" y="4574192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 (Corpo)"/>
              </a:rPr>
              <a:t>RGB  </a:t>
            </a:r>
            <a:r>
              <a:rPr lang="pt-BR" dirty="0" smtClean="0">
                <a:latin typeface="Arial (Corpo)"/>
              </a:rPr>
              <a:t>(44 </a:t>
            </a:r>
            <a:r>
              <a:rPr lang="pt-BR" dirty="0">
                <a:latin typeface="Arial (Corpo)"/>
              </a:rPr>
              <a:t>– </a:t>
            </a:r>
            <a:r>
              <a:rPr lang="pt-BR" dirty="0" smtClean="0">
                <a:latin typeface="Arial (Corpo)"/>
              </a:rPr>
              <a:t>161 </a:t>
            </a:r>
            <a:r>
              <a:rPr lang="pt-BR" dirty="0">
                <a:latin typeface="Arial (Corpo)"/>
              </a:rPr>
              <a:t>– </a:t>
            </a:r>
            <a:r>
              <a:rPr lang="pt-BR" dirty="0" smtClean="0">
                <a:latin typeface="Arial (Corpo)"/>
              </a:rPr>
              <a:t>0)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1605860" y="4102652"/>
            <a:ext cx="1023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Arial (Corpo)"/>
              </a:rPr>
              <a:t>Verde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4104576" y="4102652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pt-BR" sz="2200" dirty="0"/>
              <a:t>O verde remete ao natural, com frescor, lembra o ecológico, honestidade e confiança.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747633" y="44624"/>
            <a:ext cx="5632679" cy="86409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IDENTIDADE VISUAL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7952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:\Users\PRISCILA\AppData\Local\Microsoft\Windows\INetCache\Content.Word\IMG-20170613-WA000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2708920"/>
            <a:ext cx="5832648" cy="2350953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tângulo 4"/>
          <p:cNvSpPr/>
          <p:nvPr/>
        </p:nvSpPr>
        <p:spPr>
          <a:xfrm>
            <a:off x="827584" y="1487132"/>
            <a:ext cx="1531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/>
              <a:t>Fonte:</a:t>
            </a:r>
            <a:endParaRPr lang="pt-BR" sz="4000" dirty="0"/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6"/>
            <a:ext cx="1623948" cy="15387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747633" y="44624"/>
            <a:ext cx="5632679" cy="86409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IDENTIDADE VISUAL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96053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3284984"/>
            <a:ext cx="8229600" cy="1756792"/>
          </a:xfr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pt-BR" sz="54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Chegar </a:t>
            </a:r>
            <a:r>
              <a:rPr lang="pt-BR" sz="5400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ao seu destino nunca foi tão fácil.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203848" y="1772247"/>
            <a:ext cx="2300827" cy="83099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tx1"/>
                </a:solidFill>
              </a:rPr>
              <a:t>Slogan</a:t>
            </a:r>
            <a:r>
              <a:rPr lang="pt-BR" sz="4800" dirty="0" smtClean="0">
                <a:solidFill>
                  <a:schemeClr val="tx1"/>
                </a:solidFill>
              </a:rPr>
              <a:t> </a:t>
            </a:r>
            <a:endParaRPr lang="pt-BR" sz="4800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6"/>
            <a:ext cx="1623948" cy="15387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747633" y="44624"/>
            <a:ext cx="5632679" cy="86409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IDENTIDADE VISUAL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22126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pt-BR" b="1" dirty="0"/>
              <a:t>Frota de veículos:</a:t>
            </a:r>
            <a:endParaRPr lang="pt-BR" dirty="0"/>
          </a:p>
          <a:p>
            <a:pPr marL="109728" indent="0">
              <a:buNone/>
            </a:pPr>
            <a:endParaRPr lang="pt-BR" dirty="0"/>
          </a:p>
        </p:txBody>
      </p:sp>
      <p:pic>
        <p:nvPicPr>
          <p:cNvPr id="1026" name="Picture 2" descr="C:\Users\PRISCILA\Desktop\m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4968552" cy="39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6"/>
            <a:ext cx="1623948" cy="15387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747633" y="44624"/>
            <a:ext cx="5632679" cy="86409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IDENTIDADE VISUAL</a:t>
            </a:r>
            <a:endParaRPr lang="pt-BR" sz="3600" dirty="0"/>
          </a:p>
        </p:txBody>
      </p:sp>
      <p:pic>
        <p:nvPicPr>
          <p:cNvPr id="8" name="Imagem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890" y="2492896"/>
            <a:ext cx="811974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87156"/>
            <a:ext cx="467785" cy="461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619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Metodologia: </a:t>
            </a:r>
            <a:r>
              <a:rPr lang="pt-BR" dirty="0"/>
              <a:t>pesquisas bibliográficas realizadas na internet, IBGE, DENATRAN e escritório de contabilidade.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6"/>
            <a:ext cx="1623948" cy="15387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987824" y="116632"/>
            <a:ext cx="2880320" cy="864096"/>
          </a:xfrm>
          <a:prstGeom prst="rect">
            <a:avLst/>
          </a:prstGeom>
          <a:ln w="55000" cap="flat" cmpd="thickThin" algn="ctr">
            <a:solidFill>
              <a:srgbClr val="00B05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pt-BR" sz="3600" smtClean="0"/>
              <a:t>PESQUISA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2244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Equipamentos:</a:t>
            </a:r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747633" y="44624"/>
            <a:ext cx="5632679" cy="86409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IDENTIDADE VISUAL</a:t>
            </a:r>
            <a:endParaRPr lang="pt-BR" sz="3600" dirty="0"/>
          </a:p>
        </p:txBody>
      </p:sp>
      <p:pic>
        <p:nvPicPr>
          <p:cNvPr id="1026" name="Picture 2" descr="C:\Users\PRISCILA\Downloads\Caix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51" y="2636912"/>
            <a:ext cx="3626768" cy="282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ISCILA\Downloads\CapaceteM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609" y="2334149"/>
            <a:ext cx="4497792" cy="29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95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PRISCILA\Desktop\cole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07" y="2636911"/>
            <a:ext cx="371475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Uniforme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777" y="5319255"/>
            <a:ext cx="1623948" cy="15387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upo 5"/>
          <p:cNvGrpSpPr/>
          <p:nvPr/>
        </p:nvGrpSpPr>
        <p:grpSpPr>
          <a:xfrm>
            <a:off x="3573286" y="2636912"/>
            <a:ext cx="4774465" cy="2447925"/>
            <a:chOff x="3347864" y="1180329"/>
            <a:chExt cx="4774465" cy="2447925"/>
          </a:xfrm>
        </p:grpSpPr>
        <p:pic>
          <p:nvPicPr>
            <p:cNvPr id="1029" name="Picture 5" descr="C:\Users\PRISCILA\Desktop\uniform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1180329"/>
              <a:ext cx="4774465" cy="2447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m 10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4916" y="1484784"/>
              <a:ext cx="864096" cy="769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m 12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706614"/>
              <a:ext cx="432048" cy="384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Título 1"/>
          <p:cNvSpPr txBox="1">
            <a:spLocks/>
          </p:cNvSpPr>
          <p:nvPr/>
        </p:nvSpPr>
        <p:spPr>
          <a:xfrm>
            <a:off x="1747633" y="44624"/>
            <a:ext cx="5632679" cy="86409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IDENTIDADE VISUAL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07984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15616" y="1777301"/>
            <a:ext cx="2448272" cy="132343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sz="4000" b="1" dirty="0">
                <a:solidFill>
                  <a:schemeClr val="tx1"/>
                </a:solidFill>
              </a:rPr>
              <a:t>Cartão </a:t>
            </a:r>
            <a:endParaRPr lang="pt-BR" sz="4000" b="1" dirty="0" smtClean="0">
              <a:solidFill>
                <a:schemeClr val="tx1"/>
              </a:solidFill>
            </a:endParaRPr>
          </a:p>
          <a:p>
            <a:pPr lvl="0" algn="ctr"/>
            <a:r>
              <a:rPr lang="pt-BR" sz="4000" b="1" dirty="0" smtClean="0">
                <a:solidFill>
                  <a:schemeClr val="tx1"/>
                </a:solidFill>
              </a:rPr>
              <a:t>de </a:t>
            </a:r>
            <a:r>
              <a:rPr lang="pt-BR" sz="4000" b="1" dirty="0">
                <a:solidFill>
                  <a:schemeClr val="tx1"/>
                </a:solidFill>
              </a:rPr>
              <a:t>visita 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724128" y="2085077"/>
            <a:ext cx="2016224" cy="70788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pt-BR" sz="4000" b="1" dirty="0"/>
              <a:t>Crachá</a:t>
            </a:r>
            <a:endParaRPr lang="pt-BR" sz="4000" dirty="0"/>
          </a:p>
        </p:txBody>
      </p:sp>
      <p:pic>
        <p:nvPicPr>
          <p:cNvPr id="7" name="Imagem 6" descr="C:\Users\PRISCILA\AppData\Local\Microsoft\Windows\INetCache\Content.Word\IMG-20170617-WA003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24944"/>
            <a:ext cx="4720292" cy="2567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6"/>
            <a:ext cx="1623948" cy="15387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747633" y="44624"/>
            <a:ext cx="5632679" cy="86409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IDENTIDADE VISUAL</a:t>
            </a:r>
            <a:endParaRPr lang="pt-BR" sz="3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12" y="3282799"/>
            <a:ext cx="4153480" cy="221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1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7039">
            <a:off x="249130" y="2137331"/>
            <a:ext cx="3066924" cy="306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8495">
            <a:off x="1524313" y="3809992"/>
            <a:ext cx="966836" cy="954444"/>
          </a:xfrm>
          <a:prstGeom prst="roundRect">
            <a:avLst>
              <a:gd name="adj" fmla="val 800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Resultado de imagem para calendario de mesa ver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543" y="1556792"/>
            <a:ext cx="57150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079">
            <a:off x="6678517" y="2445149"/>
            <a:ext cx="1101494" cy="11346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Retângulo 10"/>
          <p:cNvSpPr/>
          <p:nvPr/>
        </p:nvSpPr>
        <p:spPr>
          <a:xfrm rot="696311">
            <a:off x="3599573" y="2644719"/>
            <a:ext cx="2868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Chegar ao seu destino nunca foi tão fácil.</a:t>
            </a:r>
          </a:p>
        </p:txBody>
      </p:sp>
      <p:sp>
        <p:nvSpPr>
          <p:cNvPr id="13" name="Retângulo 12"/>
          <p:cNvSpPr/>
          <p:nvPr/>
        </p:nvSpPr>
        <p:spPr>
          <a:xfrm rot="630758">
            <a:off x="3823637" y="2023811"/>
            <a:ext cx="28193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Rua Nove de Julho Nº915, esquina com a XV de novembro - Centro.</a:t>
            </a:r>
          </a:p>
        </p:txBody>
      </p:sp>
      <p:sp>
        <p:nvSpPr>
          <p:cNvPr id="14" name="CaixaDeTexto 13"/>
          <p:cNvSpPr txBox="1"/>
          <p:nvPr/>
        </p:nvSpPr>
        <p:spPr>
          <a:xfrm rot="688165">
            <a:off x="3575163" y="3547304"/>
            <a:ext cx="2681508" cy="3385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600" b="1" dirty="0" smtClean="0"/>
              <a:t>SETEMBRO               2017</a:t>
            </a:r>
            <a:endParaRPr lang="pt-BR" sz="1600" b="1" dirty="0"/>
          </a:p>
        </p:txBody>
      </p:sp>
      <p:sp>
        <p:nvSpPr>
          <p:cNvPr id="15" name="CaixaDeTexto 14"/>
          <p:cNvSpPr txBox="1"/>
          <p:nvPr/>
        </p:nvSpPr>
        <p:spPr>
          <a:xfrm rot="618081">
            <a:off x="6353369" y="3917172"/>
            <a:ext cx="1302077" cy="26161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100" b="1" dirty="0" smtClean="0"/>
              <a:t>AGOSTO    2017</a:t>
            </a:r>
            <a:endParaRPr lang="pt-BR" sz="1100" b="1" dirty="0"/>
          </a:p>
        </p:txBody>
      </p:sp>
      <p:sp>
        <p:nvSpPr>
          <p:cNvPr id="18" name="CaixaDeTexto 17"/>
          <p:cNvSpPr txBox="1"/>
          <p:nvPr/>
        </p:nvSpPr>
        <p:spPr>
          <a:xfrm rot="713306">
            <a:off x="6168366" y="4856540"/>
            <a:ext cx="1302077" cy="2539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050" b="1" dirty="0" smtClean="0"/>
              <a:t>OUTUBRO    2017</a:t>
            </a:r>
            <a:endParaRPr lang="pt-BR" sz="1050" b="1" dirty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747633" y="44624"/>
            <a:ext cx="5632679" cy="86409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IDENTIDADE VISUAL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29446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r>
              <a:rPr lang="pt-BR" b="1" dirty="0"/>
              <a:t>Serviços: </a:t>
            </a:r>
            <a:r>
              <a:rPr lang="pt-BR" dirty="0"/>
              <a:t>A empresa nove e 9:15 oferece ao consumidor um novo e ágil meio de transporte, oferecendo como principal serviço o transporte de passageiros e serviços de entrega de documentações e produtos de porte pequeno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38944" y="53752"/>
            <a:ext cx="6501408" cy="854968"/>
          </a:xfr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600" dirty="0" smtClean="0"/>
              <a:t>COMPOSTO DE MARKETING</a:t>
            </a:r>
            <a:endParaRPr lang="pt-BR" sz="3600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6"/>
            <a:ext cx="1623948" cy="1538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06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b="1" dirty="0"/>
              <a:t>Preço: </a:t>
            </a:r>
            <a:r>
              <a:rPr lang="pt-BR" dirty="0"/>
              <a:t>preço da corrida R$7,00 sujeito a variações e ajustes decorrente ao mercado do combustível. Planos de fidelização com clientes e empresas.</a:t>
            </a:r>
            <a:r>
              <a:rPr lang="pt-BR" b="1" dirty="0"/>
              <a:t> </a:t>
            </a:r>
            <a:endParaRPr lang="pt-BR" dirty="0"/>
          </a:p>
          <a:p>
            <a:endParaRPr lang="pt-BR" dirty="0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1238944" y="53752"/>
            <a:ext cx="6573416" cy="854968"/>
          </a:xfr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600" dirty="0" smtClean="0"/>
              <a:t>COMPOSTO DE MARKETING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2937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39552" y="1516696"/>
            <a:ext cx="8229600" cy="4525963"/>
          </a:xfrm>
        </p:spPr>
        <p:txBody>
          <a:bodyPr/>
          <a:lstStyle/>
          <a:p>
            <a:r>
              <a:rPr lang="pt-BR" b="1" dirty="0"/>
              <a:t>Ponto: </a:t>
            </a:r>
            <a:r>
              <a:rPr lang="pt-BR" dirty="0"/>
              <a:t>Prédio situado na rua Nove de Julho</a:t>
            </a:r>
            <a:r>
              <a:rPr lang="pt-BR" dirty="0" smtClean="0"/>
              <a:t>,      </a:t>
            </a:r>
            <a:r>
              <a:rPr lang="pt-BR" dirty="0"/>
              <a:t>Nº 915 esquina com a XV de novembro, disponibilidade de duas funcionarias fixas de telemarketing, motoboys em revezamento de turno 24 horas, após horário comercial funcionários de plantão a prontidão.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6"/>
            <a:ext cx="1623948" cy="15387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747633" y="44624"/>
            <a:ext cx="5632679" cy="86409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IDENTIDADE VISUAL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89120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Busdoor</a:t>
            </a:r>
            <a:r>
              <a:rPr lang="pt-BR" dirty="0"/>
              <a:t>: pelo fato do transito e horários de pico e a circulação de linhas por toda a cidade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b="1" dirty="0"/>
              <a:t>Rádio: </a:t>
            </a:r>
            <a:r>
              <a:rPr lang="pt-BR" dirty="0" smtClean="0"/>
              <a:t>Divulgação, lançamento e novidade.</a:t>
            </a:r>
          </a:p>
          <a:p>
            <a:endParaRPr lang="pt-BR" dirty="0"/>
          </a:p>
          <a:p>
            <a:r>
              <a:rPr lang="pt-BR" b="1" dirty="0"/>
              <a:t>Redes Sociais</a:t>
            </a:r>
            <a:r>
              <a:rPr lang="pt-BR" dirty="0"/>
              <a:t>: </a:t>
            </a:r>
            <a:r>
              <a:rPr lang="pt-BR" dirty="0" smtClean="0"/>
              <a:t>Facebook</a:t>
            </a:r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6"/>
            <a:ext cx="1623948" cy="15387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1238944" y="53752"/>
            <a:ext cx="6501408" cy="854968"/>
          </a:xfr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sz="3600" dirty="0" smtClean="0"/>
              <a:t>COMPOSTO DE MARKETING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4499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1" dirty="0" smtClean="0"/>
          </a:p>
          <a:p>
            <a:r>
              <a:rPr lang="pt-BR" b="1" dirty="0" smtClean="0"/>
              <a:t>Conceitos</a:t>
            </a:r>
            <a:r>
              <a:rPr lang="pt-BR" b="1" dirty="0"/>
              <a:t>:</a:t>
            </a:r>
            <a:r>
              <a:rPr lang="pt-BR" dirty="0"/>
              <a:t> </a:t>
            </a:r>
            <a:r>
              <a:rPr lang="pt-BR" dirty="0" smtClean="0"/>
              <a:t>Novidade, transporte </a:t>
            </a:r>
            <a:r>
              <a:rPr lang="pt-BR" dirty="0"/>
              <a:t>alternativo</a:t>
            </a:r>
            <a:r>
              <a:rPr lang="pt-BR" dirty="0" smtClean="0"/>
              <a:t>, </a:t>
            </a:r>
            <a:r>
              <a:rPr lang="pt-BR" dirty="0"/>
              <a:t>prático e acessível, </a:t>
            </a:r>
            <a:r>
              <a:rPr lang="pt-BR" dirty="0" smtClean="0"/>
              <a:t>para o consumidor que busca praticidade e custo beneficio com </a:t>
            </a:r>
            <a:r>
              <a:rPr lang="pt-BR" dirty="0"/>
              <a:t>taxa de </a:t>
            </a:r>
            <a:r>
              <a:rPr lang="pt-BR" dirty="0" smtClean="0"/>
              <a:t>retorno.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b="1" dirty="0"/>
              <a:t>Objetivos: </a:t>
            </a:r>
            <a:r>
              <a:rPr lang="pt-BR" dirty="0"/>
              <a:t>Lançar uma empresa pioneira, atingir o </a:t>
            </a:r>
            <a:r>
              <a:rPr lang="pt-BR" dirty="0" smtClean="0"/>
              <a:t>público </a:t>
            </a:r>
            <a:r>
              <a:rPr lang="pt-BR" dirty="0"/>
              <a:t>alvo, e fazer a divulgação do serviço de forma clara e objetiva.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96144" y="53752"/>
            <a:ext cx="6516216" cy="926976"/>
          </a:xfr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600" dirty="0" smtClean="0"/>
              <a:t>CAMPANHA DE MARKETING</a:t>
            </a:r>
            <a:endParaRPr lang="pt-BR" sz="3600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6"/>
            <a:ext cx="1623948" cy="1538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572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pt-BR" b="1" dirty="0"/>
              <a:t>Marketing Digital - </a:t>
            </a:r>
            <a:r>
              <a:rPr lang="pt-BR" dirty="0"/>
              <a:t>Venda do serviço por aplicativo próprio</a:t>
            </a:r>
            <a:r>
              <a:rPr lang="pt-BR" dirty="0" smtClean="0"/>
              <a:t>.</a:t>
            </a:r>
          </a:p>
          <a:p>
            <a:pPr lvl="0"/>
            <a:endParaRPr lang="pt-BR" dirty="0"/>
          </a:p>
          <a:p>
            <a:pPr lvl="0"/>
            <a:r>
              <a:rPr lang="pt-BR" b="1" dirty="0"/>
              <a:t>Marketing Direto - </a:t>
            </a:r>
            <a:r>
              <a:rPr lang="pt-BR" dirty="0"/>
              <a:t>Uso de redes sociais para divulgação e contatos para serviços</a:t>
            </a:r>
            <a:r>
              <a:rPr lang="pt-BR" dirty="0" smtClean="0"/>
              <a:t>.</a:t>
            </a:r>
          </a:p>
          <a:p>
            <a:pPr lvl="0"/>
            <a:endParaRPr lang="pt-BR" dirty="0"/>
          </a:p>
          <a:p>
            <a:pPr lvl="0"/>
            <a:r>
              <a:rPr lang="pt-BR" b="1" dirty="0"/>
              <a:t>Segmentação - </a:t>
            </a:r>
            <a:r>
              <a:rPr lang="pt-BR" dirty="0"/>
              <a:t>Criação de banco de dados, cadastros aplicativos e facebook</a:t>
            </a:r>
            <a:r>
              <a:rPr lang="pt-BR" dirty="0" smtClean="0"/>
              <a:t>.</a:t>
            </a:r>
          </a:p>
          <a:p>
            <a:pPr lvl="0"/>
            <a:endParaRPr lang="pt-BR" dirty="0"/>
          </a:p>
          <a:p>
            <a:pPr lvl="0"/>
            <a:r>
              <a:rPr lang="pt-BR" b="1" dirty="0"/>
              <a:t>Programa de Fidelização - </a:t>
            </a:r>
            <a:r>
              <a:rPr lang="pt-BR" dirty="0"/>
              <a:t>Fechamento Mensal, divulgação estratégica e convênios (universidade </a:t>
            </a:r>
            <a:r>
              <a:rPr lang="pt-BR" dirty="0" smtClean="0"/>
              <a:t>etc.)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6"/>
            <a:ext cx="1623948" cy="15387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1224136" y="53752"/>
            <a:ext cx="6588224" cy="782960"/>
          </a:xfr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600" dirty="0" smtClean="0"/>
              <a:t>CAMPANHA DE MARKETING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9203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5256584"/>
          </a:xfrm>
        </p:spPr>
        <p:txBody>
          <a:bodyPr>
            <a:normAutofit/>
          </a:bodyPr>
          <a:lstStyle/>
          <a:p>
            <a:r>
              <a:rPr lang="pt-BR" sz="2000" b="1" dirty="0"/>
              <a:t>Mercado: </a:t>
            </a:r>
            <a:r>
              <a:rPr lang="pt-BR" sz="2000" dirty="0"/>
              <a:t>Os serviços de moto taxi são considerados serviços públicos, pois tem a função de exercer um meio de transporte publico. Atualmente esse tipo de serviço encontra-se em fase de discussão sobre sua viabilidade quanto a segurança dos usuários, e por isso, ainda não foi regulamentado em varias regiões.</a:t>
            </a:r>
          </a:p>
          <a:p>
            <a:r>
              <a:rPr lang="pt-BR" sz="2000" dirty="0"/>
              <a:t>Por todos esses motivos antes de abrir esse tipo de empresa e necessário realizar uma pesquisa prévia sobre a necessidade e hábitos locais quanto a adesão ao serviço.</a:t>
            </a:r>
          </a:p>
          <a:p>
            <a:r>
              <a:rPr lang="pt-BR" sz="2000" dirty="0"/>
              <a:t>Em 2009, os serviços de transporte mais presentes foram taxi (80,8%), Van (66,7%) e moto taxi (53,9%). Em 53,9 das cidades pesquisadas havia o serviço de transporte por moto taxi, com maior presença nos municípios com população entre 50mil e 100mil habitantes.</a:t>
            </a:r>
          </a:p>
          <a:p>
            <a:endParaRPr lang="pt-BR" sz="1600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5"/>
            <a:ext cx="1623948" cy="15387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987824" y="116632"/>
            <a:ext cx="2880320" cy="864096"/>
          </a:xfrm>
          <a:prstGeom prst="rect">
            <a:avLst/>
          </a:prstGeom>
          <a:ln w="55000" cap="flat" cmpd="thickThin" algn="ctr">
            <a:solidFill>
              <a:srgbClr val="00B05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pt-BR" sz="3600" smtClean="0"/>
              <a:t>PESQUISA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66370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areacomunicacao.com.br/media/portfolio/item/pic/_thumbs/busdoor.jpg.830x450_q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74631" cy="5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 descr="images (1)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2428860" y="1928802"/>
            <a:ext cx="4385648" cy="1928826"/>
          </a:xfrm>
          <a:prstGeom prst="round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2555776" y="1988840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2"/>
                </a:solidFill>
                <a:latin typeface="Franklin Gothic Demi Cond" pitchFamily="34" charset="0"/>
              </a:rPr>
              <a:t>A sua salvação chegou</a:t>
            </a:r>
            <a:endParaRPr lang="pt-BR" sz="2800" dirty="0">
              <a:solidFill>
                <a:schemeClr val="bg2"/>
              </a:solidFill>
              <a:latin typeface="Franklin Gothic Demi Cond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143240" y="3571876"/>
            <a:ext cx="392392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 smtClean="0">
                <a:latin typeface="Franklin Gothic Demi Cond" pitchFamily="34" charset="0"/>
              </a:rPr>
              <a:t>R. Antonio Blanco, Vila Costa do Sol, 958</a:t>
            </a:r>
          </a:p>
        </p:txBody>
      </p:sp>
      <p:pic>
        <p:nvPicPr>
          <p:cNvPr id="29" name="Imagem 28" descr="phone-sign-md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3429000"/>
            <a:ext cx="214314" cy="214314"/>
          </a:xfrm>
          <a:prstGeom prst="rect">
            <a:avLst/>
          </a:prstGeom>
        </p:spPr>
      </p:pic>
      <p:sp>
        <p:nvSpPr>
          <p:cNvPr id="30" name="Retângulo 29"/>
          <p:cNvSpPr/>
          <p:nvPr/>
        </p:nvSpPr>
        <p:spPr>
          <a:xfrm>
            <a:off x="4214810" y="3357562"/>
            <a:ext cx="15599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latin typeface="Franklin Gothic Demi Cond" pitchFamily="34" charset="0"/>
              </a:rPr>
              <a:t> 3415-2721 </a:t>
            </a:r>
          </a:p>
        </p:txBody>
      </p:sp>
      <p:pic>
        <p:nvPicPr>
          <p:cNvPr id="11" name="Picture 2" descr="C:\Users\PRISCILA\Desktop\log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1928802"/>
            <a:ext cx="4385647" cy="2016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89798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/>
          </a:p>
        </p:txBody>
      </p:sp>
      <p:sp>
        <p:nvSpPr>
          <p:cNvPr id="12" name="Título 2"/>
          <p:cNvSpPr>
            <a:spLocks noGrp="1"/>
          </p:cNvSpPr>
          <p:nvPr>
            <p:ph type="title"/>
          </p:nvPr>
        </p:nvSpPr>
        <p:spPr>
          <a:xfrm>
            <a:off x="1475656" y="53752"/>
            <a:ext cx="5878403" cy="782960"/>
          </a:xfr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3600" dirty="0" smtClean="0"/>
              <a:t>CAMPANHA DE MARKETING</a:t>
            </a:r>
            <a:endParaRPr lang="pt-BR" sz="36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28803"/>
            <a:ext cx="4573742" cy="2016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8784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100138"/>
            <a:ext cx="8924925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89798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/>
          </a:p>
        </p:txBody>
      </p:sp>
      <p:sp>
        <p:nvSpPr>
          <p:cNvPr id="12" name="Título 2"/>
          <p:cNvSpPr>
            <a:spLocks noGrp="1"/>
          </p:cNvSpPr>
          <p:nvPr>
            <p:ph type="title"/>
          </p:nvPr>
        </p:nvSpPr>
        <p:spPr>
          <a:xfrm>
            <a:off x="1475656" y="53752"/>
            <a:ext cx="5878403" cy="782960"/>
          </a:xfr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3600" dirty="0" smtClean="0"/>
              <a:t>CAMPANHA DE MARKETING</a:t>
            </a:r>
            <a:endParaRPr lang="pt-BR" sz="36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00138"/>
            <a:ext cx="7056784" cy="2719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Imagem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0" y="1084094"/>
            <a:ext cx="1623948" cy="2416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352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9798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/>
          </a:p>
        </p:txBody>
      </p:sp>
      <p:sp>
        <p:nvSpPr>
          <p:cNvPr id="12" name="Título 2"/>
          <p:cNvSpPr>
            <a:spLocks noGrp="1"/>
          </p:cNvSpPr>
          <p:nvPr>
            <p:ph type="title"/>
          </p:nvPr>
        </p:nvSpPr>
        <p:spPr>
          <a:xfrm>
            <a:off x="1475656" y="53752"/>
            <a:ext cx="5878403" cy="782960"/>
          </a:xfr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3600" dirty="0" smtClean="0"/>
              <a:t>CAMPANHA DE MARKETING</a:t>
            </a:r>
            <a:endParaRPr lang="pt-BR" sz="3600" dirty="0"/>
          </a:p>
        </p:txBody>
      </p:sp>
      <p:pic>
        <p:nvPicPr>
          <p:cNvPr id="1026" name="Picture 2" descr="E:\fachada-edit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02990"/>
            <a:ext cx="7810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72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Rádio – </a:t>
            </a:r>
            <a:r>
              <a:rPr lang="pt-BR" b="1" dirty="0" smtClean="0"/>
              <a:t>Spot</a:t>
            </a:r>
          </a:p>
          <a:p>
            <a:endParaRPr lang="pt-BR" dirty="0"/>
          </a:p>
          <a:p>
            <a:r>
              <a:rPr lang="pt-BR" b="1" dirty="0"/>
              <a:t>Locução: </a:t>
            </a:r>
            <a:r>
              <a:rPr lang="pt-BR" dirty="0" smtClean="0"/>
              <a:t>“Chegou </a:t>
            </a:r>
            <a:r>
              <a:rPr lang="pt-BR" dirty="0"/>
              <a:t>em São Carlos, moto taxi 9:15, você liga de </a:t>
            </a:r>
            <a:r>
              <a:rPr lang="pt-BR" dirty="0" smtClean="0"/>
              <a:t>manhã, </a:t>
            </a:r>
            <a:r>
              <a:rPr lang="pt-BR" dirty="0"/>
              <a:t>tarde e noite, você chama e a gente vai, chame também pelo aplicativo </a:t>
            </a:r>
            <a:r>
              <a:rPr lang="pt-BR" sz="2400" b="1" u="sng" dirty="0"/>
              <a:t>moto taxi 9:15</a:t>
            </a:r>
            <a:r>
              <a:rPr lang="pt-BR" dirty="0"/>
              <a:t>. Na Rua 9 de </a:t>
            </a:r>
            <a:r>
              <a:rPr lang="pt-BR" dirty="0" smtClean="0"/>
              <a:t>julho nº915 </a:t>
            </a:r>
            <a:r>
              <a:rPr lang="pt-BR" dirty="0"/>
              <a:t>esquina da XV de novembro. Porque chegar a seu destino nunca foi tão fácil, rápido e pratico. </a:t>
            </a:r>
          </a:p>
          <a:p>
            <a:pPr marL="109728" indent="0">
              <a:buNone/>
            </a:pPr>
            <a:r>
              <a:rPr lang="pt-BR" dirty="0"/>
              <a:t> </a:t>
            </a:r>
            <a:r>
              <a:rPr lang="pt-BR" dirty="0" smtClean="0"/>
              <a:t>  Acesse </a:t>
            </a:r>
            <a:r>
              <a:rPr lang="pt-BR" dirty="0"/>
              <a:t>nosso facebook.com/mototaxi9e15”.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6"/>
            <a:ext cx="1623948" cy="15387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1296144" y="53752"/>
            <a:ext cx="6516216" cy="710952"/>
          </a:xfr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600" dirty="0" smtClean="0"/>
              <a:t>CAMPANHA DE MARKETING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47612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328592"/>
          </a:xfrm>
        </p:spPr>
        <p:txBody>
          <a:bodyPr>
            <a:normAutofit/>
          </a:bodyPr>
          <a:lstStyle/>
          <a:p>
            <a:r>
              <a:rPr lang="pt-BR" sz="2000" b="1" dirty="0"/>
              <a:t>Concorrência:</a:t>
            </a:r>
          </a:p>
          <a:p>
            <a:pPr lvl="0"/>
            <a:r>
              <a:rPr lang="pt-BR" sz="2000" dirty="0"/>
              <a:t>Concorrentes indiretos (taxi e ônibus). </a:t>
            </a:r>
            <a:endParaRPr lang="pt-BR" sz="2000" dirty="0" smtClean="0"/>
          </a:p>
          <a:p>
            <a:pPr marL="0" lvl="0" indent="0">
              <a:buNone/>
            </a:pPr>
            <a:endParaRPr lang="pt-BR" sz="2000" dirty="0"/>
          </a:p>
          <a:p>
            <a:r>
              <a:rPr lang="pt-BR" sz="2000" b="1" dirty="0"/>
              <a:t>Pontos </a:t>
            </a:r>
            <a:r>
              <a:rPr lang="pt-BR" sz="2000" b="1" dirty="0" smtClean="0"/>
              <a:t>fortes: </a:t>
            </a:r>
            <a:endParaRPr lang="pt-BR" sz="2000" b="1" dirty="0"/>
          </a:p>
          <a:p>
            <a:pPr lvl="0"/>
            <a:r>
              <a:rPr lang="pt-BR" sz="2000" dirty="0"/>
              <a:t>Conforto maior no </a:t>
            </a:r>
            <a:r>
              <a:rPr lang="pt-BR" sz="2000" dirty="0" smtClean="0"/>
              <a:t>transporte</a:t>
            </a:r>
            <a:endParaRPr lang="pt-BR" sz="2000" dirty="0"/>
          </a:p>
          <a:p>
            <a:pPr lvl="0"/>
            <a:r>
              <a:rPr lang="pt-BR" sz="2000" dirty="0"/>
              <a:t>Segurança maior para o </a:t>
            </a:r>
            <a:r>
              <a:rPr lang="pt-BR" sz="2000" dirty="0" smtClean="0"/>
              <a:t>passageiro</a:t>
            </a:r>
            <a:endParaRPr lang="pt-BR" sz="2000" dirty="0"/>
          </a:p>
          <a:p>
            <a:pPr lvl="0"/>
            <a:r>
              <a:rPr lang="pt-BR" sz="2000" dirty="0"/>
              <a:t>Diversidades do </a:t>
            </a:r>
            <a:r>
              <a:rPr lang="pt-BR" sz="2000" dirty="0" smtClean="0"/>
              <a:t>clima</a:t>
            </a: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r>
              <a:rPr lang="pt-BR" sz="2000" b="1" dirty="0"/>
              <a:t>Pontos </a:t>
            </a:r>
            <a:r>
              <a:rPr lang="pt-BR" sz="2000" b="1" dirty="0" smtClean="0"/>
              <a:t>fracos:</a:t>
            </a:r>
            <a:endParaRPr lang="pt-BR" sz="2000" b="1" dirty="0"/>
          </a:p>
          <a:p>
            <a:pPr lvl="0"/>
            <a:r>
              <a:rPr lang="pt-BR" sz="2000" dirty="0" smtClean="0"/>
              <a:t>Preço</a:t>
            </a:r>
            <a:endParaRPr lang="pt-BR" sz="2000" dirty="0"/>
          </a:p>
          <a:p>
            <a:pPr lvl="0"/>
            <a:r>
              <a:rPr lang="pt-BR" sz="2000" dirty="0"/>
              <a:t>Trânsito</a:t>
            </a:r>
          </a:p>
          <a:p>
            <a:pPr lvl="0"/>
            <a:r>
              <a:rPr lang="pt-BR" sz="2000" dirty="0"/>
              <a:t>Horário </a:t>
            </a:r>
          </a:p>
          <a:p>
            <a:endParaRPr lang="pt-BR" sz="2400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6"/>
            <a:ext cx="1623948" cy="15387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987824" y="116632"/>
            <a:ext cx="2880320" cy="864096"/>
          </a:xfr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sz="3600" dirty="0" smtClean="0"/>
              <a:t>PESQUISA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7135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11715"/>
            <a:ext cx="8229600" cy="5544616"/>
          </a:xfrm>
        </p:spPr>
        <p:txBody>
          <a:bodyPr>
            <a:normAutofit/>
          </a:bodyPr>
          <a:lstStyle/>
          <a:p>
            <a:r>
              <a:rPr lang="pt-BR" sz="2800" b="1" dirty="0"/>
              <a:t>Nome fantasia:</a:t>
            </a:r>
            <a:r>
              <a:rPr lang="pt-BR" sz="2800" dirty="0"/>
              <a:t> </a:t>
            </a:r>
            <a:r>
              <a:rPr lang="pt-BR" sz="2800" dirty="0" smtClean="0"/>
              <a:t>9:15 Moto </a:t>
            </a:r>
            <a:r>
              <a:rPr lang="pt-BR" sz="2800" dirty="0"/>
              <a:t>taxi</a:t>
            </a:r>
            <a:r>
              <a:rPr lang="pt-BR" sz="2800" dirty="0" smtClean="0"/>
              <a:t>.</a:t>
            </a:r>
          </a:p>
          <a:p>
            <a:endParaRPr lang="pt-BR" sz="2800" dirty="0"/>
          </a:p>
          <a:p>
            <a:r>
              <a:rPr lang="pt-BR" sz="2800" b="1" dirty="0"/>
              <a:t>Razão Social:</a:t>
            </a:r>
            <a:r>
              <a:rPr lang="pt-BR" sz="2800" dirty="0"/>
              <a:t> Expresso São Carlos </a:t>
            </a:r>
            <a:r>
              <a:rPr lang="pt-BR" sz="2800" dirty="0" smtClean="0"/>
              <a:t>Serviços Moto </a:t>
            </a:r>
            <a:r>
              <a:rPr lang="pt-BR" sz="2800" dirty="0"/>
              <a:t>taxi</a:t>
            </a:r>
            <a:r>
              <a:rPr lang="pt-BR" sz="2800" dirty="0" smtClean="0"/>
              <a:t>.</a:t>
            </a:r>
          </a:p>
          <a:p>
            <a:endParaRPr lang="pt-BR" sz="2800" dirty="0"/>
          </a:p>
          <a:p>
            <a:r>
              <a:rPr lang="pt-BR" sz="2800" b="1" dirty="0"/>
              <a:t>Sócios proprietários</a:t>
            </a:r>
            <a:r>
              <a:rPr lang="pt-BR" sz="2800" dirty="0"/>
              <a:t>: Adriana Maria Camillo, Priscila Giorlano Caparroz, Jefferson Franco, Stephanie Valentim, Romualdo Salazar e Leo Rodrigo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5777" y="44624"/>
            <a:ext cx="3960439" cy="998984"/>
          </a:xfr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sz="3600" dirty="0" smtClean="0"/>
              <a:t>PLANEJAMENTO</a:t>
            </a:r>
            <a:endParaRPr lang="pt-BR" sz="3600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6"/>
            <a:ext cx="1623948" cy="1538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635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pt-BR" b="1" dirty="0"/>
              <a:t>Localização: </a:t>
            </a:r>
            <a:r>
              <a:rPr lang="pt-BR" dirty="0" smtClean="0"/>
              <a:t>Rua </a:t>
            </a:r>
            <a:r>
              <a:rPr lang="pt-BR" dirty="0"/>
              <a:t>Nove de </a:t>
            </a:r>
            <a:r>
              <a:rPr lang="pt-BR" dirty="0" smtClean="0"/>
              <a:t>Julho Nº915</a:t>
            </a:r>
            <a:r>
              <a:rPr lang="pt-BR" dirty="0"/>
              <a:t>, esquina com a XV de </a:t>
            </a:r>
            <a:r>
              <a:rPr lang="pt-BR" dirty="0" smtClean="0"/>
              <a:t>novembro - Centro.</a:t>
            </a:r>
          </a:p>
          <a:p>
            <a:endParaRPr lang="pt-BR" dirty="0"/>
          </a:p>
          <a:p>
            <a:r>
              <a:rPr lang="pt-BR" b="1" dirty="0"/>
              <a:t>Segmento:</a:t>
            </a:r>
            <a:r>
              <a:rPr lang="pt-BR" dirty="0"/>
              <a:t> Transportes de pessoas e entrega (produtos de pequeno porte e documentos</a:t>
            </a:r>
            <a:r>
              <a:rPr lang="pt-BR" dirty="0" smtClean="0"/>
              <a:t>).</a:t>
            </a:r>
          </a:p>
          <a:p>
            <a:endParaRPr lang="pt-BR" dirty="0"/>
          </a:p>
          <a:p>
            <a:r>
              <a:rPr lang="pt-BR" b="1" dirty="0"/>
              <a:t>Mercado de atuação:</a:t>
            </a:r>
            <a:r>
              <a:rPr lang="pt-BR" dirty="0"/>
              <a:t> Cidade de São Carlos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b="1" dirty="0" smtClean="0"/>
              <a:t>Investimento Estimado: </a:t>
            </a:r>
            <a:r>
              <a:rPr lang="pt-BR" dirty="0" smtClean="0"/>
              <a:t>R$250.000,00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6"/>
            <a:ext cx="1623948" cy="15387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555777" y="44624"/>
            <a:ext cx="3960439" cy="998984"/>
          </a:xfrm>
          <a:prstGeom prst="rect">
            <a:avLst/>
          </a:prstGeom>
          <a:ln w="55000" cap="flat" cmpd="thickThin" algn="ctr">
            <a:solidFill>
              <a:srgbClr val="00B05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pt-BR" sz="3600" smtClean="0"/>
              <a:t>PLANEJAMENTO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90291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Definição do Publico alvo: </a:t>
            </a:r>
            <a:endParaRPr lang="pt-BR" b="1" dirty="0" smtClean="0"/>
          </a:p>
          <a:p>
            <a:endParaRPr lang="pt-BR" b="1" dirty="0"/>
          </a:p>
          <a:p>
            <a:r>
              <a:rPr lang="pt-BR" dirty="0" smtClean="0"/>
              <a:t>A </a:t>
            </a:r>
            <a:r>
              <a:rPr lang="pt-BR" dirty="0"/>
              <a:t>partir de 11 anos, ambos os sexos, que buscam praticidade na locomoção de qualidades e preço acessível</a:t>
            </a:r>
            <a:r>
              <a:rPr lang="pt-BR" b="1" dirty="0"/>
              <a:t>.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6"/>
            <a:ext cx="1623948" cy="15387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555777" y="44624"/>
            <a:ext cx="3960439" cy="998984"/>
          </a:xfrm>
          <a:prstGeom prst="rect">
            <a:avLst/>
          </a:prstGeom>
          <a:ln w="55000" cap="flat" cmpd="thickThin" algn="ctr">
            <a:solidFill>
              <a:srgbClr val="00B05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pt-BR" sz="3600" smtClean="0"/>
              <a:t>PLANEJAMENTO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8582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6"/>
            <a:ext cx="1623948" cy="15387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2736"/>
            <a:ext cx="8229600" cy="4525963"/>
          </a:xfrm>
        </p:spPr>
        <p:txBody>
          <a:bodyPr>
            <a:normAutofit lnSpcReduction="10000"/>
          </a:bodyPr>
          <a:lstStyle/>
          <a:p>
            <a:endParaRPr lang="pt-BR" b="1" dirty="0" smtClean="0"/>
          </a:p>
          <a:p>
            <a:r>
              <a:rPr lang="pt-BR" b="1" dirty="0" smtClean="0"/>
              <a:t>Missão</a:t>
            </a:r>
            <a:r>
              <a:rPr lang="pt-BR" b="1" dirty="0"/>
              <a:t>: </a:t>
            </a:r>
            <a:r>
              <a:rPr lang="pt-BR" dirty="0"/>
              <a:t>Temos como missão garantir e preservar o transporte de todos os nossos clientes, com profissionais qualificados e preparados, altíssima qualidade, segurança e responsabilidade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b="1" dirty="0"/>
              <a:t>Visão: </a:t>
            </a:r>
            <a:r>
              <a:rPr lang="pt-BR" dirty="0"/>
              <a:t>Crescer no mercado e se tornar uma referencia para outras empresas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b="1" dirty="0"/>
              <a:t>Valores: </a:t>
            </a:r>
            <a:r>
              <a:rPr lang="pt-BR" dirty="0"/>
              <a:t>Ética, responsabilidade, pontualidade, comprometimento com o cliente e acessibilidade. </a:t>
            </a:r>
          </a:p>
          <a:p>
            <a:endParaRPr lang="pt-BR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555777" y="44624"/>
            <a:ext cx="3960439" cy="998984"/>
          </a:xfrm>
          <a:prstGeom prst="rect">
            <a:avLst/>
          </a:prstGeom>
          <a:ln w="55000" cap="flat" cmpd="thickThin" algn="ctr">
            <a:solidFill>
              <a:srgbClr val="00B05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pt-BR" sz="3600" smtClean="0"/>
              <a:t>PLANEJAMENTO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2926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Estrutura Organizacional:</a:t>
            </a:r>
            <a:endParaRPr lang="pt-BR" dirty="0"/>
          </a:p>
          <a:p>
            <a:r>
              <a:rPr lang="pt-BR" dirty="0"/>
              <a:t>1 </a:t>
            </a:r>
            <a:r>
              <a:rPr lang="pt-BR" dirty="0" smtClean="0"/>
              <a:t>gerente,</a:t>
            </a:r>
          </a:p>
          <a:p>
            <a:r>
              <a:rPr lang="pt-BR" dirty="0" smtClean="0"/>
              <a:t>2 </a:t>
            </a:r>
            <a:r>
              <a:rPr lang="pt-BR" dirty="0"/>
              <a:t>atendentes de telemarketing, </a:t>
            </a:r>
            <a:endParaRPr lang="pt-BR" dirty="0" smtClean="0"/>
          </a:p>
          <a:p>
            <a:r>
              <a:rPr lang="pt-BR" dirty="0" smtClean="0"/>
              <a:t>10 moto taxista,</a:t>
            </a:r>
          </a:p>
          <a:p>
            <a:r>
              <a:rPr lang="pt-BR" dirty="0" smtClean="0"/>
              <a:t>escritório </a:t>
            </a:r>
            <a:r>
              <a:rPr lang="pt-BR" dirty="0"/>
              <a:t>contábil terceirizado</a:t>
            </a:r>
            <a:r>
              <a:rPr lang="pt-BR" dirty="0" smtClean="0"/>
              <a:t>,</a:t>
            </a:r>
          </a:p>
          <a:p>
            <a:r>
              <a:rPr lang="pt-BR" dirty="0" smtClean="0"/>
              <a:t> </a:t>
            </a:r>
            <a:r>
              <a:rPr lang="pt-BR" dirty="0"/>
              <a:t>espaço de 400m², </a:t>
            </a:r>
            <a:endParaRPr lang="pt-BR" dirty="0" smtClean="0"/>
          </a:p>
          <a:p>
            <a:r>
              <a:rPr lang="pt-BR" dirty="0" smtClean="0"/>
              <a:t>estacionamento </a:t>
            </a:r>
            <a:r>
              <a:rPr lang="pt-BR" dirty="0"/>
              <a:t>interno e externo</a:t>
            </a:r>
            <a:r>
              <a:rPr lang="pt-BR" dirty="0" smtClean="0"/>
              <a:t>,</a:t>
            </a:r>
          </a:p>
          <a:p>
            <a:r>
              <a:rPr lang="pt-BR" dirty="0" smtClean="0"/>
              <a:t>1 </a:t>
            </a:r>
            <a:r>
              <a:rPr lang="pt-BR" dirty="0"/>
              <a:t>área de descanso para funcionários, </a:t>
            </a:r>
            <a:endParaRPr lang="pt-BR" dirty="0" smtClean="0"/>
          </a:p>
          <a:p>
            <a:r>
              <a:rPr lang="pt-BR" dirty="0" smtClean="0"/>
              <a:t>cozinha </a:t>
            </a:r>
            <a:r>
              <a:rPr lang="pt-BR" dirty="0"/>
              <a:t>e wc.</a:t>
            </a: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6"/>
            <a:ext cx="1623948" cy="15387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555777" y="44624"/>
            <a:ext cx="3960439" cy="998984"/>
          </a:xfrm>
          <a:prstGeom prst="rect">
            <a:avLst/>
          </a:prstGeom>
          <a:ln w="55000" cap="flat" cmpd="thickThin" algn="ctr">
            <a:solidFill>
              <a:srgbClr val="00B05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pt-BR" sz="3600" smtClean="0"/>
              <a:t>PLANEJAMENTO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1658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Es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467</TotalTime>
  <Words>1134</Words>
  <Application>Microsoft Office PowerPoint</Application>
  <PresentationFormat>Apresentação na tela (4:3)</PresentationFormat>
  <Paragraphs>176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Concurso</vt:lpstr>
      <vt:lpstr>Apresentação do PowerPoint</vt:lpstr>
      <vt:lpstr>Apresentação do PowerPoint</vt:lpstr>
      <vt:lpstr>Apresentação do PowerPoint</vt:lpstr>
      <vt:lpstr>PESQUISA</vt:lpstr>
      <vt:lpstr>PLANEJAMENTO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COMPOSTO DE MARKETING</vt:lpstr>
      <vt:lpstr>COMPOSTO DE MARKETING</vt:lpstr>
      <vt:lpstr>Apresentação do PowerPoint</vt:lpstr>
      <vt:lpstr>COMPOSTO DE MARKETING</vt:lpstr>
      <vt:lpstr>CAMPANHA DE MARKETING</vt:lpstr>
      <vt:lpstr>CAMPANHA DE MARKETING</vt:lpstr>
      <vt:lpstr>CAMPANHA DE MARKETING</vt:lpstr>
      <vt:lpstr>CAMPANHA DE MARKETING</vt:lpstr>
      <vt:lpstr>CAMPANHA DE MARKETING</vt:lpstr>
      <vt:lpstr>CAMPANHA DE MARKETING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Priscila Giorlano Caparrozi</dc:creator>
  <cp:lastModifiedBy>Priscila Giorlano Caparrozi</cp:lastModifiedBy>
  <cp:revision>122</cp:revision>
  <dcterms:created xsi:type="dcterms:W3CDTF">2017-06-19T22:26:45Z</dcterms:created>
  <dcterms:modified xsi:type="dcterms:W3CDTF">2017-06-26T21:35:12Z</dcterms:modified>
</cp:coreProperties>
</file>